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4" r:id="rId18"/>
    <p:sldId id="271" r:id="rId19"/>
    <p:sldId id="272"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803B6434-85B2-499A-9BB3-9873238603A2}" type="datetimeFigureOut">
              <a:rPr lang="es-MX" smtClean="0"/>
              <a:pPr/>
              <a:t>23/01/2012</a:t>
            </a:fld>
            <a:endParaRPr lang="es-MX"/>
          </a:p>
        </p:txBody>
      </p:sp>
      <p:sp>
        <p:nvSpPr>
          <p:cNvPr id="17" name="16 Marcador de pie de página"/>
          <p:cNvSpPr>
            <a:spLocks noGrp="1"/>
          </p:cNvSpPr>
          <p:nvPr>
            <p:ph type="ftr" sz="quarter" idx="11"/>
          </p:nvPr>
        </p:nvSpPr>
        <p:spPr>
          <a:xfrm>
            <a:off x="2898648" y="6355080"/>
            <a:ext cx="3474720" cy="365760"/>
          </a:xfrm>
        </p:spPr>
        <p:txBody>
          <a:bodyPr/>
          <a:lstStyle/>
          <a:p>
            <a:endParaRPr lang="es-MX"/>
          </a:p>
        </p:txBody>
      </p:sp>
      <p:sp>
        <p:nvSpPr>
          <p:cNvPr id="29" name="28 Marcador de número de diapositiva"/>
          <p:cNvSpPr>
            <a:spLocks noGrp="1"/>
          </p:cNvSpPr>
          <p:nvPr>
            <p:ph type="sldNum" sz="quarter" idx="12"/>
          </p:nvPr>
        </p:nvSpPr>
        <p:spPr>
          <a:xfrm>
            <a:off x="1216152" y="6355080"/>
            <a:ext cx="1219200" cy="365760"/>
          </a:xfrm>
        </p:spPr>
        <p:txBody>
          <a:bodyPr/>
          <a:lstStyle/>
          <a:p>
            <a:fld id="{5A7408E1-85CC-4CD6-947B-DC2CDA8FF478}" type="slidenum">
              <a:rPr lang="es-MX" smtClean="0"/>
              <a:pPr/>
              <a:t>‹Nº›</a:t>
            </a:fld>
            <a:endParaRPr lang="es-MX"/>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03B6434-85B2-499A-9BB3-9873238603A2}" type="datetimeFigureOut">
              <a:rPr lang="es-MX" smtClean="0"/>
              <a:pPr/>
              <a:t>23/01/2012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A7408E1-85CC-4CD6-947B-DC2CDA8FF47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03B6434-85B2-499A-9BB3-9873238603A2}" type="datetimeFigureOut">
              <a:rPr lang="es-MX" smtClean="0"/>
              <a:pPr/>
              <a:t>23/01/2012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A7408E1-85CC-4CD6-947B-DC2CDA8FF478}" type="slidenum">
              <a:rPr lang="es-MX" smtClean="0"/>
              <a:pPr/>
              <a:t>‹Nº›</a:t>
            </a:fld>
            <a:endParaRPr lang="es-MX"/>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803B6434-85B2-499A-9BB3-9873238603A2}" type="datetimeFigureOut">
              <a:rPr lang="es-MX" smtClean="0"/>
              <a:pPr/>
              <a:t>23/01/2012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A7408E1-85CC-4CD6-947B-DC2CDA8FF478}" type="slidenum">
              <a:rPr lang="es-MX" smtClean="0"/>
              <a:pPr/>
              <a:t>‹Nº›</a:t>
            </a:fld>
            <a:endParaRPr lang="es-MX"/>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803B6434-85B2-499A-9BB3-9873238603A2}" type="datetimeFigureOut">
              <a:rPr lang="es-MX" smtClean="0"/>
              <a:pPr/>
              <a:t>23/01/2012</a:t>
            </a:fld>
            <a:endParaRPr lang="es-MX"/>
          </a:p>
        </p:txBody>
      </p:sp>
      <p:sp>
        <p:nvSpPr>
          <p:cNvPr id="5" name="4 Marcador de pie de página"/>
          <p:cNvSpPr>
            <a:spLocks noGrp="1"/>
          </p:cNvSpPr>
          <p:nvPr>
            <p:ph type="ftr" sz="quarter" idx="11"/>
          </p:nvPr>
        </p:nvSpPr>
        <p:spPr>
          <a:xfrm>
            <a:off x="2898648" y="6355080"/>
            <a:ext cx="3474720" cy="365760"/>
          </a:xfrm>
        </p:spPr>
        <p:txBody>
          <a:bodyPr/>
          <a:lstStyle/>
          <a:p>
            <a:endParaRPr lang="es-MX"/>
          </a:p>
        </p:txBody>
      </p:sp>
      <p:sp>
        <p:nvSpPr>
          <p:cNvPr id="6" name="5 Marcador de número de diapositiva"/>
          <p:cNvSpPr>
            <a:spLocks noGrp="1"/>
          </p:cNvSpPr>
          <p:nvPr>
            <p:ph type="sldNum" sz="quarter" idx="12"/>
          </p:nvPr>
        </p:nvSpPr>
        <p:spPr>
          <a:xfrm>
            <a:off x="1069848" y="6355080"/>
            <a:ext cx="1520952" cy="365760"/>
          </a:xfrm>
        </p:spPr>
        <p:txBody>
          <a:bodyPr/>
          <a:lstStyle/>
          <a:p>
            <a:fld id="{5A7408E1-85CC-4CD6-947B-DC2CDA8FF478}" type="slidenum">
              <a:rPr lang="es-MX" smtClean="0"/>
              <a:pPr/>
              <a:t>‹Nº›</a:t>
            </a:fld>
            <a:endParaRPr lang="es-MX"/>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03B6434-85B2-499A-9BB3-9873238603A2}" type="datetimeFigureOut">
              <a:rPr lang="es-MX" smtClean="0"/>
              <a:pPr/>
              <a:t>23/01/2012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A7408E1-85CC-4CD6-947B-DC2CDA8FF478}" type="slidenum">
              <a:rPr lang="es-MX" smtClean="0"/>
              <a:pPr/>
              <a:t>‹Nº›</a:t>
            </a:fld>
            <a:endParaRPr lang="es-MX"/>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803B6434-85B2-499A-9BB3-9873238603A2}" type="datetimeFigureOut">
              <a:rPr lang="es-MX" smtClean="0"/>
              <a:pPr/>
              <a:t>23/01/2012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A7408E1-85CC-4CD6-947B-DC2CDA8FF478}" type="slidenum">
              <a:rPr lang="es-MX" smtClean="0"/>
              <a:pPr/>
              <a:t>‹Nº›</a:t>
            </a:fld>
            <a:endParaRPr lang="es-MX"/>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03B6434-85B2-499A-9BB3-9873238603A2}" type="datetimeFigureOut">
              <a:rPr lang="es-MX" smtClean="0"/>
              <a:pPr/>
              <a:t>23/01/2012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A7408E1-85CC-4CD6-947B-DC2CDA8FF478}" type="slidenum">
              <a:rPr lang="es-MX" smtClean="0"/>
              <a:pPr/>
              <a:t>‹Nº›</a:t>
            </a:fld>
            <a:endParaRPr lang="es-MX"/>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3B6434-85B2-499A-9BB3-9873238603A2}" type="datetimeFigureOut">
              <a:rPr lang="es-MX" smtClean="0"/>
              <a:pPr/>
              <a:t>23/01/2012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A7408E1-85CC-4CD6-947B-DC2CDA8FF478}" type="slidenum">
              <a:rPr lang="es-MX" smtClean="0"/>
              <a:pPr/>
              <a:t>‹Nº›</a:t>
            </a:fld>
            <a:endParaRPr lang="es-MX"/>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03B6434-85B2-499A-9BB3-9873238603A2}" type="datetimeFigureOut">
              <a:rPr lang="es-MX" smtClean="0"/>
              <a:pPr/>
              <a:t>23/01/2012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A7408E1-85CC-4CD6-947B-DC2CDA8FF478}" type="slidenum">
              <a:rPr lang="es-MX" smtClean="0"/>
              <a:pPr/>
              <a:t>‹Nº›</a:t>
            </a:fld>
            <a:endParaRPr lang="es-MX"/>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03B6434-85B2-499A-9BB3-9873238603A2}" type="datetimeFigureOut">
              <a:rPr lang="es-MX" smtClean="0"/>
              <a:pPr/>
              <a:t>23/01/2012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A7408E1-85CC-4CD6-947B-DC2CDA8FF478}" type="slidenum">
              <a:rPr lang="es-MX" smtClean="0"/>
              <a:pPr/>
              <a:t>‹Nº›</a:t>
            </a:fld>
            <a:endParaRPr lang="es-MX"/>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03B6434-85B2-499A-9BB3-9873238603A2}" type="datetimeFigureOut">
              <a:rPr lang="es-MX" smtClean="0"/>
              <a:pPr/>
              <a:t>23/01/2012</a:t>
            </a:fld>
            <a:endParaRPr lang="es-MX"/>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MX"/>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A7408E1-85CC-4CD6-947B-DC2CDA8FF478}" type="slidenum">
              <a:rPr lang="es-MX" smtClean="0"/>
              <a:pPr/>
              <a:t>‹Nº›</a:t>
            </a:fld>
            <a:endParaRPr lang="es-MX"/>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medterms.com/" TargetMode="External"/><Relationship Id="rId2" Type="http://schemas.openxmlformats.org/officeDocument/2006/relationships/hyperlink" Target="http://www.thefreedictionary.co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sz="5400" dirty="0" smtClean="0"/>
              <a:t>Psicología del Dolor</a:t>
            </a:r>
            <a:endParaRPr lang="es-MX" sz="5400" dirty="0"/>
          </a:p>
        </p:txBody>
      </p:sp>
      <p:sp>
        <p:nvSpPr>
          <p:cNvPr id="3" name="2 Subtítulo"/>
          <p:cNvSpPr>
            <a:spLocks noGrp="1"/>
          </p:cNvSpPr>
          <p:nvPr>
            <p:ph type="subTitle" idx="1"/>
          </p:nvPr>
        </p:nvSpPr>
        <p:spPr/>
        <p:txBody>
          <a:bodyPr>
            <a:noAutofit/>
          </a:bodyPr>
          <a:lstStyle/>
          <a:p>
            <a:r>
              <a:rPr lang="es-MX" sz="1600" dirty="0" err="1" smtClean="0">
                <a:solidFill>
                  <a:schemeClr val="tx1"/>
                </a:solidFill>
              </a:rPr>
              <a:t>Ps</a:t>
            </a:r>
            <a:r>
              <a:rPr lang="es-MX" sz="1600" dirty="0" smtClean="0">
                <a:solidFill>
                  <a:schemeClr val="tx1"/>
                </a:solidFill>
              </a:rPr>
              <a:t> Jaime E Vargas M</a:t>
            </a:r>
          </a:p>
          <a:p>
            <a:r>
              <a:rPr lang="es-MX" sz="1600" b="1" dirty="0" smtClean="0">
                <a:solidFill>
                  <a:srgbClr val="0070C0"/>
                </a:solidFill>
                <a:latin typeface="Arial Black" pitchFamily="34" charset="0"/>
              </a:rPr>
              <a:t>A515TE</a:t>
            </a:r>
            <a:endParaRPr lang="es-MX" sz="1600" b="1" dirty="0">
              <a:solidFill>
                <a:srgbClr val="0070C0"/>
              </a:solidFill>
              <a:latin typeface="Arial Black" pitchFamily="34" charset="0"/>
            </a:endParaRPr>
          </a:p>
        </p:txBody>
      </p:sp>
      <p:pic>
        <p:nvPicPr>
          <p:cNvPr id="4" name="3 Imagen" descr="PAIN.jpeg"/>
          <p:cNvPicPr>
            <a:picLocks noChangeAspect="1"/>
          </p:cNvPicPr>
          <p:nvPr/>
        </p:nvPicPr>
        <p:blipFill>
          <a:blip r:embed="rId2" cstate="print"/>
          <a:stretch>
            <a:fillRect/>
          </a:stretch>
        </p:blipFill>
        <p:spPr>
          <a:xfrm>
            <a:off x="928662" y="357166"/>
            <a:ext cx="7286676" cy="326408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Evaluación Psicológica del Dolor</a:t>
            </a:r>
            <a:endParaRPr lang="es-MX" dirty="0"/>
          </a:p>
        </p:txBody>
      </p:sp>
      <p:sp>
        <p:nvSpPr>
          <p:cNvPr id="3" name="2 CuadroTexto"/>
          <p:cNvSpPr txBox="1"/>
          <p:nvPr/>
        </p:nvSpPr>
        <p:spPr>
          <a:xfrm>
            <a:off x="428596" y="1285860"/>
            <a:ext cx="4786346" cy="5078313"/>
          </a:xfrm>
          <a:prstGeom prst="rect">
            <a:avLst/>
          </a:prstGeom>
          <a:noFill/>
        </p:spPr>
        <p:txBody>
          <a:bodyPr wrap="square" rtlCol="0">
            <a:spAutoFit/>
          </a:bodyPr>
          <a:lstStyle/>
          <a:p>
            <a:r>
              <a:rPr lang="es-MX" dirty="0" smtClean="0"/>
              <a:t>La</a:t>
            </a:r>
            <a:r>
              <a:rPr lang="es-MX" dirty="0" smtClean="0"/>
              <a:t> </a:t>
            </a:r>
            <a:r>
              <a:rPr lang="es-MX" dirty="0" smtClean="0"/>
              <a:t>evaluación del dolor debe partir de que es una experiencia multidimensional, única para cada persona, con varios niveles:                             </a:t>
            </a:r>
          </a:p>
          <a:p>
            <a:endParaRPr lang="es-MX" dirty="0" smtClean="0"/>
          </a:p>
          <a:p>
            <a:r>
              <a:rPr lang="es-MX" dirty="0" err="1" smtClean="0"/>
              <a:t>N</a:t>
            </a:r>
            <a:r>
              <a:rPr lang="es-MX" dirty="0" err="1" smtClean="0"/>
              <a:t>ociocepción</a:t>
            </a:r>
            <a:r>
              <a:rPr lang="es-MX" dirty="0" smtClean="0"/>
              <a:t> </a:t>
            </a:r>
            <a:r>
              <a:rPr lang="es-MX" dirty="0" smtClean="0"/>
              <a:t>(la estimulación de las fibras nerviosas), sensación, percepción, motivación, emoción y valoración cognitiva (peligro percibido, significado), así como las conductas de dolor    (las respuestas observables, ej.  gestos, inactividad, peticiones de asistencia).</a:t>
            </a:r>
          </a:p>
          <a:p>
            <a:endParaRPr lang="es-MX" dirty="0" smtClean="0"/>
          </a:p>
          <a:p>
            <a:r>
              <a:rPr lang="es-MX" dirty="0" smtClean="0"/>
              <a:t>Así mismo, la evaluación debe abarcar el impacto del dolor en las actividades sociales y laborales, metas vitales, y en la calidad de vida en general del paciente y los familiares.</a:t>
            </a:r>
          </a:p>
          <a:p>
            <a:endParaRPr lang="es-MX" dirty="0" smtClean="0"/>
          </a:p>
          <a:p>
            <a:r>
              <a:rPr lang="es-MX" dirty="0" smtClean="0"/>
              <a:t>La evaluación del dolor es la base que posibilita su control.</a:t>
            </a:r>
            <a:endParaRPr lang="es-MX" dirty="0"/>
          </a:p>
        </p:txBody>
      </p:sp>
      <p:pic>
        <p:nvPicPr>
          <p:cNvPr id="7170" name="Picture 2"/>
          <p:cNvPicPr>
            <a:picLocks noChangeAspect="1" noChangeArrowheads="1"/>
          </p:cNvPicPr>
          <p:nvPr/>
        </p:nvPicPr>
        <p:blipFill>
          <a:blip r:embed="rId2" cstate="print"/>
          <a:srcRect/>
          <a:stretch>
            <a:fillRect/>
          </a:stretch>
        </p:blipFill>
        <p:spPr bwMode="auto">
          <a:xfrm>
            <a:off x="5508104" y="1412776"/>
            <a:ext cx="3229995"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714612" y="500042"/>
            <a:ext cx="6215106" cy="5355312"/>
          </a:xfrm>
          <a:prstGeom prst="rect">
            <a:avLst/>
          </a:prstGeom>
          <a:noFill/>
        </p:spPr>
        <p:txBody>
          <a:bodyPr wrap="square" rtlCol="0">
            <a:spAutoFit/>
          </a:bodyPr>
          <a:lstStyle/>
          <a:p>
            <a:r>
              <a:rPr lang="es-MX" dirty="0" smtClean="0"/>
              <a:t>Los objetivos de la evaluación psicológica del dolor son los siguientes:</a:t>
            </a:r>
          </a:p>
          <a:p>
            <a:endParaRPr lang="es-MX" dirty="0" smtClean="0"/>
          </a:p>
          <a:p>
            <a:pPr marL="342900" indent="-342900">
              <a:buFont typeface="+mj-lt"/>
              <a:buAutoNum type="arabicPeriod"/>
            </a:pPr>
            <a:r>
              <a:rPr lang="es-MX" dirty="0" smtClean="0"/>
              <a:t>Determinar la frecuencia, intensidad, localización del dolor y la cronología temporal (duración y variación cíclica) del dolor.</a:t>
            </a:r>
          </a:p>
          <a:p>
            <a:pPr marL="342900" indent="-342900">
              <a:buFont typeface="+mj-lt"/>
              <a:buAutoNum type="arabicPeriod"/>
            </a:pPr>
            <a:r>
              <a:rPr lang="es-MX" dirty="0" smtClean="0"/>
              <a:t>Determinar cuál es el estado emocional (ansiedad, depresión, ira u otros), las cogniciones (las creencias, atribuciones, significado, auto-instrucciones y expectativas) y las conductas (quejas, toma de medicamentos, adherencia a tratamientos, etc.) ante el dolor.</a:t>
            </a:r>
          </a:p>
          <a:p>
            <a:pPr marL="342900" indent="-342900">
              <a:buFont typeface="+mj-lt"/>
              <a:buAutoNum type="arabicPeriod"/>
            </a:pPr>
            <a:r>
              <a:rPr lang="es-MX" dirty="0" smtClean="0"/>
              <a:t>Determinar los factores antecedentes internos y externos que aumentan o disminuyen la experiencia del dolor.</a:t>
            </a:r>
          </a:p>
          <a:p>
            <a:pPr marL="342900" indent="-342900">
              <a:buFont typeface="+mj-lt"/>
              <a:buAutoNum type="arabicPeriod"/>
            </a:pPr>
            <a:r>
              <a:rPr lang="es-MX" dirty="0" smtClean="0"/>
              <a:t>Determinar las consecuencias a corto y largo plazo de las conductas y experiencia del dolor, en lo personal, familiar y actividades.</a:t>
            </a:r>
          </a:p>
          <a:p>
            <a:pPr marL="342900" indent="-342900">
              <a:buFont typeface="+mj-lt"/>
              <a:buAutoNum type="arabicPeriod"/>
            </a:pPr>
            <a:r>
              <a:rPr lang="es-MX" dirty="0" smtClean="0"/>
              <a:t>Determinar el grado de adaptación al dolor crónico, que incluye el estado emocional, afrontamiento, funcionamiento físico, social, de pareja y familiar.</a:t>
            </a:r>
            <a:endParaRPr lang="es-MX" dirty="0"/>
          </a:p>
        </p:txBody>
      </p:sp>
      <p:pic>
        <p:nvPicPr>
          <p:cNvPr id="8194" name="Picture 2"/>
          <p:cNvPicPr>
            <a:picLocks noChangeAspect="1" noChangeArrowheads="1"/>
          </p:cNvPicPr>
          <p:nvPr/>
        </p:nvPicPr>
        <p:blipFill>
          <a:blip r:embed="rId2" cstate="print"/>
          <a:srcRect/>
          <a:stretch>
            <a:fillRect/>
          </a:stretch>
        </p:blipFill>
        <p:spPr bwMode="auto">
          <a:xfrm>
            <a:off x="323528" y="1412776"/>
            <a:ext cx="230006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785794"/>
            <a:ext cx="5786478" cy="5078313"/>
          </a:xfrm>
          <a:prstGeom prst="rect">
            <a:avLst/>
          </a:prstGeom>
          <a:noFill/>
        </p:spPr>
        <p:txBody>
          <a:bodyPr wrap="square" rtlCol="0">
            <a:spAutoFit/>
          </a:bodyPr>
          <a:lstStyle/>
          <a:p>
            <a:pPr marL="342900" indent="-342900"/>
            <a:r>
              <a:rPr lang="es-MX" dirty="0" smtClean="0"/>
              <a:t>6.  Poner de manifiesto el rol de los factores psicológicos  en la etiología, mantenimiento y exacerbación del dolor.</a:t>
            </a:r>
          </a:p>
          <a:p>
            <a:pPr marL="342900" indent="-342900">
              <a:buAutoNum type="arabicPeriod" startAt="7"/>
            </a:pPr>
            <a:r>
              <a:rPr lang="es-MX" dirty="0" smtClean="0"/>
              <a:t>Llevar a cabo la formulación del caso clínico, de modo que se determinen los factores causales modificables que están a la base de mantenimiento o exacerbación del trastorno de dolor crónico.</a:t>
            </a:r>
          </a:p>
          <a:p>
            <a:pPr marL="342900" indent="-342900">
              <a:buAutoNum type="arabicPeriod" startAt="7"/>
            </a:pPr>
            <a:r>
              <a:rPr lang="es-MX" dirty="0" smtClean="0"/>
              <a:t>Llevar a cabo el diagnóstico psicopatológico si es pertinente.</a:t>
            </a:r>
          </a:p>
          <a:p>
            <a:pPr marL="342900" indent="-342900">
              <a:buAutoNum type="arabicPeriod" startAt="7"/>
            </a:pPr>
            <a:r>
              <a:rPr lang="es-MX" dirty="0" smtClean="0"/>
              <a:t>Valorar la probabilidad de desarrollo de incapacidad relacionada con dolor crónico.</a:t>
            </a:r>
          </a:p>
          <a:p>
            <a:pPr marL="342900" indent="-342900">
              <a:buAutoNum type="arabicPeriod" startAt="7"/>
            </a:pPr>
            <a:r>
              <a:rPr lang="es-MX" dirty="0" smtClean="0"/>
              <a:t>Determinar que intervenciones psicológicas y médicas son las más apropiadas para cada paciente, en conjunción con el equipo interdisciplinar. Diseñar el plan de tratamiento idóneo y el método de valorar los resultados.</a:t>
            </a:r>
          </a:p>
          <a:p>
            <a:pPr marL="342900" indent="-342900">
              <a:buAutoNum type="arabicPeriod" startAt="7"/>
            </a:pPr>
            <a:r>
              <a:rPr lang="es-MX" dirty="0" smtClean="0"/>
              <a:t>Predecir el resultado de intervenciones médicas, tales como la implantación de estimuladores espinales o bombas de infusión continuas.</a:t>
            </a:r>
            <a:endParaRPr lang="es-MX" dirty="0"/>
          </a:p>
        </p:txBody>
      </p:sp>
      <p:pic>
        <p:nvPicPr>
          <p:cNvPr id="9218" name="Picture 2"/>
          <p:cNvPicPr>
            <a:picLocks noChangeAspect="1" noChangeArrowheads="1"/>
          </p:cNvPicPr>
          <p:nvPr/>
        </p:nvPicPr>
        <p:blipFill>
          <a:blip r:embed="rId2" cstate="print"/>
          <a:srcRect/>
          <a:stretch>
            <a:fillRect/>
          </a:stretch>
        </p:blipFill>
        <p:spPr bwMode="auto">
          <a:xfrm>
            <a:off x="6156176" y="908720"/>
            <a:ext cx="2460132"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Instrumentos de Evaluación</a:t>
            </a:r>
            <a:endParaRPr lang="es-MX" dirty="0"/>
          </a:p>
        </p:txBody>
      </p:sp>
      <p:sp>
        <p:nvSpPr>
          <p:cNvPr id="3" name="2 CuadroTexto"/>
          <p:cNvSpPr txBox="1"/>
          <p:nvPr/>
        </p:nvSpPr>
        <p:spPr>
          <a:xfrm>
            <a:off x="4643438" y="1643050"/>
            <a:ext cx="4214842" cy="4247317"/>
          </a:xfrm>
          <a:prstGeom prst="rect">
            <a:avLst/>
          </a:prstGeom>
          <a:noFill/>
        </p:spPr>
        <p:txBody>
          <a:bodyPr wrap="square" rtlCol="0">
            <a:spAutoFit/>
          </a:bodyPr>
          <a:lstStyle/>
          <a:p>
            <a:r>
              <a:rPr lang="es-MX" dirty="0" smtClean="0"/>
              <a:t>ENTREVISTA</a:t>
            </a:r>
          </a:p>
          <a:p>
            <a:endParaRPr lang="es-MX" dirty="0" smtClean="0"/>
          </a:p>
          <a:p>
            <a:r>
              <a:rPr lang="es-MX" dirty="0" smtClean="0"/>
              <a:t>La evaluación del dolor comienza por una historia comprensiva y un examen físico clínico. La entrevista con el paciente, y cuando esté indicado con los cuidadores, aporta una información crítica y única.     </a:t>
            </a:r>
          </a:p>
          <a:p>
            <a:endParaRPr lang="es-MX" dirty="0" smtClean="0"/>
          </a:p>
          <a:p>
            <a:r>
              <a:rPr lang="es-MX" dirty="0" smtClean="0"/>
              <a:t>La entrevista permite la exploración de todos los objetivos de la evaluación previamente mencionados. Así mismo, permite obtener datos directos de observación de conductas de dolor (expresiones faciales, cambios posturales, reflejos), y del estado emocional.</a:t>
            </a:r>
            <a:endParaRPr lang="es-MX" dirty="0"/>
          </a:p>
        </p:txBody>
      </p:sp>
      <p:pic>
        <p:nvPicPr>
          <p:cNvPr id="10242" name="Picture 2"/>
          <p:cNvPicPr>
            <a:picLocks noChangeAspect="1" noChangeArrowheads="1"/>
          </p:cNvPicPr>
          <p:nvPr/>
        </p:nvPicPr>
        <p:blipFill>
          <a:blip r:embed="rId2" cstate="print"/>
          <a:srcRect/>
          <a:stretch>
            <a:fillRect/>
          </a:stretch>
        </p:blipFill>
        <p:spPr bwMode="auto">
          <a:xfrm>
            <a:off x="395536" y="2348880"/>
            <a:ext cx="4006264"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643042" y="642918"/>
            <a:ext cx="5500726" cy="5632311"/>
          </a:xfrm>
          <a:prstGeom prst="rect">
            <a:avLst/>
          </a:prstGeom>
          <a:noFill/>
        </p:spPr>
        <p:txBody>
          <a:bodyPr wrap="square" rtlCol="0">
            <a:spAutoFit/>
          </a:bodyPr>
          <a:lstStyle/>
          <a:p>
            <a:r>
              <a:rPr lang="es-MX" dirty="0" smtClean="0"/>
              <a:t>ESCALAS VISUALES ANALÓGICAS Y CATEGORIALES</a:t>
            </a:r>
          </a:p>
          <a:p>
            <a:endParaRPr lang="es-MX" dirty="0" smtClean="0"/>
          </a:p>
          <a:p>
            <a:r>
              <a:rPr lang="es-MX" dirty="0" smtClean="0"/>
              <a:t>La medición del dolor es el producto de una introspección selectiva, que hace uso de una escala donde se asigna un descriptor o número.</a:t>
            </a:r>
          </a:p>
          <a:p>
            <a:endParaRPr lang="es-MX" dirty="0" smtClean="0"/>
          </a:p>
          <a:p>
            <a:r>
              <a:rPr lang="es-MX" dirty="0" smtClean="0"/>
              <a:t>La forma más común de medir el dolor consta de una única pregunta en la que se pide a los pacientes que aporten una valoración en una escala que puede ser visual-analógica (VAS) o categorial, ya sea verbal o numérica.</a:t>
            </a:r>
          </a:p>
          <a:p>
            <a:endParaRPr lang="es-MX" dirty="0" smtClean="0"/>
          </a:p>
          <a:p>
            <a:r>
              <a:rPr lang="es-MX" dirty="0" smtClean="0"/>
              <a:t>Las VAS han mostrado sensibilidad para detectar el cambio en el dolor tras recibir un tratamiento y presentan buena fiabilidad test-</a:t>
            </a:r>
            <a:r>
              <a:rPr lang="es-MX" dirty="0" err="1" smtClean="0"/>
              <a:t>retest</a:t>
            </a:r>
            <a:r>
              <a:rPr lang="es-MX" dirty="0" smtClean="0"/>
              <a:t>. No obstante presentan algunas dificultades: lleva más tiempo extraer la puntuación que en las categoriales,  es una medida de papel y lápiz difícil para pacientes con lesiones cerebrales o medulares, entre otros y es más compleja su comprensión que las categoriales.</a:t>
            </a:r>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ara2"/>
          <p:cNvPicPr>
            <a:picLocks noChangeAspect="1" noChangeArrowheads="1"/>
          </p:cNvPicPr>
          <p:nvPr/>
        </p:nvPicPr>
        <p:blipFill>
          <a:blip r:embed="rId2" cstate="print"/>
          <a:srcRect/>
          <a:stretch>
            <a:fillRect/>
          </a:stretch>
        </p:blipFill>
        <p:spPr>
          <a:xfrm>
            <a:off x="642910" y="500042"/>
            <a:ext cx="7844902" cy="2357454"/>
          </a:xfrm>
          <a:prstGeom prst="rect">
            <a:avLst/>
          </a:prstGeom>
          <a:noFill/>
        </p:spPr>
      </p:pic>
      <p:pic>
        <p:nvPicPr>
          <p:cNvPr id="3" name="Picture 4" descr="caras1"/>
          <p:cNvPicPr>
            <a:picLocks noChangeAspect="1" noChangeArrowheads="1"/>
          </p:cNvPicPr>
          <p:nvPr/>
        </p:nvPicPr>
        <p:blipFill>
          <a:blip r:embed="rId3" cstate="print"/>
          <a:srcRect/>
          <a:stretch>
            <a:fillRect/>
          </a:stretch>
        </p:blipFill>
        <p:spPr bwMode="auto">
          <a:xfrm>
            <a:off x="500034" y="3500438"/>
            <a:ext cx="7812117"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28794" y="1500174"/>
            <a:ext cx="5786478" cy="3416320"/>
          </a:xfrm>
          <a:prstGeom prst="rect">
            <a:avLst/>
          </a:prstGeom>
          <a:noFill/>
        </p:spPr>
        <p:txBody>
          <a:bodyPr wrap="square" rtlCol="0">
            <a:spAutoFit/>
          </a:bodyPr>
          <a:lstStyle/>
          <a:p>
            <a:r>
              <a:rPr lang="es-MX" dirty="0" smtClean="0"/>
              <a:t>AUTO-REGISTRO</a:t>
            </a:r>
          </a:p>
          <a:p>
            <a:endParaRPr lang="es-MX" dirty="0" smtClean="0"/>
          </a:p>
          <a:p>
            <a:r>
              <a:rPr lang="es-MX" dirty="0" smtClean="0"/>
              <a:t>Es muy importante evaluar la frecuencia y duración del dolor a lo largo de días o semanas, mediante el auto-registro,  el cual ofrece la oportunidad de observar cuándo y en qué situaciones, actividades o momentos está presente el dolor, aumenta o disminuye.</a:t>
            </a:r>
          </a:p>
          <a:p>
            <a:endParaRPr lang="es-MX" dirty="0" smtClean="0"/>
          </a:p>
          <a:p>
            <a:r>
              <a:rPr lang="es-MX" dirty="0" smtClean="0"/>
              <a:t>El auto-registro tiene la ventaja de no estar sometido al recuerdo y sesgos retrospectivos.  Además, permite evaluar el dolor en momentos y situaciones variables, y aporta mayor validez ecológica.</a:t>
            </a:r>
            <a:endParaRPr lang="es-MX"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igura_1.jpg"/>
          <p:cNvPicPr>
            <a:picLocks noChangeAspect="1"/>
          </p:cNvPicPr>
          <p:nvPr/>
        </p:nvPicPr>
        <p:blipFill>
          <a:blip r:embed="rId2" cstate="print"/>
          <a:stretch>
            <a:fillRect/>
          </a:stretch>
        </p:blipFill>
        <p:spPr>
          <a:xfrm>
            <a:off x="642910" y="0"/>
            <a:ext cx="8215370" cy="652211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19872" y="1196752"/>
            <a:ext cx="5286412" cy="4247317"/>
          </a:xfrm>
          <a:prstGeom prst="rect">
            <a:avLst/>
          </a:prstGeom>
          <a:noFill/>
        </p:spPr>
        <p:txBody>
          <a:bodyPr wrap="square" rtlCol="0">
            <a:spAutoFit/>
          </a:bodyPr>
          <a:lstStyle/>
          <a:p>
            <a:r>
              <a:rPr lang="es-MX" dirty="0" smtClean="0"/>
              <a:t>OBSERVACIÓN</a:t>
            </a:r>
          </a:p>
          <a:p>
            <a:endParaRPr lang="es-MX" dirty="0" smtClean="0"/>
          </a:p>
          <a:p>
            <a:r>
              <a:rPr lang="es-MX" dirty="0" smtClean="0"/>
              <a:t>Las conductas de dolor abarcan las expresiones faciales o verbales de malestar, la </a:t>
            </a:r>
            <a:r>
              <a:rPr lang="es-MX" dirty="0" err="1" smtClean="0"/>
              <a:t>deambulación</a:t>
            </a:r>
            <a:r>
              <a:rPr lang="es-MX" dirty="0" smtClean="0"/>
              <a:t>, posturas </a:t>
            </a:r>
            <a:r>
              <a:rPr lang="es-MX" dirty="0" err="1" smtClean="0"/>
              <a:t>desadaptativas</a:t>
            </a:r>
            <a:r>
              <a:rPr lang="es-MX" dirty="0" smtClean="0"/>
              <a:t>, signos de afectividad negativa y evitación de la actividad.</a:t>
            </a:r>
          </a:p>
          <a:p>
            <a:endParaRPr lang="es-MX" dirty="0" smtClean="0"/>
          </a:p>
          <a:p>
            <a:r>
              <a:rPr lang="es-MX" dirty="0" smtClean="0"/>
              <a:t>Se pueden emplear métodos estructurados o no estructurados en varias situaciones (ej. sala de espera, mientras están siendo entrevistados, durante una serie de tareas físicas determinadas, etc.).</a:t>
            </a:r>
          </a:p>
          <a:p>
            <a:endParaRPr lang="es-MX" dirty="0" smtClean="0"/>
          </a:p>
          <a:p>
            <a:r>
              <a:rPr lang="es-MX" dirty="0" smtClean="0"/>
              <a:t>Existen instrumentos estandarizados tales como la UAB </a:t>
            </a:r>
            <a:r>
              <a:rPr lang="es-MX" i="1" dirty="0" err="1" smtClean="0"/>
              <a:t>Pain</a:t>
            </a:r>
            <a:r>
              <a:rPr lang="es-MX" i="1" dirty="0" smtClean="0"/>
              <a:t> </a:t>
            </a:r>
            <a:r>
              <a:rPr lang="es-MX" i="1" dirty="0" err="1" smtClean="0"/>
              <a:t>Behavio</a:t>
            </a:r>
            <a:r>
              <a:rPr lang="es-MX" i="1" dirty="0" smtClean="0"/>
              <a:t> </a:t>
            </a:r>
            <a:r>
              <a:rPr lang="es-MX" i="1" dirty="0" err="1" smtClean="0"/>
              <a:t>Scale</a:t>
            </a:r>
            <a:r>
              <a:rPr lang="es-MX" i="1" dirty="0" smtClean="0"/>
              <a:t> </a:t>
            </a:r>
            <a:r>
              <a:rPr lang="es-MX" dirty="0" smtClean="0"/>
              <a:t>(</a:t>
            </a:r>
            <a:r>
              <a:rPr lang="es-MX" dirty="0" err="1" smtClean="0"/>
              <a:t>Richards</a:t>
            </a:r>
            <a:r>
              <a:rPr lang="es-MX" dirty="0" smtClean="0"/>
              <a:t> y cols., 1982) o el PBCL </a:t>
            </a:r>
            <a:r>
              <a:rPr lang="es-MX" i="1" dirty="0" err="1" smtClean="0"/>
              <a:t>Pain</a:t>
            </a:r>
            <a:r>
              <a:rPr lang="es-MX" i="1" dirty="0" smtClean="0"/>
              <a:t> </a:t>
            </a:r>
            <a:r>
              <a:rPr lang="es-MX" i="1" dirty="0" err="1" smtClean="0"/>
              <a:t>Behavior</a:t>
            </a:r>
            <a:r>
              <a:rPr lang="es-MX" i="1" dirty="0" smtClean="0"/>
              <a:t> </a:t>
            </a:r>
            <a:r>
              <a:rPr lang="es-MX" i="1" dirty="0" err="1" smtClean="0"/>
              <a:t>Checklist</a:t>
            </a:r>
            <a:r>
              <a:rPr lang="es-MX" i="1" dirty="0" smtClean="0"/>
              <a:t> </a:t>
            </a:r>
            <a:r>
              <a:rPr lang="es-MX" dirty="0" smtClean="0"/>
              <a:t>(</a:t>
            </a:r>
            <a:r>
              <a:rPr lang="es-MX" dirty="0" err="1" smtClean="0"/>
              <a:t>Kerns</a:t>
            </a:r>
            <a:r>
              <a:rPr lang="es-MX" dirty="0" smtClean="0"/>
              <a:t> y cols., 1991).</a:t>
            </a:r>
            <a:endParaRPr lang="es-MX" dirty="0"/>
          </a:p>
        </p:txBody>
      </p:sp>
      <p:pic>
        <p:nvPicPr>
          <p:cNvPr id="11266" name="Picture 2"/>
          <p:cNvPicPr>
            <a:picLocks noChangeAspect="1" noChangeArrowheads="1"/>
          </p:cNvPicPr>
          <p:nvPr/>
        </p:nvPicPr>
        <p:blipFill>
          <a:blip r:embed="rId2" cstate="print"/>
          <a:srcRect/>
          <a:stretch>
            <a:fillRect/>
          </a:stretch>
        </p:blipFill>
        <p:spPr bwMode="auto">
          <a:xfrm>
            <a:off x="683568" y="1916832"/>
            <a:ext cx="2565728"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412776"/>
            <a:ext cx="4176464" cy="4524315"/>
          </a:xfrm>
          <a:prstGeom prst="rect">
            <a:avLst/>
          </a:prstGeom>
          <a:noFill/>
        </p:spPr>
        <p:txBody>
          <a:bodyPr wrap="square" rtlCol="0">
            <a:spAutoFit/>
          </a:bodyPr>
          <a:lstStyle/>
          <a:p>
            <a:r>
              <a:rPr lang="es-MX" dirty="0" smtClean="0"/>
              <a:t>CUESTIONARIOS</a:t>
            </a:r>
          </a:p>
          <a:p>
            <a:endParaRPr lang="es-MX" dirty="0" smtClean="0"/>
          </a:p>
          <a:p>
            <a:r>
              <a:rPr lang="es-MX" dirty="0" smtClean="0"/>
              <a:t>Los cuestionarios más empleados en la evaluación del dolor se pueden tipificar en aquellos que son propios del dolor, los que miden el afrontamiento,  la funcionalidad y calidad de vida y, por último, aquellos que exploran indicadores psicopatológicos. </a:t>
            </a:r>
          </a:p>
          <a:p>
            <a:endParaRPr lang="es-MX" dirty="0" smtClean="0"/>
          </a:p>
          <a:p>
            <a:r>
              <a:rPr lang="es-MX" dirty="0" smtClean="0"/>
              <a:t>Por no mencionar los cuestionarios propios para cada síndrome doloroso específico (</a:t>
            </a:r>
            <a:r>
              <a:rPr lang="es-MX" dirty="0" err="1" smtClean="0"/>
              <a:t>lumbalgia</a:t>
            </a:r>
            <a:r>
              <a:rPr lang="es-MX" dirty="0" smtClean="0"/>
              <a:t>, </a:t>
            </a:r>
            <a:r>
              <a:rPr lang="es-MX" dirty="0" err="1" smtClean="0"/>
              <a:t>fibromialgia</a:t>
            </a:r>
            <a:r>
              <a:rPr lang="es-MX" dirty="0" smtClean="0"/>
              <a:t>, artrosis, cefaleas, etc.).</a:t>
            </a:r>
          </a:p>
          <a:p>
            <a:endParaRPr lang="es-MX" dirty="0" smtClean="0"/>
          </a:p>
          <a:p>
            <a:r>
              <a:rPr lang="es-MX" dirty="0" smtClean="0"/>
              <a:t>Veamos algunos de estos Cuestionarios Genéricos del Dolor.</a:t>
            </a:r>
            <a:endParaRPr lang="es-MX" dirty="0"/>
          </a:p>
        </p:txBody>
      </p:sp>
      <p:pic>
        <p:nvPicPr>
          <p:cNvPr id="12290" name="Picture 2"/>
          <p:cNvPicPr>
            <a:picLocks noChangeAspect="1" noChangeArrowheads="1"/>
          </p:cNvPicPr>
          <p:nvPr/>
        </p:nvPicPr>
        <p:blipFill>
          <a:blip r:embed="rId2" cstate="print"/>
          <a:srcRect/>
          <a:stretch>
            <a:fillRect/>
          </a:stretch>
        </p:blipFill>
        <p:spPr bwMode="auto">
          <a:xfrm>
            <a:off x="4860031" y="2060848"/>
            <a:ext cx="4235487"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143240" y="214290"/>
            <a:ext cx="2328850" cy="914400"/>
          </a:xfrm>
        </p:spPr>
        <p:txBody>
          <a:bodyPr/>
          <a:lstStyle/>
          <a:p>
            <a:r>
              <a:rPr lang="es-MX" dirty="0" smtClean="0"/>
              <a:t>Definición</a:t>
            </a:r>
            <a:endParaRPr lang="es-MX" dirty="0"/>
          </a:p>
        </p:txBody>
      </p:sp>
      <p:sp>
        <p:nvSpPr>
          <p:cNvPr id="5" name="4 CuadroTexto"/>
          <p:cNvSpPr txBox="1"/>
          <p:nvPr/>
        </p:nvSpPr>
        <p:spPr>
          <a:xfrm>
            <a:off x="642910" y="1357298"/>
            <a:ext cx="8072494" cy="4801314"/>
          </a:xfrm>
          <a:prstGeom prst="rect">
            <a:avLst/>
          </a:prstGeom>
          <a:noFill/>
        </p:spPr>
        <p:txBody>
          <a:bodyPr wrap="square" rtlCol="0">
            <a:spAutoFit/>
          </a:bodyPr>
          <a:lstStyle/>
          <a:p>
            <a:pPr marL="342900" indent="-342900">
              <a:buAutoNum type="arabicPeriod"/>
            </a:pPr>
            <a:r>
              <a:rPr lang="es-MX" dirty="0" smtClean="0"/>
              <a:t>El dolor es una sensación desagradable que ocurre en diferentes grados de intensidad, como consecuencia de una lesión, una enfermedad o un trastornos emocional (</a:t>
            </a:r>
            <a:r>
              <a:rPr lang="es-MX" dirty="0" smtClean="0">
                <a:hlinkClick r:id="rId2"/>
              </a:rPr>
              <a:t>www.thefreedictionary.com</a:t>
            </a:r>
            <a:r>
              <a:rPr lang="es-MX" dirty="0" smtClean="0"/>
              <a:t>)</a:t>
            </a:r>
          </a:p>
          <a:p>
            <a:pPr marL="342900" indent="-342900">
              <a:buAutoNum type="arabicPeriod"/>
            </a:pPr>
            <a:endParaRPr lang="es-MX" dirty="0" smtClean="0"/>
          </a:p>
          <a:p>
            <a:pPr marL="342900" indent="-342900">
              <a:buAutoNum type="arabicPeriod"/>
            </a:pPr>
            <a:r>
              <a:rPr lang="es-MX" dirty="0" smtClean="0"/>
              <a:t>El dolor es una sensación desagradable que puede ir de una molestia moderada hasta una agónica. El dolor tiene componentes tanto físicos como emocionales. La parte física del dolor proviene de la estimulación nerviosa. El dolor puede localizarse en una pequeña área, como cuando uno se lastima o puede ser más difuso, como en enfermedades tales como la </a:t>
            </a:r>
            <a:r>
              <a:rPr lang="es-MX" dirty="0" err="1" smtClean="0"/>
              <a:t>fibromialgia</a:t>
            </a:r>
            <a:r>
              <a:rPr lang="es-MX" dirty="0" smtClean="0"/>
              <a:t>. El dolor es conducido por fibras nerviosas específicas que llevan los impulsos del dolor hacia el cerebro, donde su apreciación consciente puede alterarse debido a diversos factores.        La palabra “dolor” proviene del latín “</a:t>
            </a:r>
            <a:r>
              <a:rPr lang="es-MX" dirty="0" err="1" smtClean="0"/>
              <a:t>poena</a:t>
            </a:r>
            <a:r>
              <a:rPr lang="es-MX" dirty="0" smtClean="0"/>
              <a:t>” que quiere decir castigo o pena (</a:t>
            </a:r>
            <a:r>
              <a:rPr lang="es-MX" dirty="0" smtClean="0">
                <a:hlinkClick r:id="rId3"/>
              </a:rPr>
              <a:t>www.medterms.com</a:t>
            </a:r>
            <a:r>
              <a:rPr lang="es-MX" dirty="0" smtClean="0"/>
              <a:t>).</a:t>
            </a:r>
          </a:p>
          <a:p>
            <a:pPr marL="342900" indent="-342900"/>
            <a:endParaRPr lang="es-MX" dirty="0" smtClean="0"/>
          </a:p>
          <a:p>
            <a:pPr marL="342900" indent="-342900"/>
            <a:r>
              <a:rPr lang="es-MX" dirty="0" smtClean="0"/>
              <a:t>3. 	La Organización Mundial de la Salud define el dolor como “una experiencia sensorial o emocional desagradable, asociada con un daño actual o potencial en los tejidos, que puede describirse en términos de dicho daño”.</a:t>
            </a: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abla_1.jpg"/>
          <p:cNvPicPr>
            <a:picLocks noChangeAspect="1"/>
          </p:cNvPicPr>
          <p:nvPr/>
        </p:nvPicPr>
        <p:blipFill>
          <a:blip r:embed="rId2" cstate="print"/>
          <a:stretch>
            <a:fillRect/>
          </a:stretch>
        </p:blipFill>
        <p:spPr>
          <a:xfrm>
            <a:off x="642910" y="285729"/>
            <a:ext cx="7858180" cy="628022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abla_2.jpg"/>
          <p:cNvPicPr>
            <a:picLocks noChangeAspect="1"/>
          </p:cNvPicPr>
          <p:nvPr/>
        </p:nvPicPr>
        <p:blipFill>
          <a:blip r:embed="rId2" cstate="print"/>
          <a:stretch>
            <a:fillRect/>
          </a:stretch>
        </p:blipFill>
        <p:spPr>
          <a:xfrm>
            <a:off x="642910" y="285728"/>
            <a:ext cx="8072494" cy="607223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abla_3.jpg"/>
          <p:cNvPicPr>
            <a:picLocks noChangeAspect="1"/>
          </p:cNvPicPr>
          <p:nvPr/>
        </p:nvPicPr>
        <p:blipFill>
          <a:blip r:embed="rId2" cstate="print"/>
          <a:stretch>
            <a:fillRect/>
          </a:stretch>
        </p:blipFill>
        <p:spPr>
          <a:xfrm>
            <a:off x="428596" y="357165"/>
            <a:ext cx="8286808" cy="611417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abla_4.jpg"/>
          <p:cNvPicPr>
            <a:picLocks noChangeAspect="1"/>
          </p:cNvPicPr>
          <p:nvPr/>
        </p:nvPicPr>
        <p:blipFill>
          <a:blip r:embed="rId2" cstate="print"/>
          <a:stretch>
            <a:fillRect/>
          </a:stretch>
        </p:blipFill>
        <p:spPr>
          <a:xfrm>
            <a:off x="500034" y="214289"/>
            <a:ext cx="8072494" cy="628997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abla_5.jpg"/>
          <p:cNvPicPr>
            <a:picLocks noChangeAspect="1"/>
          </p:cNvPicPr>
          <p:nvPr/>
        </p:nvPicPr>
        <p:blipFill>
          <a:blip r:embed="rId2" cstate="print"/>
          <a:stretch>
            <a:fillRect/>
          </a:stretch>
        </p:blipFill>
        <p:spPr>
          <a:xfrm>
            <a:off x="428596" y="285728"/>
            <a:ext cx="8143932" cy="624349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abla_6.jpg"/>
          <p:cNvPicPr>
            <a:picLocks noChangeAspect="1"/>
          </p:cNvPicPr>
          <p:nvPr/>
        </p:nvPicPr>
        <p:blipFill>
          <a:blip r:embed="rId2" cstate="print"/>
          <a:stretch>
            <a:fillRect/>
          </a:stretch>
        </p:blipFill>
        <p:spPr>
          <a:xfrm>
            <a:off x="785786" y="857232"/>
            <a:ext cx="7672332" cy="335758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Tratamiento Psicológico del Dolor</a:t>
            </a:r>
            <a:endParaRPr lang="es-MX" dirty="0"/>
          </a:p>
        </p:txBody>
      </p:sp>
      <p:sp>
        <p:nvSpPr>
          <p:cNvPr id="3" name="2 CuadroTexto"/>
          <p:cNvSpPr txBox="1"/>
          <p:nvPr/>
        </p:nvSpPr>
        <p:spPr>
          <a:xfrm>
            <a:off x="539552" y="1916832"/>
            <a:ext cx="8136904" cy="3970318"/>
          </a:xfrm>
          <a:prstGeom prst="rect">
            <a:avLst/>
          </a:prstGeom>
          <a:noFill/>
        </p:spPr>
        <p:txBody>
          <a:bodyPr wrap="square" rtlCol="0">
            <a:spAutoFit/>
          </a:bodyPr>
          <a:lstStyle/>
          <a:p>
            <a:r>
              <a:rPr lang="es-MX" dirty="0" smtClean="0"/>
              <a:t>El tratamiento del dolor debe estar ajustado a la información recogida en la evaluación, haciendo referencia a las características del problema, a las características individuales y del entorno. De esta manera se adapta el tratamiento a las individualidades  y particularidades del paciente.</a:t>
            </a:r>
          </a:p>
          <a:p>
            <a:endParaRPr lang="es-MX" dirty="0" smtClean="0"/>
          </a:p>
          <a:p>
            <a:r>
              <a:rPr lang="es-MX" dirty="0" smtClean="0"/>
              <a:t>De acuerdo a lo señalado anteriormente, al ser el dolor una experiencia perceptiva que está influida por una variedad de factores, su abordaje requiere de la participación de un equipo multidisciplinario. En este sentido la Psicología científica emplea procedimientos psicoterapéuticos basados en la evidencia, que se agrupan en tres generaciones de Terapias Conductuales:</a:t>
            </a:r>
          </a:p>
          <a:p>
            <a:endParaRPr lang="es-MX" dirty="0" smtClean="0"/>
          </a:p>
          <a:p>
            <a:pPr marL="342900" indent="-342900">
              <a:buFont typeface="+mj-lt"/>
              <a:buAutoNum type="arabicPeriod"/>
            </a:pPr>
            <a:r>
              <a:rPr lang="es-MX" dirty="0" smtClean="0"/>
              <a:t>Modificación de Conducta</a:t>
            </a:r>
          </a:p>
          <a:p>
            <a:pPr marL="342900" indent="-342900">
              <a:buFont typeface="+mj-lt"/>
              <a:buAutoNum type="arabicPeriod"/>
            </a:pPr>
            <a:r>
              <a:rPr lang="es-MX" dirty="0" smtClean="0"/>
              <a:t>Terapias Cognitivo-Conductuales</a:t>
            </a:r>
          </a:p>
          <a:p>
            <a:pPr marL="342900" indent="-342900">
              <a:buFont typeface="+mj-lt"/>
              <a:buAutoNum type="arabicPeriod"/>
            </a:pPr>
            <a:r>
              <a:rPr lang="es-MX" dirty="0" smtClean="0"/>
              <a:t>Terapia de Aceptación y Compromiso</a:t>
            </a:r>
            <a:endParaRPr lang="es-MX"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Modificación de Conducta</a:t>
            </a:r>
            <a:endParaRPr lang="es-MX" dirty="0"/>
          </a:p>
        </p:txBody>
      </p:sp>
      <p:sp>
        <p:nvSpPr>
          <p:cNvPr id="3" name="2 CuadroTexto"/>
          <p:cNvSpPr txBox="1"/>
          <p:nvPr/>
        </p:nvSpPr>
        <p:spPr>
          <a:xfrm>
            <a:off x="500034" y="1214422"/>
            <a:ext cx="8215370" cy="5078313"/>
          </a:xfrm>
          <a:prstGeom prst="rect">
            <a:avLst/>
          </a:prstGeom>
          <a:noFill/>
        </p:spPr>
        <p:txBody>
          <a:bodyPr wrap="square" rtlCol="0">
            <a:spAutoFit/>
          </a:bodyPr>
          <a:lstStyle/>
          <a:p>
            <a:r>
              <a:rPr lang="es-MX" dirty="0" smtClean="0"/>
              <a:t>La conducta, que es la acción observable y medible del organismo, tiene importancia por sí misma y no debe ser entendida como expresión de algún factor causal interno.</a:t>
            </a:r>
          </a:p>
          <a:p>
            <a:endParaRPr lang="es-MX" dirty="0" smtClean="0"/>
          </a:p>
          <a:p>
            <a:r>
              <a:rPr lang="es-MX" dirty="0" smtClean="0"/>
              <a:t>El tratamiento eficiente del dolor debe enfocarse en: (a) reducir los reportes de dolor y (b) aumentar o restablecer comportamientos saludables.</a:t>
            </a:r>
          </a:p>
          <a:p>
            <a:endParaRPr lang="es-MX" dirty="0" smtClean="0"/>
          </a:p>
          <a:p>
            <a:r>
              <a:rPr lang="es-MX" dirty="0" smtClean="0"/>
              <a:t>El análisis conductual del dolor indica dos tipos de conducta: (i) el </a:t>
            </a:r>
            <a:r>
              <a:rPr lang="es-MX" u="sng" dirty="0" smtClean="0"/>
              <a:t>dolor respondiente</a:t>
            </a:r>
            <a:r>
              <a:rPr lang="es-MX" dirty="0" smtClean="0"/>
              <a:t>, que está controlado por la estimulación antecedente al reporte verbal de dolor y que podría reducirse mediante medidas que anulen o reduzcan esta estimulación y (</a:t>
            </a:r>
            <a:r>
              <a:rPr lang="es-MX" dirty="0" err="1" smtClean="0"/>
              <a:t>ii</a:t>
            </a:r>
            <a:r>
              <a:rPr lang="es-MX" dirty="0" smtClean="0"/>
              <a:t>) el </a:t>
            </a:r>
            <a:r>
              <a:rPr lang="es-MX" u="sng" dirty="0" smtClean="0"/>
              <a:t>dolor operante</a:t>
            </a:r>
            <a:r>
              <a:rPr lang="es-MX" dirty="0" smtClean="0"/>
              <a:t>, que está controlado por la estimulación consecuente al reporte de dolor y que podría reducirse si se anula o se reducen los reforzadores, particularmente sociales, que a veces se otorgan con gran magnitud e inmediatez y que suelen describirse como “ganancias secundarias”. En este contexto, también es importante que los medicamentes para el dolor (analgésicos, etc.) sean consumidos en base a un horario y no en base a la presencia del malestar (no contingentes al dolor).</a:t>
            </a:r>
          </a:p>
          <a:p>
            <a:endParaRPr lang="es-MX" dirty="0" smtClean="0"/>
          </a:p>
          <a:p>
            <a:r>
              <a:rPr lang="es-MX" dirty="0" smtClean="0"/>
              <a:t>Un programa de actividades, organizado hora por hora, en un cartel que abarque toda una semana y que posibilite su reforzamiento, ayudará a que el paciente se recupere.</a:t>
            </a:r>
            <a:endParaRPr lang="es-MX"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Terapias Cognitivo-Conductuales</a:t>
            </a:r>
            <a:endParaRPr lang="es-MX" dirty="0"/>
          </a:p>
        </p:txBody>
      </p:sp>
      <p:sp>
        <p:nvSpPr>
          <p:cNvPr id="3" name="2 CuadroTexto"/>
          <p:cNvSpPr txBox="1"/>
          <p:nvPr/>
        </p:nvSpPr>
        <p:spPr>
          <a:xfrm>
            <a:off x="3851920" y="1340768"/>
            <a:ext cx="5007500" cy="4801314"/>
          </a:xfrm>
          <a:prstGeom prst="rect">
            <a:avLst/>
          </a:prstGeom>
          <a:noFill/>
        </p:spPr>
        <p:txBody>
          <a:bodyPr wrap="square" rtlCol="0">
            <a:spAutoFit/>
          </a:bodyPr>
          <a:lstStyle/>
          <a:p>
            <a:r>
              <a:rPr lang="es-MX" dirty="0" smtClean="0"/>
              <a:t>Se reconoce que las apreciaciones y creencias acerca del dolor pueden tener un fuerte impacto sobre las respuestas afectivas y conductuales de un individuo ante dicha experiencia.</a:t>
            </a:r>
          </a:p>
          <a:p>
            <a:endParaRPr lang="es-MX" dirty="0" smtClean="0"/>
          </a:p>
          <a:p>
            <a:r>
              <a:rPr lang="es-MX" dirty="0" smtClean="0"/>
              <a:t>Las siguientes creencias han sido identificadas como particularmente </a:t>
            </a:r>
            <a:r>
              <a:rPr lang="es-MX" dirty="0" err="1" smtClean="0"/>
              <a:t>desadaptativas</a:t>
            </a:r>
            <a:r>
              <a:rPr lang="es-MX" dirty="0" smtClean="0"/>
              <a:t>: </a:t>
            </a:r>
          </a:p>
          <a:p>
            <a:endParaRPr lang="es-MX" dirty="0" smtClean="0"/>
          </a:p>
          <a:p>
            <a:pPr>
              <a:buFont typeface="Arial" pitchFamily="34" charset="0"/>
              <a:buChar char="•"/>
            </a:pPr>
            <a:r>
              <a:rPr lang="es-MX" dirty="0" smtClean="0"/>
              <a:t> el dolor es una señal de daño, </a:t>
            </a:r>
          </a:p>
          <a:p>
            <a:pPr>
              <a:buFont typeface="Arial" pitchFamily="34" charset="0"/>
              <a:buChar char="•"/>
            </a:pPr>
            <a:r>
              <a:rPr lang="es-MX" dirty="0" smtClean="0"/>
              <a:t> la actividad debe ser evitada cuando se sufre dolor, </a:t>
            </a:r>
          </a:p>
          <a:p>
            <a:pPr>
              <a:buFont typeface="Arial" pitchFamily="34" charset="0"/>
              <a:buChar char="•"/>
            </a:pPr>
            <a:r>
              <a:rPr lang="es-MX" dirty="0" smtClean="0"/>
              <a:t> el dolor conduce a la incapacidad, </a:t>
            </a:r>
          </a:p>
          <a:p>
            <a:pPr>
              <a:buFont typeface="Arial" pitchFamily="34" charset="0"/>
              <a:buChar char="•"/>
            </a:pPr>
            <a:r>
              <a:rPr lang="es-MX" dirty="0" smtClean="0"/>
              <a:t> el dolor no se puede controlar y </a:t>
            </a:r>
          </a:p>
          <a:p>
            <a:pPr>
              <a:buFont typeface="Arial" pitchFamily="34" charset="0"/>
              <a:buChar char="•"/>
            </a:pPr>
            <a:r>
              <a:rPr lang="es-MX" dirty="0" smtClean="0"/>
              <a:t> el dolor es una condición permanente.</a:t>
            </a:r>
          </a:p>
          <a:p>
            <a:endParaRPr lang="es-MX" dirty="0" smtClean="0"/>
          </a:p>
          <a:p>
            <a:r>
              <a:rPr lang="es-MX" dirty="0" smtClean="0"/>
              <a:t>La terapia Racional Emotiva (</a:t>
            </a:r>
            <a:r>
              <a:rPr lang="es-MX" dirty="0" err="1" smtClean="0"/>
              <a:t>Ellis</a:t>
            </a:r>
            <a:r>
              <a:rPr lang="es-MX" dirty="0" smtClean="0"/>
              <a:t>) es un enfoque que combate y sustituye esta filosofía irracional por autoafirmaciones positivas.</a:t>
            </a:r>
            <a:endParaRPr lang="es-MX" dirty="0"/>
          </a:p>
        </p:txBody>
      </p:sp>
      <p:pic>
        <p:nvPicPr>
          <p:cNvPr id="14338" name="Picture 2"/>
          <p:cNvPicPr>
            <a:picLocks noChangeAspect="1" noChangeArrowheads="1"/>
          </p:cNvPicPr>
          <p:nvPr/>
        </p:nvPicPr>
        <p:blipFill>
          <a:blip r:embed="rId2" cstate="print"/>
          <a:srcRect/>
          <a:stretch>
            <a:fillRect/>
          </a:stretch>
        </p:blipFill>
        <p:spPr bwMode="auto">
          <a:xfrm>
            <a:off x="395536" y="1628800"/>
            <a:ext cx="338437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8596" y="714356"/>
            <a:ext cx="5357850" cy="5355312"/>
          </a:xfrm>
          <a:prstGeom prst="rect">
            <a:avLst/>
          </a:prstGeom>
          <a:noFill/>
        </p:spPr>
        <p:txBody>
          <a:bodyPr wrap="square" rtlCol="0">
            <a:spAutoFit/>
          </a:bodyPr>
          <a:lstStyle/>
          <a:p>
            <a:r>
              <a:rPr lang="es-MX" dirty="0" smtClean="0"/>
              <a:t>Otras técnicas empleadas en la atención cognitivo-conductual del dolor son las siguientes:</a:t>
            </a:r>
          </a:p>
          <a:p>
            <a:endParaRPr lang="es-MX" dirty="0" smtClean="0"/>
          </a:p>
          <a:p>
            <a:pPr>
              <a:buFont typeface="Arial" pitchFamily="34" charset="0"/>
              <a:buChar char="•"/>
            </a:pPr>
            <a:r>
              <a:rPr lang="es-MX" dirty="0" smtClean="0"/>
              <a:t> </a:t>
            </a:r>
            <a:r>
              <a:rPr lang="es-MX" i="1" dirty="0" smtClean="0"/>
              <a:t>Instrucciones </a:t>
            </a:r>
            <a:r>
              <a:rPr lang="es-MX" i="1" dirty="0" err="1" smtClean="0"/>
              <a:t>autodirigidas</a:t>
            </a:r>
            <a:r>
              <a:rPr lang="es-MX" dirty="0" smtClean="0"/>
              <a:t>. Incluyen el uso de la distracción, imaginería, detención del pensamiento y el hablarse a sí mismo de manera </a:t>
            </a:r>
            <a:r>
              <a:rPr lang="es-MX" dirty="0" err="1" smtClean="0"/>
              <a:t>automotivante</a:t>
            </a:r>
            <a:r>
              <a:rPr lang="es-MX" dirty="0" smtClean="0"/>
              <a:t>.</a:t>
            </a:r>
          </a:p>
          <a:p>
            <a:pPr>
              <a:buFont typeface="Arial" pitchFamily="34" charset="0"/>
              <a:buChar char="•"/>
            </a:pPr>
            <a:r>
              <a:rPr lang="es-MX" dirty="0" smtClean="0"/>
              <a:t> </a:t>
            </a:r>
            <a:r>
              <a:rPr lang="es-MX" i="1" dirty="0" smtClean="0"/>
              <a:t>Relajación Muscular Profunda</a:t>
            </a:r>
            <a:r>
              <a:rPr lang="es-MX" dirty="0" smtClean="0"/>
              <a:t>. Principalmente la que se acompaña de la respiración diafragmática.</a:t>
            </a:r>
          </a:p>
          <a:p>
            <a:pPr>
              <a:buFont typeface="Arial" pitchFamily="34" charset="0"/>
              <a:buChar char="•"/>
            </a:pPr>
            <a:r>
              <a:rPr lang="es-MX" dirty="0" smtClean="0"/>
              <a:t> </a:t>
            </a:r>
            <a:r>
              <a:rPr lang="es-MX" i="1" dirty="0" err="1" smtClean="0"/>
              <a:t>Retroalimentacion</a:t>
            </a:r>
            <a:r>
              <a:rPr lang="es-MX" i="1" dirty="0" smtClean="0"/>
              <a:t> Biológica</a:t>
            </a:r>
            <a:r>
              <a:rPr lang="es-MX" dirty="0" smtClean="0"/>
              <a:t>. Que comúnmente se basa en la temperatura periférica, la electromiografía de superficie y la variabilidad de la frecuencia cardiaca.</a:t>
            </a:r>
          </a:p>
          <a:p>
            <a:pPr>
              <a:buFont typeface="Arial" pitchFamily="34" charset="0"/>
              <a:buChar char="•"/>
            </a:pPr>
            <a:r>
              <a:rPr lang="es-MX" dirty="0" smtClean="0"/>
              <a:t> </a:t>
            </a:r>
            <a:r>
              <a:rPr lang="es-MX" i="1" dirty="0" smtClean="0"/>
              <a:t>Desarrollo de Estrategias de Enfrentamiento</a:t>
            </a:r>
            <a:r>
              <a:rPr lang="es-MX" dirty="0" smtClean="0"/>
              <a:t>. Por ejemplo, el incremento de la asertividad (evitar la sumisión, por un lado, y la agresividad, por el otro). </a:t>
            </a:r>
          </a:p>
          <a:p>
            <a:pPr>
              <a:buFont typeface="Arial" pitchFamily="34" charset="0"/>
              <a:buChar char="•"/>
            </a:pPr>
            <a:r>
              <a:rPr lang="es-MX" dirty="0" smtClean="0"/>
              <a:t> </a:t>
            </a:r>
            <a:r>
              <a:rPr lang="es-MX" i="1" dirty="0" smtClean="0"/>
              <a:t>Reconstrucción Cognitiva </a:t>
            </a:r>
            <a:r>
              <a:rPr lang="es-MX" dirty="0" smtClean="0"/>
              <a:t>(Beck).  Cambio de los pensamientos y creencias </a:t>
            </a:r>
            <a:r>
              <a:rPr lang="es-MX" dirty="0" err="1" smtClean="0"/>
              <a:t>desadaptativas</a:t>
            </a:r>
            <a:r>
              <a:rPr lang="es-MX" dirty="0" smtClean="0"/>
              <a:t> sobre el dolor, basándose en el Diario del Dolor y en la anotación de los pensamientos que acompañan a la experiencia.</a:t>
            </a:r>
          </a:p>
          <a:p>
            <a:endParaRPr lang="es-MX" dirty="0"/>
          </a:p>
        </p:txBody>
      </p:sp>
      <p:pic>
        <p:nvPicPr>
          <p:cNvPr id="15362" name="Picture 2"/>
          <p:cNvPicPr>
            <a:picLocks noChangeAspect="1" noChangeArrowheads="1"/>
          </p:cNvPicPr>
          <p:nvPr/>
        </p:nvPicPr>
        <p:blipFill>
          <a:blip r:embed="rId2" cstate="print"/>
          <a:srcRect/>
          <a:stretch>
            <a:fillRect/>
          </a:stretch>
        </p:blipFill>
        <p:spPr bwMode="auto">
          <a:xfrm>
            <a:off x="5724128" y="1052736"/>
            <a:ext cx="3114673"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15616" y="1268760"/>
            <a:ext cx="3280448" cy="3970318"/>
          </a:xfrm>
          <a:prstGeom prst="rect">
            <a:avLst/>
          </a:prstGeom>
          <a:noFill/>
        </p:spPr>
        <p:txBody>
          <a:bodyPr wrap="square" rtlCol="0">
            <a:spAutoFit/>
          </a:bodyPr>
          <a:lstStyle/>
          <a:p>
            <a:r>
              <a:rPr lang="es-MX" dirty="0" smtClean="0"/>
              <a:t>Todas las personas, en algún momento de nuestras vidas, hemos tenido la experiencia del dolor, que ha sido variable en cuanto a su localización, intensidad, cualidad y duración.  </a:t>
            </a:r>
          </a:p>
          <a:p>
            <a:endParaRPr lang="es-MX" dirty="0"/>
          </a:p>
          <a:p>
            <a:r>
              <a:rPr lang="es-MX" dirty="0" smtClean="0"/>
              <a:t>Así algunas veces percibimos un dolor leve en alguna parte del cuerpo, por un breve periodo de tiempo y en otras oportunidades esa experiencia la sentimos con elevada intensidad y durante un tiempo mayor.</a:t>
            </a:r>
            <a:endParaRPr lang="es-MX" dirty="0"/>
          </a:p>
        </p:txBody>
      </p:sp>
      <p:pic>
        <p:nvPicPr>
          <p:cNvPr id="1026" name="Picture 2"/>
          <p:cNvPicPr>
            <a:picLocks noChangeAspect="1" noChangeArrowheads="1"/>
          </p:cNvPicPr>
          <p:nvPr/>
        </p:nvPicPr>
        <p:blipFill>
          <a:blip r:embed="rId2" cstate="print"/>
          <a:srcRect/>
          <a:stretch>
            <a:fillRect/>
          </a:stretch>
        </p:blipFill>
        <p:spPr bwMode="auto">
          <a:xfrm>
            <a:off x="5076056" y="908720"/>
            <a:ext cx="3465945" cy="4627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Terapia de Aceptación y Compromiso</a:t>
            </a:r>
            <a:endParaRPr lang="es-MX" dirty="0"/>
          </a:p>
        </p:txBody>
      </p:sp>
      <p:sp>
        <p:nvSpPr>
          <p:cNvPr id="3" name="2 CuadroTexto"/>
          <p:cNvSpPr txBox="1"/>
          <p:nvPr/>
        </p:nvSpPr>
        <p:spPr>
          <a:xfrm>
            <a:off x="500034" y="1500174"/>
            <a:ext cx="8286808" cy="4801314"/>
          </a:xfrm>
          <a:prstGeom prst="rect">
            <a:avLst/>
          </a:prstGeom>
          <a:noFill/>
        </p:spPr>
        <p:txBody>
          <a:bodyPr wrap="square" rtlCol="0">
            <a:spAutoFit/>
          </a:bodyPr>
          <a:lstStyle/>
          <a:p>
            <a:r>
              <a:rPr lang="es-MX" dirty="0" smtClean="0"/>
              <a:t>La Terapia de Aceptación y Compromiso (TAC) es un tipo de terapia cognitivo-conductual que se deriva de la teoría y la investigación sobre la evitación </a:t>
            </a:r>
            <a:r>
              <a:rPr lang="es-MX" dirty="0" err="1" smtClean="0"/>
              <a:t>experencial</a:t>
            </a:r>
            <a:r>
              <a:rPr lang="es-MX" dirty="0" smtClean="0"/>
              <a:t>,   la cual sostiene que las experiencias privadas (emociones, pensamientos y síntomas que incluyen el dolor) generalmente tienden a evitarse, con lo cual se ocasionan diversos desordenes (ansiedad, depresión, etc.). </a:t>
            </a:r>
          </a:p>
          <a:p>
            <a:endParaRPr lang="es-MX" dirty="0" smtClean="0"/>
          </a:p>
          <a:p>
            <a:r>
              <a:rPr lang="es-MX" dirty="0" smtClean="0"/>
              <a:t>La ACT también se basa en la Teoría de los Marcos Relacionales, que es una teoría sobre la manera en que el lenguaje humano influye en nuestras experiencias y en nuestra conducta.</a:t>
            </a:r>
          </a:p>
          <a:p>
            <a:endParaRPr lang="es-MX" dirty="0" smtClean="0"/>
          </a:p>
          <a:p>
            <a:r>
              <a:rPr lang="es-MX" dirty="0" smtClean="0"/>
              <a:t>La TAC intenta cambiar la relación que los individuos tienen con sus cogniciones temidas y evitadas, ya sean pensamientos, emociones, recuerdos o sensaciones físicas.</a:t>
            </a:r>
          </a:p>
          <a:p>
            <a:endParaRPr lang="es-MX" dirty="0" smtClean="0"/>
          </a:p>
          <a:p>
            <a:r>
              <a:rPr lang="es-MX" dirty="0" smtClean="0"/>
              <a:t>Se usan estrategias como la aceptación y la atención plena (</a:t>
            </a:r>
            <a:r>
              <a:rPr lang="es-MX" dirty="0" err="1" smtClean="0"/>
              <a:t>mindfulness</a:t>
            </a:r>
            <a:r>
              <a:rPr lang="es-MX" dirty="0" smtClean="0"/>
              <a:t>) para enseñarle a los pacientes a reducir su comportamiento de evitación, a desconectar sus pensamientos de sus acciones y a conducirse  con la guía de sus propios y más amplios valores.</a:t>
            </a:r>
            <a:endParaRPr lang="es-MX"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071802" y="642918"/>
            <a:ext cx="5786478" cy="4801314"/>
          </a:xfrm>
          <a:prstGeom prst="rect">
            <a:avLst/>
          </a:prstGeom>
          <a:noFill/>
        </p:spPr>
        <p:txBody>
          <a:bodyPr wrap="square" rtlCol="0">
            <a:spAutoFit/>
          </a:bodyPr>
          <a:lstStyle/>
          <a:p>
            <a:r>
              <a:rPr lang="es-MX" dirty="0" smtClean="0"/>
              <a:t>Se enfatiza la aceptación de las experiencias personales, más que el cambio o el control de los síntomas.</a:t>
            </a:r>
          </a:p>
          <a:p>
            <a:endParaRPr lang="es-MX" dirty="0" smtClean="0"/>
          </a:p>
          <a:p>
            <a:r>
              <a:rPr lang="es-MX" dirty="0" smtClean="0"/>
              <a:t>Los pacientes aprenden a clarificar sus metas y sus valores, así como a comprometerse para comportarse  eficientemente de acuerdo a estos.</a:t>
            </a:r>
          </a:p>
          <a:p>
            <a:endParaRPr lang="es-MX" dirty="0" smtClean="0"/>
          </a:p>
          <a:p>
            <a:r>
              <a:rPr lang="es-MX" dirty="0" smtClean="0"/>
              <a:t>La meta principal de las diferentes técnicas de la TAC radica en ayudar a las personas para vivir intensamente concentradas en el presente.</a:t>
            </a:r>
          </a:p>
          <a:p>
            <a:endParaRPr lang="es-MX" dirty="0" smtClean="0"/>
          </a:p>
          <a:p>
            <a:r>
              <a:rPr lang="es-MX" dirty="0" smtClean="0"/>
              <a:t>Específicamente, en el problema del dolor, la TAC se orienta no a reducir los síntomas, sino a mejorar el funcionamiento de la persona aumentando su flexibilidad psicológica o su habilidad de comportarse de manera efectiva a la luz de sus valores , a pesar o aún con la presencia de experiencias negativas tales como el dolor.</a:t>
            </a:r>
            <a:endParaRPr lang="es-MX" dirty="0"/>
          </a:p>
        </p:txBody>
      </p:sp>
      <p:pic>
        <p:nvPicPr>
          <p:cNvPr id="16386" name="Picture 2"/>
          <p:cNvPicPr>
            <a:picLocks noChangeAspect="1" noChangeArrowheads="1"/>
          </p:cNvPicPr>
          <p:nvPr/>
        </p:nvPicPr>
        <p:blipFill>
          <a:blip r:embed="rId2" cstate="print"/>
          <a:srcRect/>
          <a:stretch>
            <a:fillRect/>
          </a:stretch>
        </p:blipFill>
        <p:spPr bwMode="auto">
          <a:xfrm>
            <a:off x="179512" y="1484784"/>
            <a:ext cx="2712500"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571480"/>
            <a:ext cx="8215370" cy="5632311"/>
          </a:xfrm>
          <a:prstGeom prst="rect">
            <a:avLst/>
          </a:prstGeom>
          <a:noFill/>
        </p:spPr>
        <p:txBody>
          <a:bodyPr wrap="square" rtlCol="0">
            <a:spAutoFit/>
          </a:bodyPr>
          <a:lstStyle/>
          <a:p>
            <a:r>
              <a:rPr lang="es-MX" dirty="0" smtClean="0"/>
              <a:t>			MATERIALES CONSULTADOS</a:t>
            </a:r>
          </a:p>
          <a:p>
            <a:endParaRPr lang="es-MX" dirty="0" smtClean="0"/>
          </a:p>
          <a:p>
            <a:r>
              <a:rPr lang="es-MX" dirty="0" smtClean="0"/>
              <a:t>ARTICULOS</a:t>
            </a:r>
          </a:p>
          <a:p>
            <a:endParaRPr lang="es-MX" dirty="0" smtClean="0"/>
          </a:p>
          <a:p>
            <a:r>
              <a:rPr lang="es-MX" dirty="0" smtClean="0"/>
              <a:t>Díaz-Acosta G.  Psicología del Dolor: Evaluación y Tratamiento</a:t>
            </a:r>
          </a:p>
          <a:p>
            <a:r>
              <a:rPr lang="es-MX" dirty="0" smtClean="0"/>
              <a:t>Olivares-Crespo ME y </a:t>
            </a:r>
            <a:r>
              <a:rPr lang="es-MX" dirty="0" err="1" smtClean="0"/>
              <a:t>Crizado</a:t>
            </a:r>
            <a:r>
              <a:rPr lang="es-MX" dirty="0" smtClean="0"/>
              <a:t>-Rodríguez JA.  Evaluación psicológica del dolor.</a:t>
            </a:r>
          </a:p>
          <a:p>
            <a:r>
              <a:rPr lang="es-MX" dirty="0" smtClean="0"/>
              <a:t>	Clínica y Salud, 2008, Vol. 19, No. 3, 321-341</a:t>
            </a:r>
          </a:p>
          <a:p>
            <a:r>
              <a:rPr lang="es-MX" dirty="0" err="1" smtClean="0"/>
              <a:t>Ruvalcaba</a:t>
            </a:r>
            <a:r>
              <a:rPr lang="es-MX" dirty="0" smtClean="0"/>
              <a:t>-Palacios G  y Domínguez-Trejo B.  La terapia psicológica del dolor crónico.</a:t>
            </a:r>
          </a:p>
          <a:p>
            <a:r>
              <a:rPr lang="es-MX" dirty="0" smtClean="0"/>
              <a:t>	Psicología y Salud, 2009, Vol. 19, No. 2, 247-252</a:t>
            </a:r>
          </a:p>
          <a:p>
            <a:r>
              <a:rPr lang="es-MX" dirty="0" err="1" smtClean="0"/>
              <a:t>Acceptance</a:t>
            </a:r>
            <a:r>
              <a:rPr lang="es-MX" dirty="0" smtClean="0"/>
              <a:t> and </a:t>
            </a:r>
            <a:r>
              <a:rPr lang="es-MX" dirty="0" err="1" smtClean="0"/>
              <a:t>Commitment</a:t>
            </a:r>
            <a:r>
              <a:rPr lang="es-MX" dirty="0" smtClean="0"/>
              <a:t> </a:t>
            </a:r>
            <a:r>
              <a:rPr lang="es-MX" dirty="0" err="1" smtClean="0"/>
              <a:t>Therapy</a:t>
            </a:r>
            <a:r>
              <a:rPr lang="es-MX" dirty="0" smtClean="0"/>
              <a:t> </a:t>
            </a:r>
            <a:r>
              <a:rPr lang="es-MX" dirty="0" err="1" smtClean="0"/>
              <a:t>for</a:t>
            </a:r>
            <a:r>
              <a:rPr lang="es-MX" dirty="0" smtClean="0"/>
              <a:t> </a:t>
            </a:r>
            <a:r>
              <a:rPr lang="es-MX" dirty="0" err="1" smtClean="0"/>
              <a:t>Chronic</a:t>
            </a:r>
            <a:r>
              <a:rPr lang="es-MX" dirty="0" smtClean="0"/>
              <a:t> </a:t>
            </a:r>
            <a:r>
              <a:rPr lang="es-MX" dirty="0" err="1" smtClean="0"/>
              <a:t>Pain</a:t>
            </a:r>
            <a:endParaRPr lang="es-MX" dirty="0" smtClean="0"/>
          </a:p>
          <a:p>
            <a:r>
              <a:rPr lang="es-MX" dirty="0" smtClean="0"/>
              <a:t>	</a:t>
            </a:r>
            <a:r>
              <a:rPr lang="es-MX" dirty="0" err="1" smtClean="0"/>
              <a:t>Society</a:t>
            </a:r>
            <a:r>
              <a:rPr lang="es-MX" dirty="0" smtClean="0"/>
              <a:t> of </a:t>
            </a:r>
            <a:r>
              <a:rPr lang="es-MX" dirty="0" err="1" smtClean="0"/>
              <a:t>Clinical</a:t>
            </a:r>
            <a:r>
              <a:rPr lang="es-MX" dirty="0" smtClean="0"/>
              <a:t> </a:t>
            </a:r>
            <a:r>
              <a:rPr lang="es-MX" dirty="0" err="1" smtClean="0"/>
              <a:t>Psychology</a:t>
            </a:r>
            <a:r>
              <a:rPr lang="es-MX" dirty="0" smtClean="0"/>
              <a:t>, APA, </a:t>
            </a:r>
            <a:r>
              <a:rPr lang="es-MX" dirty="0" err="1" smtClean="0"/>
              <a:t>Division</a:t>
            </a:r>
            <a:r>
              <a:rPr lang="es-MX" dirty="0" smtClean="0"/>
              <a:t> 12</a:t>
            </a:r>
          </a:p>
          <a:p>
            <a:endParaRPr lang="es-MX" dirty="0" smtClean="0"/>
          </a:p>
          <a:p>
            <a:r>
              <a:rPr lang="es-MX" dirty="0" smtClean="0"/>
              <a:t>LIBROS</a:t>
            </a:r>
          </a:p>
          <a:p>
            <a:endParaRPr lang="es-MX" dirty="0" smtClean="0"/>
          </a:p>
          <a:p>
            <a:r>
              <a:rPr lang="es-MX" dirty="0" err="1" smtClean="0"/>
              <a:t>Sternbach</a:t>
            </a:r>
            <a:r>
              <a:rPr lang="es-MX" dirty="0" smtClean="0"/>
              <a:t> RA (Ed.) </a:t>
            </a:r>
            <a:r>
              <a:rPr lang="es-MX" dirty="0" err="1" smtClean="0"/>
              <a:t>The</a:t>
            </a:r>
            <a:r>
              <a:rPr lang="es-MX" dirty="0" smtClean="0"/>
              <a:t> </a:t>
            </a:r>
            <a:r>
              <a:rPr lang="es-MX" dirty="0" err="1" smtClean="0"/>
              <a:t>Psychology</a:t>
            </a:r>
            <a:r>
              <a:rPr lang="es-MX" dirty="0" smtClean="0"/>
              <a:t> of </a:t>
            </a:r>
            <a:r>
              <a:rPr lang="es-MX" dirty="0" err="1" smtClean="0"/>
              <a:t>Pain</a:t>
            </a:r>
            <a:endParaRPr lang="es-MX" dirty="0" smtClean="0"/>
          </a:p>
          <a:p>
            <a:r>
              <a:rPr lang="es-MX" dirty="0" smtClean="0"/>
              <a:t>	New York: </a:t>
            </a:r>
            <a:r>
              <a:rPr lang="es-MX" dirty="0" err="1" smtClean="0"/>
              <a:t>Raven</a:t>
            </a:r>
            <a:r>
              <a:rPr lang="es-MX" dirty="0" smtClean="0"/>
              <a:t> </a:t>
            </a:r>
            <a:r>
              <a:rPr lang="es-MX" dirty="0" err="1" smtClean="0"/>
              <a:t>Press</a:t>
            </a:r>
            <a:r>
              <a:rPr lang="es-MX" dirty="0" smtClean="0"/>
              <a:t>, 1978</a:t>
            </a:r>
          </a:p>
          <a:p>
            <a:r>
              <a:rPr lang="es-MX" dirty="0" err="1" smtClean="0"/>
              <a:t>Penzo</a:t>
            </a:r>
            <a:r>
              <a:rPr lang="es-MX" dirty="0" smtClean="0"/>
              <a:t> W.  El dolor crónico</a:t>
            </a:r>
          </a:p>
          <a:p>
            <a:r>
              <a:rPr lang="es-MX" dirty="0" smtClean="0"/>
              <a:t>	Barcelona: Ediciones Martínez Roca, S. A., 1989</a:t>
            </a:r>
          </a:p>
          <a:p>
            <a:r>
              <a:rPr lang="es-MX" dirty="0" smtClean="0"/>
              <a:t>Davis M, </a:t>
            </a:r>
            <a:r>
              <a:rPr lang="es-MX" dirty="0" err="1" smtClean="0"/>
              <a:t>McKay</a:t>
            </a:r>
            <a:r>
              <a:rPr lang="es-MX" dirty="0" smtClean="0"/>
              <a:t> M  y  </a:t>
            </a:r>
            <a:r>
              <a:rPr lang="es-MX" dirty="0" err="1" smtClean="0"/>
              <a:t>Eshelman</a:t>
            </a:r>
            <a:r>
              <a:rPr lang="es-MX" dirty="0" smtClean="0"/>
              <a:t> ER.  Técnicas de autocontrol emocional</a:t>
            </a:r>
          </a:p>
          <a:p>
            <a:r>
              <a:rPr lang="es-MX" dirty="0" smtClean="0"/>
              <a:t>	Barcelona: Ediciones Martínez Roca, S. A., 1988</a:t>
            </a: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72000" y="1000108"/>
            <a:ext cx="4357718" cy="4524315"/>
          </a:xfrm>
          <a:prstGeom prst="rect">
            <a:avLst/>
          </a:prstGeom>
          <a:noFill/>
        </p:spPr>
        <p:txBody>
          <a:bodyPr wrap="square" rtlCol="0">
            <a:spAutoFit/>
          </a:bodyPr>
          <a:lstStyle/>
          <a:p>
            <a:r>
              <a:rPr lang="es-MX" dirty="0" smtClean="0"/>
              <a:t>En función al tipo de problema y duración el dolor puede ser:</a:t>
            </a:r>
          </a:p>
          <a:p>
            <a:endParaRPr lang="es-MX" dirty="0" smtClean="0"/>
          </a:p>
          <a:p>
            <a:r>
              <a:rPr lang="es-MX" u="sng" dirty="0" smtClean="0"/>
              <a:t>Dolor agudo</a:t>
            </a:r>
            <a:r>
              <a:rPr lang="es-MX" dirty="0" smtClean="0"/>
              <a:t>.- Se define como una percepción desagradable causada por un estímulo asociado a ciertas respuestas autonómicas, psicológicas y conductuales. Dura poco (menos de 6 meses), la intensidad puede variar de leve a grave y el tratamiento se dirige a eliminar la causa.</a:t>
            </a:r>
          </a:p>
          <a:p>
            <a:endParaRPr lang="es-MX" dirty="0"/>
          </a:p>
          <a:p>
            <a:r>
              <a:rPr lang="es-MX" u="sng" dirty="0" smtClean="0"/>
              <a:t>Dolor crónico </a:t>
            </a:r>
            <a:r>
              <a:rPr lang="es-MX" dirty="0" smtClean="0"/>
              <a:t>.- Tiene una duración mayor  a 6 meses, puede iniciarse como agudo y mantenerse incluso después de resuelta la causa que lo originó y suele ser resistente a los tratamientos.</a:t>
            </a:r>
            <a:endParaRPr lang="es-MX" dirty="0"/>
          </a:p>
        </p:txBody>
      </p:sp>
      <p:pic>
        <p:nvPicPr>
          <p:cNvPr id="2050" name="Picture 2"/>
          <p:cNvPicPr>
            <a:picLocks noChangeAspect="1" noChangeArrowheads="1"/>
          </p:cNvPicPr>
          <p:nvPr/>
        </p:nvPicPr>
        <p:blipFill>
          <a:blip r:embed="rId2" cstate="print"/>
          <a:srcRect/>
          <a:stretch>
            <a:fillRect/>
          </a:stretch>
        </p:blipFill>
        <p:spPr bwMode="auto">
          <a:xfrm>
            <a:off x="395536" y="1916832"/>
            <a:ext cx="4008116"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714356"/>
            <a:ext cx="4929222" cy="4801314"/>
          </a:xfrm>
          <a:prstGeom prst="rect">
            <a:avLst/>
          </a:prstGeom>
          <a:noFill/>
        </p:spPr>
        <p:txBody>
          <a:bodyPr wrap="square" rtlCol="0">
            <a:spAutoFit/>
          </a:bodyPr>
          <a:lstStyle/>
          <a:p>
            <a:r>
              <a:rPr lang="es-MX" dirty="0" smtClean="0"/>
              <a:t>También ambos tipos de dolor se diferencian por las consecuencias y repercusiones que generan en las personas que los experimentan.</a:t>
            </a:r>
          </a:p>
          <a:p>
            <a:endParaRPr lang="es-MX" dirty="0"/>
          </a:p>
          <a:p>
            <a:r>
              <a:rPr lang="es-MX" dirty="0" smtClean="0"/>
              <a:t>Así el dolor crónico, por lo general interfiere negativamente en las actividades habituales de la persona, exige altos costos económicos para el tratamiento, pérdida de horas de trabajo, elevada utilización de servicios médicos.</a:t>
            </a:r>
          </a:p>
          <a:p>
            <a:endParaRPr lang="es-MX" dirty="0"/>
          </a:p>
          <a:p>
            <a:r>
              <a:rPr lang="es-MX" dirty="0" smtClean="0"/>
              <a:t>En lo personal: sentimientos de impotencia y desesperanza por falta de solución a su problema después de haberse sometido a una variedad de tratamientos.</a:t>
            </a:r>
          </a:p>
          <a:p>
            <a:endParaRPr lang="es-MX" dirty="0"/>
          </a:p>
          <a:p>
            <a:r>
              <a:rPr lang="es-MX" dirty="0" smtClean="0"/>
              <a:t>A diferencia del dolor agudo, que si bien podría ser más intenso, en el tiempo es menos </a:t>
            </a:r>
            <a:r>
              <a:rPr lang="es-MX" dirty="0" err="1" smtClean="0"/>
              <a:t>incapacitante</a:t>
            </a:r>
            <a:r>
              <a:rPr lang="es-MX" dirty="0" smtClean="0"/>
              <a:t>.</a:t>
            </a:r>
            <a:endParaRPr lang="es-MX" dirty="0"/>
          </a:p>
        </p:txBody>
      </p:sp>
      <p:pic>
        <p:nvPicPr>
          <p:cNvPr id="3074" name="Picture 2"/>
          <p:cNvPicPr>
            <a:picLocks noChangeAspect="1" noChangeArrowheads="1"/>
          </p:cNvPicPr>
          <p:nvPr/>
        </p:nvPicPr>
        <p:blipFill>
          <a:blip r:embed="rId2" cstate="print"/>
          <a:srcRect/>
          <a:stretch>
            <a:fillRect/>
          </a:stretch>
        </p:blipFill>
        <p:spPr bwMode="auto">
          <a:xfrm>
            <a:off x="5436096" y="908720"/>
            <a:ext cx="3361300"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Aspectos Psicológicos del Dolor Crónico</a:t>
            </a:r>
            <a:endParaRPr lang="es-MX" dirty="0"/>
          </a:p>
        </p:txBody>
      </p:sp>
      <p:sp>
        <p:nvSpPr>
          <p:cNvPr id="3" name="2 CuadroTexto"/>
          <p:cNvSpPr txBox="1"/>
          <p:nvPr/>
        </p:nvSpPr>
        <p:spPr>
          <a:xfrm>
            <a:off x="500034" y="1785926"/>
            <a:ext cx="8358246" cy="3970318"/>
          </a:xfrm>
          <a:prstGeom prst="rect">
            <a:avLst/>
          </a:prstGeom>
          <a:noFill/>
        </p:spPr>
        <p:txBody>
          <a:bodyPr wrap="square" rtlCol="0">
            <a:spAutoFit/>
          </a:bodyPr>
          <a:lstStyle/>
          <a:p>
            <a:r>
              <a:rPr lang="es-MX" dirty="0" smtClean="0"/>
              <a:t>Los intentos de eliminar el dolor crónico, pueden llevar a entrar en un círculo vicioso, que empeora el problema. La ruptura de estos círculos es uno de los objetivos prioritarios de la intervención del psicólogo en el tratamiento del dolor. Así:</a:t>
            </a:r>
          </a:p>
          <a:p>
            <a:endParaRPr lang="es-MX" dirty="0"/>
          </a:p>
          <a:p>
            <a:pPr marL="342900" indent="-342900">
              <a:buAutoNum type="arabicPeriod"/>
            </a:pPr>
            <a:r>
              <a:rPr lang="es-MX" dirty="0" smtClean="0"/>
              <a:t>La lucha contra el dolor se libra en nuestro propio cuerpo, generando modificaciones en nuestra respiración, postura o incrementando la tensión muscular, lo que ayuda a soportarlo. Pero cuando el dolor es crónico, esas conductas acaban incrementando el problema y ampliando el impacto del dolor, así aparecen contracturas musculares en zonas cercanas que son reacciones automáticas que intentan controlar el dolor, pero que en realidad lo producen más, entrando en un círculo vicioso difícil de salir.</a:t>
            </a:r>
          </a:p>
          <a:p>
            <a:pPr marL="342900" indent="-342900">
              <a:buAutoNum type="arabicPeriod"/>
            </a:pPr>
            <a:r>
              <a:rPr lang="es-MX" dirty="0" smtClean="0"/>
              <a:t>El fracaso del control del dolor crónico, lleva a un estado de ansiedad y depresión que a su vez potencializa las sensaciones dolorosas, estableciéndose el círculo vicioso.</a:t>
            </a:r>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143240" y="928670"/>
            <a:ext cx="5643602" cy="4801314"/>
          </a:xfrm>
          <a:prstGeom prst="rect">
            <a:avLst/>
          </a:prstGeom>
          <a:noFill/>
        </p:spPr>
        <p:txBody>
          <a:bodyPr wrap="square" rtlCol="0">
            <a:spAutoFit/>
          </a:bodyPr>
          <a:lstStyle/>
          <a:p>
            <a:pPr marL="342900" indent="-342900">
              <a:buAutoNum type="arabicPeriod" startAt="3"/>
            </a:pPr>
            <a:r>
              <a:rPr lang="es-MX" dirty="0" smtClean="0"/>
              <a:t>A veces el dolor crónico tiene ganancias secundarias, pero esas ganancias son una trampa mental, porque deterioran las capacidades personales y limitan las relaciones interpersonales de manera determinante. Además no permiten olvidar el dolor, por lo tanto no se puede superarlo cayendo en un círculo vicioso.</a:t>
            </a:r>
          </a:p>
          <a:p>
            <a:pPr marL="342900" indent="-342900">
              <a:buAutoNum type="arabicPeriod" startAt="3"/>
            </a:pPr>
            <a:r>
              <a:rPr lang="es-MX" dirty="0" smtClean="0"/>
              <a:t>La ausencia de alternativas conductuales competitivas con las conductas de dolor, también constituyen un círculo vicioso.</a:t>
            </a:r>
          </a:p>
          <a:p>
            <a:pPr marL="342900" indent="-342900">
              <a:buAutoNum type="arabicPeriod" startAt="3"/>
            </a:pPr>
            <a:r>
              <a:rPr lang="es-MX" dirty="0" smtClean="0"/>
              <a:t>El deterioro de las habilidades sociales, en la interacción social con predominio de los repertorios comunicativos relacionados con el dolor inducen igualmente al círculo vicioso del dolor.</a:t>
            </a:r>
          </a:p>
          <a:p>
            <a:pPr marL="342900" indent="-342900">
              <a:buAutoNum type="arabicPeriod" startAt="3"/>
            </a:pPr>
            <a:r>
              <a:rPr lang="es-MX" dirty="0" smtClean="0"/>
              <a:t>El abuso y posible dependencia de los narcóticos y psicofármacos, así como los trastornos del sueño, las alteraciones del humor y estados de ánimo, generan un círculo vicioso que potencializa el dolor crónico.</a:t>
            </a:r>
            <a:endParaRPr lang="es-MX" dirty="0"/>
          </a:p>
        </p:txBody>
      </p:sp>
      <p:pic>
        <p:nvPicPr>
          <p:cNvPr id="4098" name="Picture 2"/>
          <p:cNvPicPr>
            <a:picLocks noChangeAspect="1" noChangeArrowheads="1"/>
          </p:cNvPicPr>
          <p:nvPr/>
        </p:nvPicPr>
        <p:blipFill>
          <a:blip r:embed="rId2" cstate="print"/>
          <a:srcRect/>
          <a:stretch>
            <a:fillRect/>
          </a:stretch>
        </p:blipFill>
        <p:spPr bwMode="auto">
          <a:xfrm>
            <a:off x="395536" y="1052736"/>
            <a:ext cx="2662365"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Conceptualización del Dolor</a:t>
            </a:r>
            <a:endParaRPr lang="es-MX" dirty="0"/>
          </a:p>
        </p:txBody>
      </p:sp>
      <p:sp>
        <p:nvSpPr>
          <p:cNvPr id="3" name="2 CuadroTexto"/>
          <p:cNvSpPr txBox="1"/>
          <p:nvPr/>
        </p:nvSpPr>
        <p:spPr>
          <a:xfrm>
            <a:off x="214282" y="1643050"/>
            <a:ext cx="4789766" cy="3970318"/>
          </a:xfrm>
          <a:prstGeom prst="rect">
            <a:avLst/>
          </a:prstGeom>
          <a:noFill/>
        </p:spPr>
        <p:txBody>
          <a:bodyPr wrap="square" rtlCol="0">
            <a:spAutoFit/>
          </a:bodyPr>
          <a:lstStyle/>
          <a:p>
            <a:r>
              <a:rPr lang="es-MX" dirty="0" smtClean="0"/>
              <a:t>A pesar de los aspectos negativos que van asociados al dolor, es importante destacar su presencia en nuestra vida en relación a la sobrevivencia y al bienestar. Experimentar dolor en alguna parte del cuerpo es señal de advertencia que algo marcha mal en el organismo, ya sea a nivel superficial o más interno; haciendo que nos movilicemos en busca de solución, evitando así males mayores.</a:t>
            </a:r>
          </a:p>
          <a:p>
            <a:endParaRPr lang="es-MX" dirty="0"/>
          </a:p>
          <a:p>
            <a:r>
              <a:rPr lang="es-MX" dirty="0" smtClean="0"/>
              <a:t>El problema aparece cuando el dolor deja de ser una señal, convirtiéndose en algo desagradable e </a:t>
            </a:r>
            <a:r>
              <a:rPr lang="es-MX" dirty="0" err="1" smtClean="0"/>
              <a:t>incapacitante</a:t>
            </a:r>
            <a:r>
              <a:rPr lang="es-MX" dirty="0" smtClean="0"/>
              <a:t>. De ahí la importancia de incidir en la forma en que se conceptualiza el dolor.</a:t>
            </a:r>
            <a:endParaRPr lang="es-MX" dirty="0"/>
          </a:p>
        </p:txBody>
      </p:sp>
      <p:pic>
        <p:nvPicPr>
          <p:cNvPr id="5122" name="Picture 2"/>
          <p:cNvPicPr>
            <a:picLocks noChangeAspect="1" noChangeArrowheads="1"/>
          </p:cNvPicPr>
          <p:nvPr/>
        </p:nvPicPr>
        <p:blipFill>
          <a:blip r:embed="rId2" cstate="print"/>
          <a:srcRect/>
          <a:stretch>
            <a:fillRect/>
          </a:stretch>
        </p:blipFill>
        <p:spPr bwMode="auto">
          <a:xfrm>
            <a:off x="5220072" y="1844824"/>
            <a:ext cx="3439132"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00298" y="1071546"/>
            <a:ext cx="6357982" cy="4524315"/>
          </a:xfrm>
          <a:prstGeom prst="rect">
            <a:avLst/>
          </a:prstGeom>
          <a:noFill/>
        </p:spPr>
        <p:txBody>
          <a:bodyPr wrap="square" rtlCol="0">
            <a:spAutoFit/>
          </a:bodyPr>
          <a:lstStyle/>
          <a:p>
            <a:r>
              <a:rPr lang="es-MX" dirty="0" smtClean="0"/>
              <a:t>La experiencia del dolor, es el resultado de un complejo proceso perceptivo donde interviene la información procedente de los receptores específicos del dolor (</a:t>
            </a:r>
            <a:r>
              <a:rPr lang="es-MX" dirty="0" err="1" smtClean="0"/>
              <a:t>noniceptores</a:t>
            </a:r>
            <a:r>
              <a:rPr lang="es-MX" dirty="0" smtClean="0"/>
              <a:t>), de los factores motivacionales, cognitivos, emocionales e incluso socioculturales que confluyen modulando, dando forma y significado a la estimulación sensorial.</a:t>
            </a:r>
          </a:p>
          <a:p>
            <a:endParaRPr lang="es-MX" dirty="0"/>
          </a:p>
          <a:p>
            <a:r>
              <a:rPr lang="es-MX" dirty="0" smtClean="0"/>
              <a:t>En este sentido cada persona percibe la experiencia dolorosa de forma diferente y particular, siendo necesario analizar todos los factores que aumentan o disminuyen la percepción individual y la respuesta a tratamientos similares.</a:t>
            </a:r>
          </a:p>
          <a:p>
            <a:endParaRPr lang="es-MX" dirty="0"/>
          </a:p>
          <a:p>
            <a:r>
              <a:rPr lang="es-MX" dirty="0" smtClean="0"/>
              <a:t>Estas consideraciones son las que dan sustento y significado a los instrumentos de evaluación utilizados, así como a la variedad de procedimientos psicoterapéuticos que desde el campo de la psicología se han ido desarrollando para este tipo de problemática.</a:t>
            </a:r>
            <a:endParaRPr lang="es-MX" dirty="0"/>
          </a:p>
        </p:txBody>
      </p:sp>
      <p:pic>
        <p:nvPicPr>
          <p:cNvPr id="6146" name="Picture 2"/>
          <p:cNvPicPr>
            <a:picLocks noChangeAspect="1" noChangeArrowheads="1"/>
          </p:cNvPicPr>
          <p:nvPr/>
        </p:nvPicPr>
        <p:blipFill>
          <a:blip r:embed="rId2" cstate="print"/>
          <a:srcRect/>
          <a:stretch>
            <a:fillRect/>
          </a:stretch>
        </p:blipFill>
        <p:spPr bwMode="auto">
          <a:xfrm>
            <a:off x="323528" y="1268760"/>
            <a:ext cx="2047875"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542</TotalTime>
  <Words>2742</Words>
  <Application>Microsoft Office PowerPoint</Application>
  <PresentationFormat>Presentación en pantalla (4:3)</PresentationFormat>
  <Paragraphs>165</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Origen</vt:lpstr>
      <vt:lpstr>Psicología del Dolor</vt:lpstr>
      <vt:lpstr>Definición</vt:lpstr>
      <vt:lpstr>Diapositiva 3</vt:lpstr>
      <vt:lpstr>Diapositiva 4</vt:lpstr>
      <vt:lpstr>Diapositiva 5</vt:lpstr>
      <vt:lpstr>Aspectos Psicológicos del Dolor Crónico</vt:lpstr>
      <vt:lpstr>Diapositiva 7</vt:lpstr>
      <vt:lpstr>Conceptualización del Dolor</vt:lpstr>
      <vt:lpstr>Diapositiva 9</vt:lpstr>
      <vt:lpstr>Evaluación Psicológica del Dolor</vt:lpstr>
      <vt:lpstr>Diapositiva 11</vt:lpstr>
      <vt:lpstr>Diapositiva 12</vt:lpstr>
      <vt:lpstr>Instrumentos de Evaluación</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Tratamiento Psicológico del Dolor</vt:lpstr>
      <vt:lpstr>Modificación de Conducta</vt:lpstr>
      <vt:lpstr>Terapias Cognitivo-Conductuales</vt:lpstr>
      <vt:lpstr>Diapositiva 29</vt:lpstr>
      <vt:lpstr>Terapia de Aceptación y Compromiso</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Psicología del Dolor</dc:title>
  <dc:creator>DOCTOR</dc:creator>
  <cp:lastModifiedBy>DOCTOR</cp:lastModifiedBy>
  <cp:revision>74</cp:revision>
  <dcterms:created xsi:type="dcterms:W3CDTF">2012-01-10T21:12:08Z</dcterms:created>
  <dcterms:modified xsi:type="dcterms:W3CDTF">2012-01-23T22:20:49Z</dcterms:modified>
</cp:coreProperties>
</file>