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3078-2AD4-4B55-8D15-8BF6C0BB9E35}" type="datetimeFigureOut">
              <a:rPr lang="es-MX" smtClean="0"/>
              <a:pPr/>
              <a:t>14/10/2011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E2CA4-4146-4184-B6EE-F817EBBCECA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3078-2AD4-4B55-8D15-8BF6C0BB9E35}" type="datetimeFigureOut">
              <a:rPr lang="es-MX" smtClean="0"/>
              <a:pPr/>
              <a:t>14/10/2011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E2CA4-4146-4184-B6EE-F817EBBCECA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3078-2AD4-4B55-8D15-8BF6C0BB9E35}" type="datetimeFigureOut">
              <a:rPr lang="es-MX" smtClean="0"/>
              <a:pPr/>
              <a:t>14/10/2011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E2CA4-4146-4184-B6EE-F817EBBCECA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3078-2AD4-4B55-8D15-8BF6C0BB9E35}" type="datetimeFigureOut">
              <a:rPr lang="es-MX" smtClean="0"/>
              <a:pPr/>
              <a:t>14/10/2011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E2CA4-4146-4184-B6EE-F817EBBCECA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3078-2AD4-4B55-8D15-8BF6C0BB9E35}" type="datetimeFigureOut">
              <a:rPr lang="es-MX" smtClean="0"/>
              <a:pPr/>
              <a:t>14/10/2011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E2CA4-4146-4184-B6EE-F817EBBCECA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3078-2AD4-4B55-8D15-8BF6C0BB9E35}" type="datetimeFigureOut">
              <a:rPr lang="es-MX" smtClean="0"/>
              <a:pPr/>
              <a:t>14/10/2011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E2CA4-4146-4184-B6EE-F817EBBCECA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3078-2AD4-4B55-8D15-8BF6C0BB9E35}" type="datetimeFigureOut">
              <a:rPr lang="es-MX" smtClean="0"/>
              <a:pPr/>
              <a:t>14/10/2011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E2CA4-4146-4184-B6EE-F817EBBCECA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3078-2AD4-4B55-8D15-8BF6C0BB9E35}" type="datetimeFigureOut">
              <a:rPr lang="es-MX" smtClean="0"/>
              <a:pPr/>
              <a:t>14/10/2011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E2CA4-4146-4184-B6EE-F817EBBCECA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3078-2AD4-4B55-8D15-8BF6C0BB9E35}" type="datetimeFigureOut">
              <a:rPr lang="es-MX" smtClean="0"/>
              <a:pPr/>
              <a:t>14/10/2011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E2CA4-4146-4184-B6EE-F817EBBCECA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3078-2AD4-4B55-8D15-8BF6C0BB9E35}" type="datetimeFigureOut">
              <a:rPr lang="es-MX" smtClean="0"/>
              <a:pPr/>
              <a:t>14/10/2011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E2CA4-4146-4184-B6EE-F817EBBCECA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3078-2AD4-4B55-8D15-8BF6C0BB9E35}" type="datetimeFigureOut">
              <a:rPr lang="es-MX" smtClean="0"/>
              <a:pPr/>
              <a:t>14/10/2011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5BE2CA4-4146-4184-B6EE-F817EBBCECA0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0E13078-2AD4-4B55-8D15-8BF6C0BB9E35}" type="datetimeFigureOut">
              <a:rPr lang="es-MX" smtClean="0"/>
              <a:pPr/>
              <a:t>14/10/2011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5BE2CA4-4146-4184-B6EE-F817EBBCECA0}" type="slidenum">
              <a:rPr lang="es-MX" smtClean="0"/>
              <a:pPr/>
              <a:t>‹Nº›</a:t>
            </a:fld>
            <a:endParaRPr lang="es-MX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0034" y="642918"/>
            <a:ext cx="8201028" cy="1470025"/>
          </a:xfrm>
        </p:spPr>
        <p:txBody>
          <a:bodyPr>
            <a:normAutofit fontScale="90000"/>
          </a:bodyPr>
          <a:lstStyle/>
          <a:p>
            <a:r>
              <a:rPr lang="es-MX" sz="6000" dirty="0" smtClean="0">
                <a:solidFill>
                  <a:srgbClr val="FFFF00"/>
                </a:solidFill>
              </a:rPr>
              <a:t>Auto-Control de la Conducta</a:t>
            </a:r>
            <a:r>
              <a:rPr lang="es-MX" dirty="0" smtClean="0">
                <a:solidFill>
                  <a:schemeClr val="tx1"/>
                </a:solidFill>
              </a:rPr>
              <a:t/>
            </a:r>
            <a:br>
              <a:rPr lang="es-MX" dirty="0" smtClean="0">
                <a:solidFill>
                  <a:schemeClr val="tx1"/>
                </a:solidFill>
              </a:rPr>
            </a:br>
            <a:r>
              <a:rPr lang="es-MX" sz="2700" b="0" dirty="0" smtClean="0">
                <a:solidFill>
                  <a:schemeClr val="tx1"/>
                </a:solidFill>
                <a:latin typeface="Arial Black" pitchFamily="34" charset="0"/>
              </a:rPr>
              <a:t>Su aplicación ante comportamientos de riesgo </a:t>
            </a:r>
            <a:br>
              <a:rPr lang="es-MX" sz="2700" b="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es-MX" sz="2700" b="0" dirty="0" smtClean="0">
                <a:solidFill>
                  <a:schemeClr val="tx1"/>
                </a:solidFill>
                <a:latin typeface="Arial Black" pitchFamily="34" charset="0"/>
              </a:rPr>
              <a:t>de enfermedades cardiovasculares</a:t>
            </a:r>
            <a:endParaRPr lang="es-MX" sz="2700" b="0" dirty="0">
              <a:solidFill>
                <a:schemeClr val="tx1"/>
              </a:solidFill>
              <a:latin typeface="Arial Black" pitchFamily="34" charset="0"/>
            </a:endParaRPr>
          </a:p>
        </p:txBody>
      </p:sp>
      <p:pic>
        <p:nvPicPr>
          <p:cNvPr id="4" name="3 Imagen" descr="Serenid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85992"/>
            <a:ext cx="9144000" cy="4572008"/>
          </a:xfrm>
          <a:prstGeom prst="rect">
            <a:avLst/>
          </a:prstGeom>
        </p:spPr>
      </p:pic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071802" y="5600688"/>
            <a:ext cx="3629028" cy="1257312"/>
          </a:xfrm>
        </p:spPr>
        <p:txBody>
          <a:bodyPr/>
          <a:lstStyle/>
          <a:p>
            <a:pPr algn="ctr"/>
            <a:r>
              <a:rPr lang="es-MX" dirty="0" err="1" smtClean="0">
                <a:latin typeface="+mj-lt"/>
              </a:rPr>
              <a:t>Ps</a:t>
            </a:r>
            <a:r>
              <a:rPr lang="es-MX" dirty="0" smtClean="0">
                <a:latin typeface="+mj-lt"/>
              </a:rPr>
              <a:t> Jaime E Vargas M</a:t>
            </a:r>
          </a:p>
          <a:p>
            <a:pPr algn="ctr"/>
            <a:r>
              <a:rPr lang="es-MX" b="1" dirty="0" smtClean="0">
                <a:solidFill>
                  <a:srgbClr val="C00000"/>
                </a:solidFill>
                <a:latin typeface="+mj-lt"/>
              </a:rPr>
              <a:t>A515TE</a:t>
            </a:r>
            <a:endParaRPr lang="es-MX" b="1" dirty="0">
              <a:solidFill>
                <a:srgbClr val="C0000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642910" y="2357430"/>
            <a:ext cx="38576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Ante estos factores de riesgo fijos, podría decirse que no podemos hacer nada, pero la cuestión es que si nosotros tenemos estos factores, podemos actuar de manera impulsiva ignorándolos o no haciéndoles caso, para no tener preocupaciones o podemos actuar con auto control y </a:t>
            </a:r>
            <a:r>
              <a:rPr lang="es-MX" dirty="0" smtClean="0">
                <a:solidFill>
                  <a:srgbClr val="C00000"/>
                </a:solidFill>
              </a:rPr>
              <a:t>visitar al médico </a:t>
            </a:r>
            <a:r>
              <a:rPr lang="es-MX" dirty="0" smtClean="0"/>
              <a:t>para que nos cuide  y nos de atención oportuna en caso de necesitarla</a:t>
            </a:r>
            <a:endParaRPr lang="es-MX" dirty="0"/>
          </a:p>
        </p:txBody>
      </p:sp>
      <p:pic>
        <p:nvPicPr>
          <p:cNvPr id="1026" name="Picture 2" descr="F:\Salud\occupational_therapi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2071678"/>
            <a:ext cx="3086100" cy="3721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00166" y="714356"/>
            <a:ext cx="7358114" cy="1357314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Factores de Riesgo Modificables Primarios</a:t>
            </a:r>
            <a:endParaRPr lang="es-MX" dirty="0"/>
          </a:p>
        </p:txBody>
      </p:sp>
      <p:sp>
        <p:nvSpPr>
          <p:cNvPr id="3" name="2 CuadroTexto"/>
          <p:cNvSpPr txBox="1"/>
          <p:nvPr/>
        </p:nvSpPr>
        <p:spPr>
          <a:xfrm>
            <a:off x="5072066" y="2428868"/>
            <a:ext cx="36433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dirty="0" smtClean="0"/>
              <a:t> La </a:t>
            </a:r>
            <a:r>
              <a:rPr lang="es-MX" dirty="0" err="1" smtClean="0">
                <a:solidFill>
                  <a:srgbClr val="C00000"/>
                </a:solidFill>
              </a:rPr>
              <a:t>dislipidemia</a:t>
            </a:r>
            <a:r>
              <a:rPr lang="es-MX" dirty="0" smtClean="0"/>
              <a:t> que consiste en tener grandes cantidades de grasa en la sangre y pegada dentro de las arterias, que son los tubos por donde corre la sangre</a:t>
            </a:r>
            <a:endParaRPr lang="es-MX" dirty="0"/>
          </a:p>
        </p:txBody>
      </p:sp>
      <p:pic>
        <p:nvPicPr>
          <p:cNvPr id="4" name="3 Imagen" descr="colestero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2285992"/>
            <a:ext cx="2942798" cy="3057846"/>
          </a:xfrm>
          <a:prstGeom prst="rect">
            <a:avLst/>
          </a:prstGeom>
        </p:spPr>
      </p:pic>
      <p:pic>
        <p:nvPicPr>
          <p:cNvPr id="5" name="4 Imagen" descr="dislipidem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7620" y="4133850"/>
            <a:ext cx="3810000" cy="272415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357158" y="5786454"/>
            <a:ext cx="3429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Auto control: </a:t>
            </a:r>
            <a:r>
              <a:rPr lang="es-MX" dirty="0" smtClean="0">
                <a:solidFill>
                  <a:srgbClr val="C00000"/>
                </a:solidFill>
              </a:rPr>
              <a:t>debemos de comer menos grasa de origen animal</a:t>
            </a:r>
            <a:endParaRPr lang="es-MX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85786" y="2071678"/>
            <a:ext cx="314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dirty="0" smtClean="0"/>
              <a:t> El tabaquismo (</a:t>
            </a:r>
            <a:r>
              <a:rPr lang="es-MX" dirty="0" smtClean="0">
                <a:solidFill>
                  <a:srgbClr val="C00000"/>
                </a:solidFill>
              </a:rPr>
              <a:t>fumar</a:t>
            </a:r>
            <a:r>
              <a:rPr lang="es-MX" dirty="0" smtClean="0"/>
              <a:t>) </a:t>
            </a:r>
            <a:endParaRPr lang="es-MX" dirty="0"/>
          </a:p>
        </p:txBody>
      </p:sp>
      <p:sp>
        <p:nvSpPr>
          <p:cNvPr id="4" name="3 CuadroTexto"/>
          <p:cNvSpPr txBox="1"/>
          <p:nvPr/>
        </p:nvSpPr>
        <p:spPr>
          <a:xfrm>
            <a:off x="857224" y="3429000"/>
            <a:ext cx="31432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Auto control:</a:t>
            </a:r>
          </a:p>
          <a:p>
            <a:r>
              <a:rPr lang="es-MX" dirty="0" smtClean="0"/>
              <a:t>El efecto del tabaco es en cierto modo transitorio, si se </a:t>
            </a:r>
            <a:r>
              <a:rPr lang="es-MX" dirty="0" smtClean="0">
                <a:solidFill>
                  <a:srgbClr val="C00000"/>
                </a:solidFill>
              </a:rPr>
              <a:t>abandona el hábito </a:t>
            </a:r>
            <a:r>
              <a:rPr lang="es-MX" dirty="0" smtClean="0"/>
              <a:t>sus efectos pueden ser reversibles</a:t>
            </a:r>
            <a:endParaRPr lang="es-MX" dirty="0"/>
          </a:p>
        </p:txBody>
      </p:sp>
      <p:pic>
        <p:nvPicPr>
          <p:cNvPr id="5" name="4 Imagen" descr="tabaquism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3438" y="1928802"/>
            <a:ext cx="3333768" cy="302896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857752" y="1643050"/>
            <a:ext cx="4286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dirty="0" smtClean="0"/>
              <a:t> La </a:t>
            </a:r>
            <a:r>
              <a:rPr lang="es-MX" dirty="0" smtClean="0">
                <a:solidFill>
                  <a:srgbClr val="C00000"/>
                </a:solidFill>
              </a:rPr>
              <a:t>hipertensión arterial</a:t>
            </a:r>
            <a:r>
              <a:rPr lang="es-MX" dirty="0" smtClean="0"/>
              <a:t>, que son cifras mayores de 140/90</a:t>
            </a:r>
            <a:endParaRPr lang="es-MX" dirty="0"/>
          </a:p>
        </p:txBody>
      </p:sp>
      <p:sp>
        <p:nvSpPr>
          <p:cNvPr id="3" name="2 CuadroTexto"/>
          <p:cNvSpPr txBox="1"/>
          <p:nvPr/>
        </p:nvSpPr>
        <p:spPr>
          <a:xfrm>
            <a:off x="5000628" y="4000504"/>
            <a:ext cx="392909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Auto control:</a:t>
            </a:r>
          </a:p>
          <a:p>
            <a:r>
              <a:rPr lang="es-MX" dirty="0" smtClean="0"/>
              <a:t>Aprender a </a:t>
            </a:r>
            <a:r>
              <a:rPr lang="es-MX" dirty="0" smtClean="0">
                <a:solidFill>
                  <a:srgbClr val="C00000"/>
                </a:solidFill>
              </a:rPr>
              <a:t>no comer sal </a:t>
            </a:r>
            <a:r>
              <a:rPr lang="es-MX" dirty="0" smtClean="0"/>
              <a:t>común</a:t>
            </a:r>
          </a:p>
          <a:p>
            <a:r>
              <a:rPr lang="es-MX" dirty="0" smtClean="0"/>
              <a:t>Aprender a </a:t>
            </a:r>
            <a:r>
              <a:rPr lang="es-MX" dirty="0" smtClean="0">
                <a:solidFill>
                  <a:srgbClr val="C00000"/>
                </a:solidFill>
              </a:rPr>
              <a:t>relajar los músculos</a:t>
            </a:r>
          </a:p>
          <a:p>
            <a:r>
              <a:rPr lang="es-MX" dirty="0" smtClean="0"/>
              <a:t>Aprender a confrontar y </a:t>
            </a:r>
            <a:r>
              <a:rPr lang="es-MX" dirty="0" smtClean="0">
                <a:solidFill>
                  <a:srgbClr val="C00000"/>
                </a:solidFill>
              </a:rPr>
              <a:t>reducir el estrés</a:t>
            </a:r>
            <a:r>
              <a:rPr lang="es-MX" dirty="0" smtClean="0"/>
              <a:t>, los problemas, las preocupaciones, la ansiedad</a:t>
            </a:r>
            <a:endParaRPr lang="es-MX" dirty="0"/>
          </a:p>
        </p:txBody>
      </p:sp>
      <p:pic>
        <p:nvPicPr>
          <p:cNvPr id="4" name="3 Imagen" descr="hipertensi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2357430"/>
            <a:ext cx="4323859" cy="273844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57224" y="1857364"/>
            <a:ext cx="3429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dirty="0" smtClean="0"/>
              <a:t> La </a:t>
            </a:r>
            <a:r>
              <a:rPr lang="es-MX" dirty="0" smtClean="0">
                <a:solidFill>
                  <a:srgbClr val="C00000"/>
                </a:solidFill>
              </a:rPr>
              <a:t>diabetes</a:t>
            </a:r>
            <a:r>
              <a:rPr lang="es-MX" dirty="0" smtClean="0"/>
              <a:t>, que son cifras altas de glucosa (azúcar) en la sangre</a:t>
            </a:r>
            <a:endParaRPr lang="es-MX" dirty="0"/>
          </a:p>
        </p:txBody>
      </p:sp>
      <p:sp>
        <p:nvSpPr>
          <p:cNvPr id="3" name="2 CuadroTexto"/>
          <p:cNvSpPr txBox="1"/>
          <p:nvPr/>
        </p:nvSpPr>
        <p:spPr>
          <a:xfrm>
            <a:off x="857224" y="3500438"/>
            <a:ext cx="37147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Auto control:</a:t>
            </a:r>
          </a:p>
          <a:p>
            <a:r>
              <a:rPr lang="es-MX" dirty="0" smtClean="0">
                <a:solidFill>
                  <a:srgbClr val="C00000"/>
                </a:solidFill>
              </a:rPr>
              <a:t>Comer sanamente</a:t>
            </a:r>
          </a:p>
          <a:p>
            <a:r>
              <a:rPr lang="es-MX" dirty="0" smtClean="0"/>
              <a:t>Apegarse a la </a:t>
            </a:r>
            <a:r>
              <a:rPr lang="es-MX" dirty="0" smtClean="0">
                <a:solidFill>
                  <a:srgbClr val="C00000"/>
                </a:solidFill>
              </a:rPr>
              <a:t>dieta </a:t>
            </a:r>
            <a:r>
              <a:rPr lang="es-MX" dirty="0" smtClean="0"/>
              <a:t>recomendada</a:t>
            </a:r>
          </a:p>
          <a:p>
            <a:r>
              <a:rPr lang="es-MX" dirty="0" smtClean="0">
                <a:solidFill>
                  <a:srgbClr val="C00000"/>
                </a:solidFill>
              </a:rPr>
              <a:t>No </a:t>
            </a:r>
            <a:r>
              <a:rPr lang="es-MX" dirty="0" smtClean="0"/>
              <a:t>ingerir </a:t>
            </a:r>
            <a:r>
              <a:rPr lang="es-MX" dirty="0" smtClean="0">
                <a:solidFill>
                  <a:srgbClr val="C00000"/>
                </a:solidFill>
              </a:rPr>
              <a:t>dulce</a:t>
            </a:r>
          </a:p>
          <a:p>
            <a:r>
              <a:rPr lang="es-MX" dirty="0" smtClean="0">
                <a:solidFill>
                  <a:srgbClr val="C00000"/>
                </a:solidFill>
              </a:rPr>
              <a:t>No </a:t>
            </a:r>
            <a:r>
              <a:rPr lang="es-MX" dirty="0" smtClean="0"/>
              <a:t>tomar </a:t>
            </a:r>
            <a:r>
              <a:rPr lang="es-MX" dirty="0" smtClean="0">
                <a:solidFill>
                  <a:srgbClr val="C00000"/>
                </a:solidFill>
              </a:rPr>
              <a:t>licor</a:t>
            </a:r>
          </a:p>
          <a:p>
            <a:r>
              <a:rPr lang="es-MX" dirty="0" smtClean="0">
                <a:solidFill>
                  <a:srgbClr val="C00000"/>
                </a:solidFill>
              </a:rPr>
              <a:t>No refrescos</a:t>
            </a:r>
          </a:p>
          <a:p>
            <a:r>
              <a:rPr lang="es-MX" dirty="0" smtClean="0"/>
              <a:t>No comer frutas muy maduras</a:t>
            </a:r>
          </a:p>
          <a:p>
            <a:r>
              <a:rPr lang="es-MX" dirty="0" smtClean="0"/>
              <a:t>No papas ni zanahorias cosidas</a:t>
            </a:r>
            <a:endParaRPr lang="es-MX" dirty="0"/>
          </a:p>
        </p:txBody>
      </p:sp>
      <p:pic>
        <p:nvPicPr>
          <p:cNvPr id="4" name="3 Imagen" descr="diabetes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6314" y="2143116"/>
            <a:ext cx="3048000" cy="304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00100" y="928670"/>
            <a:ext cx="6115064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Factores de Riesgo </a:t>
            </a:r>
            <a:br>
              <a:rPr lang="es-MX" dirty="0" smtClean="0"/>
            </a:br>
            <a:r>
              <a:rPr lang="es-MX" dirty="0" smtClean="0"/>
              <a:t>Modificables Secundarios</a:t>
            </a:r>
            <a:endParaRPr lang="es-MX" dirty="0"/>
          </a:p>
        </p:txBody>
      </p:sp>
      <p:sp>
        <p:nvSpPr>
          <p:cNvPr id="3" name="2 CuadroTexto"/>
          <p:cNvSpPr txBox="1"/>
          <p:nvPr/>
        </p:nvSpPr>
        <p:spPr>
          <a:xfrm>
            <a:off x="4857752" y="2357430"/>
            <a:ext cx="36433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dirty="0" smtClean="0"/>
              <a:t> La </a:t>
            </a:r>
            <a:r>
              <a:rPr lang="es-MX" dirty="0" smtClean="0">
                <a:solidFill>
                  <a:srgbClr val="C00000"/>
                </a:solidFill>
              </a:rPr>
              <a:t>obesidad</a:t>
            </a:r>
            <a:r>
              <a:rPr lang="es-MX" dirty="0" smtClean="0"/>
              <a:t>, que es tener un peso corporal excesivo y un abdomen prominente</a:t>
            </a:r>
            <a:endParaRPr lang="es-MX" dirty="0"/>
          </a:p>
        </p:txBody>
      </p:sp>
      <p:sp>
        <p:nvSpPr>
          <p:cNvPr id="4" name="3 CuadroTexto"/>
          <p:cNvSpPr txBox="1"/>
          <p:nvPr/>
        </p:nvSpPr>
        <p:spPr>
          <a:xfrm>
            <a:off x="4857752" y="4286256"/>
            <a:ext cx="39290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Auto control:</a:t>
            </a:r>
          </a:p>
          <a:p>
            <a:r>
              <a:rPr lang="es-MX" dirty="0" smtClean="0">
                <a:solidFill>
                  <a:srgbClr val="C00000"/>
                </a:solidFill>
              </a:rPr>
              <a:t>Comer menos </a:t>
            </a:r>
            <a:r>
              <a:rPr lang="es-MX" dirty="0" smtClean="0"/>
              <a:t>y hacer </a:t>
            </a:r>
            <a:r>
              <a:rPr lang="es-MX" dirty="0" smtClean="0">
                <a:solidFill>
                  <a:srgbClr val="C00000"/>
                </a:solidFill>
              </a:rPr>
              <a:t>más ejercicio    </a:t>
            </a:r>
            <a:r>
              <a:rPr lang="es-MX" dirty="0" smtClean="0"/>
              <a:t>o actividad física</a:t>
            </a:r>
            <a:endParaRPr lang="es-MX" dirty="0"/>
          </a:p>
        </p:txBody>
      </p:sp>
      <p:pic>
        <p:nvPicPr>
          <p:cNvPr id="6" name="5 Imagen" descr="2_obesid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2500306"/>
            <a:ext cx="4286280" cy="307183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428596" y="1500174"/>
            <a:ext cx="4143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dirty="0" smtClean="0"/>
              <a:t> El </a:t>
            </a:r>
            <a:r>
              <a:rPr lang="es-MX" dirty="0" smtClean="0">
                <a:solidFill>
                  <a:srgbClr val="C00000"/>
                </a:solidFill>
              </a:rPr>
              <a:t>sedentarismo</a:t>
            </a:r>
            <a:r>
              <a:rPr lang="es-MX" dirty="0" smtClean="0"/>
              <a:t>, que es pasar mucho   o demasiado tiempo sentado</a:t>
            </a:r>
            <a:endParaRPr lang="es-MX" dirty="0"/>
          </a:p>
        </p:txBody>
      </p:sp>
      <p:pic>
        <p:nvPicPr>
          <p:cNvPr id="4" name="3 Imagen" descr="sedentarism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3240" y="2128388"/>
            <a:ext cx="6000760" cy="4104357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428596" y="3571876"/>
            <a:ext cx="27146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Auto control:</a:t>
            </a:r>
          </a:p>
          <a:p>
            <a:r>
              <a:rPr lang="es-MX" dirty="0" smtClean="0">
                <a:solidFill>
                  <a:srgbClr val="C00000"/>
                </a:solidFill>
              </a:rPr>
              <a:t>Tener actividad física</a:t>
            </a:r>
          </a:p>
          <a:p>
            <a:r>
              <a:rPr lang="es-MX" dirty="0" smtClean="0"/>
              <a:t>Hacer deporte</a:t>
            </a:r>
          </a:p>
          <a:p>
            <a:r>
              <a:rPr lang="es-MX" dirty="0" smtClean="0"/>
              <a:t>Hacer ejercicio</a:t>
            </a:r>
          </a:p>
          <a:p>
            <a:r>
              <a:rPr lang="es-MX" dirty="0" smtClean="0"/>
              <a:t>Trotar</a:t>
            </a:r>
          </a:p>
          <a:p>
            <a:r>
              <a:rPr lang="es-MX" dirty="0" smtClean="0"/>
              <a:t>Bailar</a:t>
            </a:r>
            <a:endParaRPr lang="es-MX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143504" y="1643050"/>
            <a:ext cx="35004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dirty="0" smtClean="0"/>
              <a:t> </a:t>
            </a:r>
            <a:r>
              <a:rPr lang="es-MX" dirty="0" smtClean="0">
                <a:solidFill>
                  <a:srgbClr val="C00000"/>
                </a:solidFill>
              </a:rPr>
              <a:t>Patrón de conducta tipo A</a:t>
            </a:r>
            <a:r>
              <a:rPr lang="es-MX" dirty="0" smtClean="0"/>
              <a:t>,    que quiere decir que uno sea demasiado exigente con todo       y con todos, perfeccionista, excesivamente puntual y riguroso</a:t>
            </a:r>
            <a:endParaRPr lang="es-MX" dirty="0"/>
          </a:p>
        </p:txBody>
      </p:sp>
      <p:pic>
        <p:nvPicPr>
          <p:cNvPr id="3" name="2 Imagen" descr="perfeccionist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1785926"/>
            <a:ext cx="4402986" cy="3571900"/>
          </a:xfrm>
          <a:prstGeom prst="rect">
            <a:avLst/>
          </a:prstGeom>
        </p:spPr>
      </p:pic>
      <p:sp>
        <p:nvSpPr>
          <p:cNvPr id="4" name="3 CuadroTexto"/>
          <p:cNvSpPr txBox="1"/>
          <p:nvPr/>
        </p:nvSpPr>
        <p:spPr>
          <a:xfrm>
            <a:off x="5286380" y="3786190"/>
            <a:ext cx="32861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Auto control:</a:t>
            </a:r>
          </a:p>
          <a:p>
            <a:r>
              <a:rPr lang="es-MX" dirty="0" smtClean="0"/>
              <a:t>Aprender a ser tolerante</a:t>
            </a:r>
          </a:p>
          <a:p>
            <a:r>
              <a:rPr lang="es-MX" dirty="0" smtClean="0"/>
              <a:t>Responder menos rápido</a:t>
            </a:r>
          </a:p>
          <a:p>
            <a:r>
              <a:rPr lang="es-MX" dirty="0" smtClean="0"/>
              <a:t>Respirar y contar hasta 3 antes de hacer algo o decir algo</a:t>
            </a:r>
          </a:p>
          <a:p>
            <a:r>
              <a:rPr lang="es-MX" dirty="0" smtClean="0">
                <a:solidFill>
                  <a:srgbClr val="C00000"/>
                </a:solidFill>
              </a:rPr>
              <a:t>Tomar las cosas con calma,</a:t>
            </a:r>
          </a:p>
          <a:p>
            <a:r>
              <a:rPr lang="es-MX" dirty="0" smtClean="0">
                <a:solidFill>
                  <a:srgbClr val="C00000"/>
                </a:solidFill>
              </a:rPr>
              <a:t>nunca demasiado en serio</a:t>
            </a:r>
            <a:endParaRPr lang="es-MX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00166" y="214290"/>
            <a:ext cx="5829312" cy="1143000"/>
          </a:xfrm>
        </p:spPr>
        <p:txBody>
          <a:bodyPr/>
          <a:lstStyle/>
          <a:p>
            <a:r>
              <a:rPr lang="es-MX" dirty="0" smtClean="0"/>
              <a:t>Factores Psicosociales</a:t>
            </a:r>
            <a:endParaRPr lang="es-MX" dirty="0"/>
          </a:p>
        </p:txBody>
      </p:sp>
      <p:sp>
        <p:nvSpPr>
          <p:cNvPr id="3" name="2 CuadroTexto"/>
          <p:cNvSpPr txBox="1"/>
          <p:nvPr/>
        </p:nvSpPr>
        <p:spPr>
          <a:xfrm>
            <a:off x="357158" y="1714488"/>
            <a:ext cx="578647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Sobresale como factor de riesgo de tipo psicosocial lo  que se ha denominado como PCTA</a:t>
            </a:r>
          </a:p>
          <a:p>
            <a:endParaRPr lang="es-MX" dirty="0" smtClean="0"/>
          </a:p>
          <a:p>
            <a:r>
              <a:rPr lang="es-MX" dirty="0" smtClean="0"/>
              <a:t>El PCTA consiste en un </a:t>
            </a:r>
            <a:r>
              <a:rPr lang="es-MX" dirty="0" smtClean="0">
                <a:solidFill>
                  <a:srgbClr val="C00000"/>
                </a:solidFill>
              </a:rPr>
              <a:t>patrón de conducta de tensión    y ansiedad</a:t>
            </a:r>
            <a:r>
              <a:rPr lang="es-MX" dirty="0" smtClean="0"/>
              <a:t>. Son personas involucradas en un conflicto crónico e incesante para conseguir más y más en el menor tiempo posible, y, si fuera necesario, en contra    de los esfuerzos de los demás</a:t>
            </a:r>
          </a:p>
          <a:p>
            <a:endParaRPr lang="es-MX" dirty="0" smtClean="0"/>
          </a:p>
          <a:p>
            <a:r>
              <a:rPr lang="es-MX" dirty="0" smtClean="0"/>
              <a:t>Tienen </a:t>
            </a:r>
            <a:r>
              <a:rPr lang="es-MX" dirty="0" smtClean="0"/>
              <a:t>respuestas emocionales relacionadas con la ira     y la hostilidad, son competitivos e impacientes</a:t>
            </a:r>
          </a:p>
          <a:p>
            <a:r>
              <a:rPr lang="es-MX" dirty="0" smtClean="0"/>
              <a:t>Suelen estar constantemente en estado de vigilancia, tensión muscular, hablan de forma rápida y enfática, además de no dejar de moverse</a:t>
            </a:r>
          </a:p>
          <a:p>
            <a:endParaRPr lang="es-MX" dirty="0" smtClean="0"/>
          </a:p>
          <a:p>
            <a:r>
              <a:rPr lang="es-MX" dirty="0" smtClean="0"/>
              <a:t>Estas personas necesitan ayuda psicológica o psicoterapia especializada</a:t>
            </a:r>
            <a:endParaRPr lang="es-MX" dirty="0"/>
          </a:p>
        </p:txBody>
      </p:sp>
      <p:pic>
        <p:nvPicPr>
          <p:cNvPr id="4" name="3 Imagen" descr="i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57940" y="1857364"/>
            <a:ext cx="2357454" cy="2357454"/>
          </a:xfrm>
          <a:prstGeom prst="rect">
            <a:avLst/>
          </a:prstGeom>
        </p:spPr>
      </p:pic>
      <p:pic>
        <p:nvPicPr>
          <p:cNvPr id="5" name="4 Imagen" descr="enojad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57950" y="4286256"/>
            <a:ext cx="2357454" cy="235745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38200" y="357166"/>
            <a:ext cx="8305800" cy="1143000"/>
          </a:xfrm>
        </p:spPr>
        <p:txBody>
          <a:bodyPr/>
          <a:lstStyle/>
          <a:p>
            <a:r>
              <a:rPr lang="es-MX" dirty="0" smtClean="0"/>
              <a:t>Conducta de Elección</a:t>
            </a:r>
            <a:endParaRPr lang="es-MX" dirty="0"/>
          </a:p>
        </p:txBody>
      </p:sp>
      <p:sp>
        <p:nvSpPr>
          <p:cNvPr id="4" name="3 CuadroTexto"/>
          <p:cNvSpPr txBox="1"/>
          <p:nvPr/>
        </p:nvSpPr>
        <p:spPr>
          <a:xfrm>
            <a:off x="285720" y="1714488"/>
            <a:ext cx="457203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Los organismos y las personas muchas veces tenemos que elegir entre diversas </a:t>
            </a:r>
            <a:r>
              <a:rPr lang="es-MX" dirty="0" smtClean="0"/>
              <a:t>alternativas</a:t>
            </a:r>
            <a:endParaRPr lang="es-MX" dirty="0" smtClean="0"/>
          </a:p>
          <a:p>
            <a:endParaRPr lang="es-MX" dirty="0"/>
          </a:p>
          <a:p>
            <a:r>
              <a:rPr lang="es-MX" dirty="0" smtClean="0"/>
              <a:t>Saber elegir lo que más nos conviene es una habilidad importante para sobrevivir y para sentirnos bien</a:t>
            </a:r>
          </a:p>
          <a:p>
            <a:endParaRPr lang="es-MX" dirty="0"/>
          </a:p>
          <a:p>
            <a:r>
              <a:rPr lang="es-MX" dirty="0" smtClean="0"/>
              <a:t>Como otros comportamientos operantes,    </a:t>
            </a:r>
            <a:r>
              <a:rPr lang="es-MX" dirty="0" smtClean="0">
                <a:solidFill>
                  <a:srgbClr val="C00000"/>
                </a:solidFill>
              </a:rPr>
              <a:t>la conducta de elección está controlada     por sus </a:t>
            </a:r>
            <a:r>
              <a:rPr lang="es-MX" dirty="0" smtClean="0">
                <a:solidFill>
                  <a:srgbClr val="C00000"/>
                </a:solidFill>
              </a:rPr>
              <a:t>consecuencias</a:t>
            </a:r>
            <a:endParaRPr lang="es-MX" dirty="0" smtClean="0"/>
          </a:p>
          <a:p>
            <a:endParaRPr lang="es-MX" dirty="0"/>
          </a:p>
          <a:p>
            <a:r>
              <a:rPr lang="es-MX" dirty="0" smtClean="0"/>
              <a:t>Por ejemplo, si tenemos una situación con dos alternativas, en donde la </a:t>
            </a:r>
            <a:r>
              <a:rPr lang="es-MX" dirty="0" smtClean="0">
                <a:solidFill>
                  <a:srgbClr val="C00000"/>
                </a:solidFill>
              </a:rPr>
              <a:t>respuesta-1</a:t>
            </a:r>
            <a:r>
              <a:rPr lang="es-MX" dirty="0" smtClean="0"/>
              <a:t>    </a:t>
            </a:r>
            <a:r>
              <a:rPr lang="es-MX" dirty="0" smtClean="0"/>
              <a:t>nos proporciona un reforzamiento y la </a:t>
            </a:r>
            <a:r>
              <a:rPr lang="es-MX" dirty="0" smtClean="0">
                <a:solidFill>
                  <a:srgbClr val="C00000"/>
                </a:solidFill>
              </a:rPr>
              <a:t>respuesta-2</a:t>
            </a:r>
            <a:r>
              <a:rPr lang="es-MX" dirty="0" smtClean="0"/>
              <a:t> </a:t>
            </a:r>
            <a:r>
              <a:rPr lang="es-MX" dirty="0" smtClean="0"/>
              <a:t>nos proporciona un castigo, seguramente elegiremos dar la </a:t>
            </a:r>
            <a:r>
              <a:rPr lang="es-MX" dirty="0" smtClean="0"/>
              <a:t>respuesta-1</a:t>
            </a:r>
            <a:endParaRPr lang="es-MX" dirty="0"/>
          </a:p>
        </p:txBody>
      </p:sp>
      <p:pic>
        <p:nvPicPr>
          <p:cNvPr id="5" name="4 Imagen" descr="bien_o_ma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6314" y="2714620"/>
            <a:ext cx="3810000" cy="34385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85720" y="857232"/>
            <a:ext cx="86439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Otras veces tenemos que elegir entre dos reforzadores posibles, que dependen de </a:t>
            </a:r>
            <a:r>
              <a:rPr lang="es-MX" dirty="0" smtClean="0"/>
              <a:t>    dos </a:t>
            </a:r>
            <a:r>
              <a:rPr lang="es-MX" dirty="0" smtClean="0"/>
              <a:t>respuestas diferentes. En estas ocasiones </a:t>
            </a:r>
            <a:r>
              <a:rPr lang="es-MX" dirty="0" smtClean="0"/>
              <a:t>cuentan </a:t>
            </a:r>
            <a:r>
              <a:rPr lang="es-MX" dirty="0" smtClean="0"/>
              <a:t>mucho las características o </a:t>
            </a:r>
            <a:r>
              <a:rPr lang="es-MX" dirty="0" smtClean="0">
                <a:solidFill>
                  <a:srgbClr val="C00000"/>
                </a:solidFill>
              </a:rPr>
              <a:t>parámetros del </a:t>
            </a:r>
            <a:r>
              <a:rPr lang="es-MX" dirty="0" smtClean="0">
                <a:solidFill>
                  <a:srgbClr val="C00000"/>
                </a:solidFill>
              </a:rPr>
              <a:t>reforzamiento</a:t>
            </a:r>
            <a:endParaRPr lang="es-MX" dirty="0" smtClean="0"/>
          </a:p>
          <a:p>
            <a:endParaRPr lang="es-MX" dirty="0" smtClean="0"/>
          </a:p>
          <a:p>
            <a:r>
              <a:rPr lang="es-MX" dirty="0" smtClean="0"/>
              <a:t>Así </a:t>
            </a:r>
            <a:r>
              <a:rPr lang="es-MX" dirty="0" smtClean="0"/>
              <a:t>que, elegiremos dar la respuesta que nos lleve al reforzador con mayor </a:t>
            </a:r>
            <a:r>
              <a:rPr lang="es-MX" dirty="0" smtClean="0">
                <a:solidFill>
                  <a:srgbClr val="C00000"/>
                </a:solidFill>
              </a:rPr>
              <a:t>inmediatez</a:t>
            </a:r>
            <a:r>
              <a:rPr lang="es-MX" dirty="0" smtClean="0"/>
              <a:t>, </a:t>
            </a:r>
            <a:r>
              <a:rPr lang="es-MX" dirty="0" smtClean="0">
                <a:solidFill>
                  <a:srgbClr val="C00000"/>
                </a:solidFill>
              </a:rPr>
              <a:t>tamaño</a:t>
            </a:r>
            <a:r>
              <a:rPr lang="es-MX" dirty="0" smtClean="0"/>
              <a:t> y </a:t>
            </a:r>
            <a:r>
              <a:rPr lang="es-MX" dirty="0" smtClean="0">
                <a:solidFill>
                  <a:srgbClr val="C00000"/>
                </a:solidFill>
              </a:rPr>
              <a:t>calidad </a:t>
            </a:r>
            <a:endParaRPr lang="es-MX" dirty="0">
              <a:solidFill>
                <a:srgbClr val="C00000"/>
              </a:solidFill>
            </a:endParaRPr>
          </a:p>
        </p:txBody>
      </p:sp>
      <p:pic>
        <p:nvPicPr>
          <p:cNvPr id="4" name="3 Imagen" descr="vochit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3286124"/>
            <a:ext cx="3810000" cy="2533650"/>
          </a:xfrm>
          <a:prstGeom prst="rect">
            <a:avLst/>
          </a:prstGeom>
        </p:spPr>
      </p:pic>
      <p:pic>
        <p:nvPicPr>
          <p:cNvPr id="5" name="4 Imagen" descr="Hummer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29190" y="2928934"/>
            <a:ext cx="3695153" cy="279082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71472" y="4857760"/>
            <a:ext cx="80724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Si se tratara de una situación difícil, donde tenemos que elegir entre dos posibles castigos, similarmente, escogeríamos la respuesta que nos lleve a un castigo menos importante, más chiquito y que tarde mucho en llegar</a:t>
            </a:r>
            <a:endParaRPr lang="es-MX" dirty="0"/>
          </a:p>
        </p:txBody>
      </p:sp>
      <p:pic>
        <p:nvPicPr>
          <p:cNvPr id="4" name="3 Imagen" descr="ahorcad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5852" y="1285860"/>
            <a:ext cx="2733675" cy="3048000"/>
          </a:xfrm>
          <a:prstGeom prst="rect">
            <a:avLst/>
          </a:prstGeom>
        </p:spPr>
      </p:pic>
      <p:pic>
        <p:nvPicPr>
          <p:cNvPr id="5" name="4 Imagen" descr="carce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3438" y="1500174"/>
            <a:ext cx="3143272" cy="314327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57158" y="1428736"/>
            <a:ext cx="471490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Muchas veces no tenemos claro cuales pueden ser las consecuencias de nuestra forma de comportarnos o de lo que hacemos y al elegir las alternativas que se nos presentan estamos tomando riesgos</a:t>
            </a:r>
          </a:p>
          <a:p>
            <a:endParaRPr lang="es-MX" dirty="0"/>
          </a:p>
          <a:p>
            <a:r>
              <a:rPr lang="es-MX" dirty="0" smtClean="0"/>
              <a:t>Tener información sobre lo que podría pasar si hacemos una u otra cosa, siempre podrá facilitar nuestros procesos de toma de decisiones y hacer más probable que optemos por las alternativas que más nos convienen, que nos proporcionan más y mejores reforzadores y menos castigos o situaciones </a:t>
            </a:r>
            <a:r>
              <a:rPr lang="es-MX" dirty="0" err="1" smtClean="0"/>
              <a:t>aversivas</a:t>
            </a:r>
            <a:endParaRPr lang="es-MX" dirty="0" smtClean="0"/>
          </a:p>
          <a:p>
            <a:endParaRPr lang="es-MX" dirty="0"/>
          </a:p>
          <a:p>
            <a:r>
              <a:rPr lang="es-MX" dirty="0" smtClean="0"/>
              <a:t>En esto radica buena parte de lo valioso que es tener educación o capacitarnos constantemente</a:t>
            </a:r>
            <a:endParaRPr lang="es-MX" dirty="0"/>
          </a:p>
        </p:txBody>
      </p:sp>
      <p:pic>
        <p:nvPicPr>
          <p:cNvPr id="3" name="2 Imagen" descr="capacitacio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86380" y="2357430"/>
            <a:ext cx="3643310" cy="285752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857232"/>
            <a:ext cx="8305800" cy="1143000"/>
          </a:xfrm>
        </p:spPr>
        <p:txBody>
          <a:bodyPr/>
          <a:lstStyle/>
          <a:p>
            <a:r>
              <a:rPr lang="es-MX" dirty="0" smtClean="0"/>
              <a:t>Impulsividad vs. Auto-Control</a:t>
            </a:r>
            <a:endParaRPr lang="es-MX" dirty="0"/>
          </a:p>
        </p:txBody>
      </p:sp>
      <p:sp>
        <p:nvSpPr>
          <p:cNvPr id="3" name="2 CuadroTexto"/>
          <p:cNvSpPr txBox="1"/>
          <p:nvPr/>
        </p:nvSpPr>
        <p:spPr>
          <a:xfrm>
            <a:off x="500034" y="2643182"/>
            <a:ext cx="835824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Las personas </a:t>
            </a:r>
            <a:r>
              <a:rPr lang="es-MX" dirty="0" smtClean="0">
                <a:solidFill>
                  <a:srgbClr val="C00000"/>
                </a:solidFill>
              </a:rPr>
              <a:t>impulsivas</a:t>
            </a:r>
            <a:r>
              <a:rPr lang="es-MX" dirty="0" smtClean="0"/>
              <a:t> son aquellas que responden sin pensar, rápidamente. Incluso, si piensan en las alternativas que tienen, </a:t>
            </a:r>
            <a:r>
              <a:rPr lang="es-MX" dirty="0" smtClean="0">
                <a:solidFill>
                  <a:srgbClr val="C00000"/>
                </a:solidFill>
              </a:rPr>
              <a:t>prefieren obtener un premio chiquito pero inmediato a obtener un premio mayor, pero demorado</a:t>
            </a:r>
            <a:endParaRPr lang="es-MX" dirty="0" smtClean="0"/>
          </a:p>
          <a:p>
            <a:endParaRPr lang="es-MX" dirty="0" smtClean="0"/>
          </a:p>
          <a:p>
            <a:r>
              <a:rPr lang="es-MX" dirty="0" smtClean="0"/>
              <a:t>Si tienen un poco de dinero, en seguida lo gastan comprando chucherías. </a:t>
            </a:r>
          </a:p>
          <a:p>
            <a:r>
              <a:rPr lang="es-MX" dirty="0" smtClean="0"/>
              <a:t>En cambio, una persona con </a:t>
            </a:r>
            <a:r>
              <a:rPr lang="es-MX" dirty="0" smtClean="0">
                <a:solidFill>
                  <a:srgbClr val="C00000"/>
                </a:solidFill>
              </a:rPr>
              <a:t>auto control</a:t>
            </a:r>
            <a:r>
              <a:rPr lang="es-MX" dirty="0" smtClean="0"/>
              <a:t>, preferiría ahorrar para tener más dinero   y comprarse alguna cosa mejor</a:t>
            </a:r>
          </a:p>
          <a:p>
            <a:endParaRPr lang="es-MX" dirty="0" smtClean="0"/>
          </a:p>
          <a:p>
            <a:r>
              <a:rPr lang="es-MX" dirty="0" smtClean="0">
                <a:solidFill>
                  <a:srgbClr val="C00000"/>
                </a:solidFill>
              </a:rPr>
              <a:t>El auto control se caracteriza por considerar no solo las consecuencias inmediatas sino ver lo que puede suceder más adelante en el tiempo</a:t>
            </a:r>
            <a:r>
              <a:rPr lang="es-MX" dirty="0" smtClean="0"/>
              <a:t> </a:t>
            </a:r>
          </a:p>
          <a:p>
            <a:endParaRPr lang="es-MX" dirty="0" smtClean="0"/>
          </a:p>
          <a:p>
            <a:r>
              <a:rPr lang="es-MX" dirty="0" smtClean="0"/>
              <a:t>La persona con auto control ve más lejos, tiene una mayor perspectiva</a:t>
            </a:r>
            <a:endParaRPr lang="es-MX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8728" y="357166"/>
            <a:ext cx="5686436" cy="1143000"/>
          </a:xfrm>
        </p:spPr>
        <p:txBody>
          <a:bodyPr/>
          <a:lstStyle/>
          <a:p>
            <a:r>
              <a:rPr lang="es-MX" dirty="0" smtClean="0"/>
              <a:t>Conductas de Riesgo</a:t>
            </a:r>
            <a:endParaRPr lang="es-MX" dirty="0"/>
          </a:p>
        </p:txBody>
      </p:sp>
      <p:sp>
        <p:nvSpPr>
          <p:cNvPr id="3" name="2 CuadroTexto"/>
          <p:cNvSpPr txBox="1"/>
          <p:nvPr/>
        </p:nvSpPr>
        <p:spPr>
          <a:xfrm>
            <a:off x="2786050" y="1785926"/>
            <a:ext cx="607223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Las conductas de riesgo son aquellas que nos ponen a prueba para tomar decisiones correctas</a:t>
            </a:r>
          </a:p>
          <a:p>
            <a:endParaRPr lang="es-MX" dirty="0" smtClean="0"/>
          </a:p>
          <a:p>
            <a:r>
              <a:rPr lang="es-MX" dirty="0" smtClean="0"/>
              <a:t>Son situaciones complejas donde tenemos que considerar que </a:t>
            </a:r>
            <a:r>
              <a:rPr lang="es-MX" dirty="0" smtClean="0">
                <a:solidFill>
                  <a:srgbClr val="C00000"/>
                </a:solidFill>
              </a:rPr>
              <a:t>lo que hacemos tiene consecuencias inmediatas y consecuencias a largo plazo</a:t>
            </a:r>
          </a:p>
          <a:p>
            <a:endParaRPr lang="es-MX" dirty="0" smtClean="0"/>
          </a:p>
          <a:p>
            <a:r>
              <a:rPr lang="es-MX" dirty="0" smtClean="0"/>
              <a:t>A veces tenemos que elegir opciones que al principio son molestas o no nos gustan, pero que a la larga, con el paso del tiempo nos retribuyen beneficios importantes. Actuamos entonces con auto control</a:t>
            </a:r>
          </a:p>
          <a:p>
            <a:endParaRPr lang="es-MX" dirty="0" smtClean="0"/>
          </a:p>
          <a:p>
            <a:r>
              <a:rPr lang="es-MX" dirty="0" smtClean="0"/>
              <a:t>Otras veces tomamos conductas de riesgo y con tal de tener una gratificación inmediata, nos exponemos a que con el tiempo nos suceda una consecuencia mala o peligrosa. Somos impulsivos al actuar así</a:t>
            </a:r>
            <a:endParaRPr lang="es-MX" dirty="0"/>
          </a:p>
        </p:txBody>
      </p:sp>
      <p:pic>
        <p:nvPicPr>
          <p:cNvPr id="4" name="3 Imagen" descr="decision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214554"/>
            <a:ext cx="2466975" cy="321471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38200" y="357166"/>
            <a:ext cx="8305800" cy="1143000"/>
          </a:xfrm>
        </p:spPr>
        <p:txBody>
          <a:bodyPr/>
          <a:lstStyle/>
          <a:p>
            <a:r>
              <a:rPr lang="es-MX" dirty="0" smtClean="0"/>
              <a:t>Enfermedades del Corazón</a:t>
            </a:r>
            <a:endParaRPr lang="es-MX" dirty="0"/>
          </a:p>
        </p:txBody>
      </p:sp>
      <p:sp>
        <p:nvSpPr>
          <p:cNvPr id="3" name="2 CuadroTexto"/>
          <p:cNvSpPr txBox="1"/>
          <p:nvPr/>
        </p:nvSpPr>
        <p:spPr>
          <a:xfrm>
            <a:off x="714348" y="4572008"/>
            <a:ext cx="80724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Las enfermedades del corazón son consecuencias peligrosas de lo que hacemos   y de la forma en que vivimos y les enseñamos a vivir a nuestros hijos</a:t>
            </a:r>
          </a:p>
          <a:p>
            <a:endParaRPr lang="es-MX" dirty="0" smtClean="0"/>
          </a:p>
          <a:p>
            <a:r>
              <a:rPr lang="es-MX" dirty="0" smtClean="0"/>
              <a:t>Representan dolor, sufrimiento, gastos de dinero, incomodidades, incapacidad para hacer cosas y pueden llevarnos  a una muerte prematura</a:t>
            </a:r>
            <a:endParaRPr lang="es-MX" dirty="0"/>
          </a:p>
        </p:txBody>
      </p:sp>
      <p:pic>
        <p:nvPicPr>
          <p:cNvPr id="4" name="3 Imagen" descr="infar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00562" y="1714488"/>
            <a:ext cx="3805787" cy="2456901"/>
          </a:xfrm>
          <a:prstGeom prst="rect">
            <a:avLst/>
          </a:prstGeom>
        </p:spPr>
      </p:pic>
      <p:pic>
        <p:nvPicPr>
          <p:cNvPr id="5" name="4 Imagen" descr="Corazó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28728" y="1571612"/>
            <a:ext cx="2071702" cy="265602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00166" y="357166"/>
            <a:ext cx="6329378" cy="1143000"/>
          </a:xfrm>
        </p:spPr>
        <p:txBody>
          <a:bodyPr/>
          <a:lstStyle/>
          <a:p>
            <a:r>
              <a:rPr lang="es-MX" dirty="0" smtClean="0"/>
              <a:t>Factores de Riesgo Fijos</a:t>
            </a:r>
            <a:endParaRPr lang="es-MX" dirty="0"/>
          </a:p>
        </p:txBody>
      </p:sp>
      <p:sp>
        <p:nvSpPr>
          <p:cNvPr id="3" name="2 CuadroTexto"/>
          <p:cNvSpPr txBox="1"/>
          <p:nvPr/>
        </p:nvSpPr>
        <p:spPr>
          <a:xfrm>
            <a:off x="500034" y="1643050"/>
            <a:ext cx="83582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Los factores de riesgo no modificables incluyen características fijas del sujeto, como la edad, la raza y la historia familiar</a:t>
            </a:r>
          </a:p>
          <a:p>
            <a:endParaRPr lang="es-MX" dirty="0" smtClean="0"/>
          </a:p>
          <a:p>
            <a:pPr>
              <a:buFont typeface="Arial" pitchFamily="34" charset="0"/>
              <a:buChar char="•"/>
            </a:pPr>
            <a:r>
              <a:rPr lang="es-MX" dirty="0" smtClean="0"/>
              <a:t> </a:t>
            </a:r>
            <a:r>
              <a:rPr lang="es-MX" dirty="0" smtClean="0">
                <a:solidFill>
                  <a:srgbClr val="C00000"/>
                </a:solidFill>
              </a:rPr>
              <a:t>A medida que uno es más viejo es más probable sufrir del corazón                            La edad en que hay más enfermedades es entre los 50 y los 65 años</a:t>
            </a:r>
          </a:p>
          <a:p>
            <a:pPr>
              <a:buFont typeface="Arial" pitchFamily="34" charset="0"/>
              <a:buChar char="•"/>
            </a:pPr>
            <a:r>
              <a:rPr lang="es-MX" dirty="0" smtClean="0">
                <a:solidFill>
                  <a:srgbClr val="C00000"/>
                </a:solidFill>
              </a:rPr>
              <a:t> Los hombres se enferman más del corazón que las mujeres</a:t>
            </a:r>
          </a:p>
          <a:p>
            <a:pPr>
              <a:buFont typeface="Arial" pitchFamily="34" charset="0"/>
              <a:buChar char="•"/>
            </a:pPr>
            <a:r>
              <a:rPr lang="es-MX" dirty="0" smtClean="0">
                <a:solidFill>
                  <a:srgbClr val="C00000"/>
                </a:solidFill>
              </a:rPr>
              <a:t> Si nuestros familiares, padres, abuelos, etc., se han enfermado o han muerto </a:t>
            </a:r>
            <a:r>
              <a:rPr lang="es-MX" dirty="0" smtClean="0">
                <a:solidFill>
                  <a:srgbClr val="C00000"/>
                </a:solidFill>
              </a:rPr>
              <a:t>     del </a:t>
            </a:r>
            <a:r>
              <a:rPr lang="es-MX" dirty="0" smtClean="0">
                <a:solidFill>
                  <a:srgbClr val="C00000"/>
                </a:solidFill>
              </a:rPr>
              <a:t>corazón, es más probable que nosotros nos enfermemos también del corazón</a:t>
            </a:r>
            <a:endParaRPr lang="es-MX" dirty="0">
              <a:solidFill>
                <a:srgbClr val="C00000"/>
              </a:solidFill>
            </a:endParaRPr>
          </a:p>
        </p:txBody>
      </p:sp>
      <p:pic>
        <p:nvPicPr>
          <p:cNvPr id="4" name="3 Imagen" descr="ancianos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14612" y="4071942"/>
            <a:ext cx="3714776" cy="247201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169</TotalTime>
  <Words>1087</Words>
  <Application>Microsoft Office PowerPoint</Application>
  <PresentationFormat>Presentación en pantalla (4:3)</PresentationFormat>
  <Paragraphs>95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Flujo</vt:lpstr>
      <vt:lpstr>Auto-Control de la Conducta Su aplicación ante comportamientos de riesgo  de enfermedades cardiovasculares</vt:lpstr>
      <vt:lpstr>Conducta de Elección</vt:lpstr>
      <vt:lpstr>Diapositiva 3</vt:lpstr>
      <vt:lpstr>Diapositiva 4</vt:lpstr>
      <vt:lpstr>Diapositiva 5</vt:lpstr>
      <vt:lpstr>Impulsividad vs. Auto-Control</vt:lpstr>
      <vt:lpstr>Conductas de Riesgo</vt:lpstr>
      <vt:lpstr>Enfermedades del Corazón</vt:lpstr>
      <vt:lpstr>Factores de Riesgo Fijos</vt:lpstr>
      <vt:lpstr>Diapositiva 10</vt:lpstr>
      <vt:lpstr>Factores de Riesgo Modificables Primarios</vt:lpstr>
      <vt:lpstr>Diapositiva 12</vt:lpstr>
      <vt:lpstr>Diapositiva 13</vt:lpstr>
      <vt:lpstr>Diapositiva 14</vt:lpstr>
      <vt:lpstr>Factores de Riesgo  Modificables Secundarios</vt:lpstr>
      <vt:lpstr>Diapositiva 16</vt:lpstr>
      <vt:lpstr>Diapositiva 17</vt:lpstr>
      <vt:lpstr>Factores Psicosociales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Auto-Control de la Conducta Su aplicación ante comportamientos de riesgo  de enfermedades cardiovasculares</dc:title>
  <dc:creator>DOCTOR</dc:creator>
  <cp:lastModifiedBy>DOCTOR</cp:lastModifiedBy>
  <cp:revision>30</cp:revision>
  <dcterms:created xsi:type="dcterms:W3CDTF">2011-10-13T19:42:37Z</dcterms:created>
  <dcterms:modified xsi:type="dcterms:W3CDTF">2011-10-14T19:40:27Z</dcterms:modified>
</cp:coreProperties>
</file>