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5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2" d="100"/>
          <a:sy n="112" d="100"/>
        </p:scale>
        <p:origin x="55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smtClean="0"/>
              <a:pPr/>
              <a:t>6/2/2025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‹Nº›</a:t>
            </a:fld>
            <a:endParaRPr lang="en-US" dirty="0"/>
          </a:p>
        </p:txBody>
      </p:sp>
    </p:spTree>
    <p:extLst>
      <p:ext uri="{BB962C8B-B14F-4D97-AF65-F5344CB8AC3E}">
        <p14:creationId xmlns:p14="http://schemas.microsoft.com/office/powerpoint/2010/main" val="35744654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smtClean="0"/>
              <a:pPr/>
              <a:t>6/2/2025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‹Nº›</a:t>
            </a:fld>
            <a:endParaRPr lang="en-US" dirty="0"/>
          </a:p>
        </p:txBody>
      </p:sp>
    </p:spTree>
    <p:extLst>
      <p:ext uri="{BB962C8B-B14F-4D97-AF65-F5344CB8AC3E}">
        <p14:creationId xmlns:p14="http://schemas.microsoft.com/office/powerpoint/2010/main" val="19864363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smtClean="0"/>
              <a:pPr/>
              <a:t>6/2/2025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‹Nº›</a:t>
            </a:fld>
            <a:endParaRPr lang="en-US" dirty="0"/>
          </a:p>
        </p:txBody>
      </p:sp>
    </p:spTree>
    <p:extLst>
      <p:ext uri="{BB962C8B-B14F-4D97-AF65-F5344CB8AC3E}">
        <p14:creationId xmlns:p14="http://schemas.microsoft.com/office/powerpoint/2010/main" val="12432092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smtClean="0"/>
              <a:pPr/>
              <a:t>6/2/2025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‹Nº›</a:t>
            </a:fld>
            <a:endParaRPr lang="en-US" dirty="0"/>
          </a:p>
        </p:txBody>
      </p:sp>
    </p:spTree>
    <p:extLst>
      <p:ext uri="{BB962C8B-B14F-4D97-AF65-F5344CB8AC3E}">
        <p14:creationId xmlns:p14="http://schemas.microsoft.com/office/powerpoint/2010/main" val="10365816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5586B75A-687E-405C-8A0B-8D00578BA2C3}" type="datetimeFigureOut">
              <a:rPr lang="en-US" smtClean="0"/>
              <a:pPr/>
              <a:t>6/2/2025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‹Nº›</a:t>
            </a:fld>
            <a:endParaRPr lang="en-US" dirty="0"/>
          </a:p>
        </p:txBody>
      </p:sp>
    </p:spTree>
    <p:extLst>
      <p:ext uri="{BB962C8B-B14F-4D97-AF65-F5344CB8AC3E}">
        <p14:creationId xmlns:p14="http://schemas.microsoft.com/office/powerpoint/2010/main" val="27044650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8" name="Date Placeholder 7"/>
          <p:cNvSpPr>
            <a:spLocks noGrp="1"/>
          </p:cNvSpPr>
          <p:nvPr>
            <p:ph type="dt" sz="half" idx="10"/>
          </p:nvPr>
        </p:nvSpPr>
        <p:spPr/>
        <p:txBody>
          <a:bodyPr/>
          <a:lstStyle/>
          <a:p>
            <a:fld id="{5586B75A-687E-405C-8A0B-8D00578BA2C3}" type="datetimeFigureOut">
              <a:rPr lang="en-US" smtClean="0"/>
              <a:pPr/>
              <a:t>6/2/2025</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smtClean="0"/>
              <a:pPr/>
              <a:t>‹Nº›</a:t>
            </a:fld>
            <a:endParaRPr lang="en-US" dirty="0"/>
          </a:p>
        </p:txBody>
      </p:sp>
    </p:spTree>
    <p:extLst>
      <p:ext uri="{BB962C8B-B14F-4D97-AF65-F5344CB8AC3E}">
        <p14:creationId xmlns:p14="http://schemas.microsoft.com/office/powerpoint/2010/main" val="5996593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smtClean="0"/>
              <a:pPr/>
              <a:t>6/2/2025</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4FAB73BC-B049-4115-A692-8D63A059BFB8}" type="slidenum">
              <a:rPr lang="en-US" smtClean="0"/>
              <a:pPr/>
              <a:t>‹Nº›</a:t>
            </a:fld>
            <a:endParaRPr lang="en-US" dirty="0"/>
          </a:p>
        </p:txBody>
      </p:sp>
    </p:spTree>
    <p:extLst>
      <p:ext uri="{BB962C8B-B14F-4D97-AF65-F5344CB8AC3E}">
        <p14:creationId xmlns:p14="http://schemas.microsoft.com/office/powerpoint/2010/main" val="21736429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s-ES"/>
              <a:t>Haga clic para modificar el estilo de título del patrón</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smtClean="0"/>
              <a:pPr/>
              <a:t>6/2/2025</a:t>
            </a:fld>
            <a:endParaRPr lang="en-US" dirty="0"/>
          </a:p>
        </p:txBody>
      </p:sp>
      <p:sp>
        <p:nvSpPr>
          <p:cNvPr id="7" name="Footer Placeholder 6"/>
          <p:cNvSpPr>
            <a:spLocks noGrp="1"/>
          </p:cNvSpPr>
          <p:nvPr>
            <p:ph type="ftr" sz="quarter" idx="11"/>
          </p:nvPr>
        </p:nvSpPr>
        <p:spPr/>
        <p:txBody>
          <a:bodyPr/>
          <a:lstStyle/>
          <a:p>
            <a:endParaRPr lang="en-US" dirty="0"/>
          </a:p>
        </p:txBody>
      </p:sp>
      <p:sp>
        <p:nvSpPr>
          <p:cNvPr id="8" name="Slide Number Placeholder 7"/>
          <p:cNvSpPr>
            <a:spLocks noGrp="1"/>
          </p:cNvSpPr>
          <p:nvPr>
            <p:ph type="sldNum" sz="quarter" idx="12"/>
          </p:nvPr>
        </p:nvSpPr>
        <p:spPr/>
        <p:txBody>
          <a:bodyPr/>
          <a:lstStyle/>
          <a:p>
            <a:fld id="{4FAB73BC-B049-4115-A692-8D63A059BFB8}" type="slidenum">
              <a:rPr lang="en-US" smtClean="0"/>
              <a:pPr/>
              <a:t>‹Nº›</a:t>
            </a:fld>
            <a:endParaRPr lang="en-US" dirty="0"/>
          </a:p>
        </p:txBody>
      </p:sp>
    </p:spTree>
    <p:extLst>
      <p:ext uri="{BB962C8B-B14F-4D97-AF65-F5344CB8AC3E}">
        <p14:creationId xmlns:p14="http://schemas.microsoft.com/office/powerpoint/2010/main" val="8958556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586B75A-687E-405C-8A0B-8D00578BA2C3}" type="datetimeFigureOut">
              <a:rPr lang="en-US" smtClean="0"/>
              <a:pPr/>
              <a:t>6/2/2025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‹Nº›</a:t>
            </a:fld>
            <a:endParaRPr lang="en-US" dirty="0"/>
          </a:p>
        </p:txBody>
      </p:sp>
    </p:spTree>
    <p:extLst>
      <p:ext uri="{BB962C8B-B14F-4D97-AF65-F5344CB8AC3E}">
        <p14:creationId xmlns:p14="http://schemas.microsoft.com/office/powerpoint/2010/main" val="11812436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s-ES"/>
              <a:t>Haga clic para modificar el estilo de título del patrón</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8" name="Date Placeholder 7"/>
          <p:cNvSpPr>
            <a:spLocks noGrp="1"/>
          </p:cNvSpPr>
          <p:nvPr>
            <p:ph type="dt" sz="half" idx="10"/>
          </p:nvPr>
        </p:nvSpPr>
        <p:spPr/>
        <p:txBody>
          <a:bodyPr/>
          <a:lstStyle/>
          <a:p>
            <a:fld id="{5586B75A-687E-405C-8A0B-8D00578BA2C3}" type="datetimeFigureOut">
              <a:rPr lang="en-US" smtClean="0"/>
              <a:pPr/>
              <a:t>6/2/2025</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smtClean="0"/>
              <a:pPr/>
              <a:t>‹Nº›</a:t>
            </a:fld>
            <a:endParaRPr lang="en-US" dirty="0"/>
          </a:p>
        </p:txBody>
      </p:sp>
    </p:spTree>
    <p:extLst>
      <p:ext uri="{BB962C8B-B14F-4D97-AF65-F5344CB8AC3E}">
        <p14:creationId xmlns:p14="http://schemas.microsoft.com/office/powerpoint/2010/main" val="17430943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8" name="Date Placeholder 7"/>
          <p:cNvSpPr>
            <a:spLocks noGrp="1"/>
          </p:cNvSpPr>
          <p:nvPr>
            <p:ph type="dt" sz="half" idx="10"/>
          </p:nvPr>
        </p:nvSpPr>
        <p:spPr/>
        <p:txBody>
          <a:bodyPr/>
          <a:lstStyle/>
          <a:p>
            <a:fld id="{5586B75A-687E-405C-8A0B-8D00578BA2C3}" type="datetimeFigureOut">
              <a:rPr lang="en-US" smtClean="0"/>
              <a:pPr/>
              <a:t>6/2/2025</a:t>
            </a:fld>
            <a:endParaRPr lang="en-US" dirty="0"/>
          </a:p>
        </p:txBody>
      </p:sp>
      <p:sp>
        <p:nvSpPr>
          <p:cNvPr id="9" name="Footer Placeholder 8"/>
          <p:cNvSpPr>
            <a:spLocks noGrp="1"/>
          </p:cNvSpPr>
          <p:nvPr>
            <p:ph type="ftr" sz="quarter" idx="11"/>
          </p:nvPr>
        </p:nvSpPr>
        <p:spPr>
          <a:xfrm>
            <a:off x="3499101" y="6356350"/>
            <a:ext cx="5911517" cy="365125"/>
          </a:xfrm>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smtClean="0"/>
              <a:pPr/>
              <a:t>‹Nº›</a:t>
            </a:fld>
            <a:endParaRPr lang="en-US" dirty="0"/>
          </a:p>
        </p:txBody>
      </p:sp>
    </p:spTree>
    <p:extLst>
      <p:ext uri="{BB962C8B-B14F-4D97-AF65-F5344CB8AC3E}">
        <p14:creationId xmlns:p14="http://schemas.microsoft.com/office/powerpoint/2010/main" val="32670918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5586B75A-687E-405C-8A0B-8D00578BA2C3}" type="datetimeFigureOut">
              <a:rPr lang="en-US" smtClean="0"/>
              <a:pPr/>
              <a:t>6/2/2025</a:t>
            </a:fld>
            <a:endParaRPr lang="en-US" dirty="0"/>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FAB73BC-B049-4115-A692-8D63A059BFB8}" type="slidenum">
              <a:rPr lang="en-US" smtClean="0"/>
              <a:pPr/>
              <a:t>‹Nº›</a:t>
            </a:fld>
            <a:endParaRPr lang="en-US" dirty="0"/>
          </a:p>
        </p:txBody>
      </p:sp>
    </p:spTree>
    <p:extLst>
      <p:ext uri="{BB962C8B-B14F-4D97-AF65-F5344CB8AC3E}">
        <p14:creationId xmlns:p14="http://schemas.microsoft.com/office/powerpoint/2010/main" val="1374034566"/>
      </p:ext>
    </p:extLst>
  </p:cSld>
  <p:clrMap bg1="lt1" tx1="dk1" bg2="lt2" tx2="dk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Lst>
  <p:hf sldNum="0"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C4F4245-36D8-3012-4CDA-C3C20F013108}"/>
              </a:ext>
            </a:extLst>
          </p:cNvPr>
          <p:cNvSpPr>
            <a:spLocks noGrp="1"/>
          </p:cNvSpPr>
          <p:nvPr>
            <p:ph type="ctrTitle"/>
          </p:nvPr>
        </p:nvSpPr>
        <p:spPr>
          <a:xfrm>
            <a:off x="1057286" y="2059536"/>
            <a:ext cx="5121323" cy="2203618"/>
          </a:xfrm>
        </p:spPr>
        <p:txBody>
          <a:bodyPr>
            <a:normAutofit fontScale="90000"/>
          </a:bodyPr>
          <a:lstStyle/>
          <a:p>
            <a:pPr algn="ctr"/>
            <a:r>
              <a:rPr lang="es-MX" sz="2800" dirty="0">
                <a:solidFill>
                  <a:srgbClr val="FFFF00"/>
                </a:solidFill>
                <a:latin typeface="Calibri" panose="020F0502020204030204" pitchFamily="34" charset="0"/>
                <a:cs typeface="Calibri" panose="020F0502020204030204" pitchFamily="34" charset="0"/>
              </a:rPr>
              <a:t>Mary Hunter y Jesús Rosales-Ruíz  (2019)</a:t>
            </a:r>
            <a:br>
              <a:rPr lang="es-MX" sz="2800" dirty="0">
                <a:solidFill>
                  <a:srgbClr val="FFFF00"/>
                </a:solidFill>
                <a:latin typeface="Calibri" panose="020F0502020204030204" pitchFamily="34" charset="0"/>
                <a:cs typeface="Calibri" panose="020F0502020204030204" pitchFamily="34" charset="0"/>
              </a:rPr>
            </a:br>
            <a:r>
              <a:rPr lang="es-MX" sz="2800" dirty="0">
                <a:solidFill>
                  <a:srgbClr val="FFFF00"/>
                </a:solidFill>
                <a:latin typeface="Calibri" panose="020F0502020204030204" pitchFamily="34" charset="0"/>
                <a:cs typeface="Calibri" panose="020F0502020204030204" pitchFamily="34" charset="0"/>
              </a:rPr>
              <a:t>Reflexionan sobre el libro de Fred S. Keller</a:t>
            </a:r>
            <a:br>
              <a:rPr lang="es-MX" sz="2800" dirty="0">
                <a:latin typeface="Calibri" panose="020F0502020204030204" pitchFamily="34" charset="0"/>
                <a:cs typeface="Calibri" panose="020F0502020204030204" pitchFamily="34" charset="0"/>
              </a:rPr>
            </a:br>
            <a:br>
              <a:rPr lang="es-MX" sz="2800" dirty="0">
                <a:latin typeface="Calibri" panose="020F0502020204030204" pitchFamily="34" charset="0"/>
                <a:cs typeface="Calibri" panose="020F0502020204030204" pitchFamily="34" charset="0"/>
              </a:rPr>
            </a:br>
            <a:r>
              <a:rPr lang="es-MX" sz="3600" b="1" dirty="0">
                <a:solidFill>
                  <a:schemeClr val="tx1"/>
                </a:solidFill>
                <a:latin typeface="Calibri" panose="020F0502020204030204" pitchFamily="34" charset="0"/>
                <a:cs typeface="Calibri" panose="020F0502020204030204" pitchFamily="34" charset="0"/>
              </a:rPr>
              <a:t>APRENDIZAJE: </a:t>
            </a:r>
            <a:br>
              <a:rPr lang="es-MX" sz="3600" b="1" dirty="0">
                <a:solidFill>
                  <a:schemeClr val="tx1"/>
                </a:solidFill>
                <a:latin typeface="Calibri" panose="020F0502020204030204" pitchFamily="34" charset="0"/>
                <a:cs typeface="Calibri" panose="020F0502020204030204" pitchFamily="34" charset="0"/>
              </a:rPr>
            </a:br>
            <a:r>
              <a:rPr lang="es-MX" sz="3600" b="1" dirty="0">
                <a:solidFill>
                  <a:schemeClr val="tx1"/>
                </a:solidFill>
                <a:latin typeface="Calibri" panose="020F0502020204030204" pitchFamily="34" charset="0"/>
                <a:cs typeface="Calibri" panose="020F0502020204030204" pitchFamily="34" charset="0"/>
              </a:rPr>
              <a:t>TEORÍA DEL REFORZAMIENTO (1950) </a:t>
            </a:r>
            <a:br>
              <a:rPr lang="es-MX" sz="3600" b="1" dirty="0">
                <a:solidFill>
                  <a:srgbClr val="FFFF00"/>
                </a:solidFill>
                <a:latin typeface="Calibri" panose="020F0502020204030204" pitchFamily="34" charset="0"/>
                <a:cs typeface="Calibri" panose="020F0502020204030204" pitchFamily="34" charset="0"/>
              </a:rPr>
            </a:br>
            <a:endParaRPr lang="es-MX" sz="3600" b="1" dirty="0">
              <a:solidFill>
                <a:srgbClr val="FFFF00"/>
              </a:solidFill>
              <a:latin typeface="Calibri" panose="020F0502020204030204" pitchFamily="34" charset="0"/>
              <a:cs typeface="Calibri" panose="020F0502020204030204" pitchFamily="34" charset="0"/>
            </a:endParaRPr>
          </a:p>
        </p:txBody>
      </p:sp>
      <p:sp>
        <p:nvSpPr>
          <p:cNvPr id="3" name="Subtítulo 2">
            <a:extLst>
              <a:ext uri="{FF2B5EF4-FFF2-40B4-BE49-F238E27FC236}">
                <a16:creationId xmlns:a16="http://schemas.microsoft.com/office/drawing/2014/main" id="{FFCF0D9F-004C-232C-83F9-D46629A4546E}"/>
              </a:ext>
            </a:extLst>
          </p:cNvPr>
          <p:cNvSpPr>
            <a:spLocks noGrp="1"/>
          </p:cNvSpPr>
          <p:nvPr>
            <p:ph type="subTitle" idx="1"/>
          </p:nvPr>
        </p:nvSpPr>
        <p:spPr>
          <a:xfrm>
            <a:off x="2317790" y="5550462"/>
            <a:ext cx="2600314" cy="405956"/>
          </a:xfrm>
        </p:spPr>
        <p:txBody>
          <a:bodyPr>
            <a:normAutofit fontScale="92500"/>
          </a:bodyPr>
          <a:lstStyle/>
          <a:p>
            <a:r>
              <a:rPr lang="es-MX" b="1" dirty="0" err="1"/>
              <a:t>Ps</a:t>
            </a:r>
            <a:r>
              <a:rPr lang="es-MX" b="1" dirty="0"/>
              <a:t> Jaime E Vargas M</a:t>
            </a:r>
          </a:p>
        </p:txBody>
      </p:sp>
      <p:pic>
        <p:nvPicPr>
          <p:cNvPr id="5" name="Imagen 4" descr="Un grupo de personas sonriendo&#10;&#10;El contenido generado por IA puede ser incorrecto.">
            <a:extLst>
              <a:ext uri="{FF2B5EF4-FFF2-40B4-BE49-F238E27FC236}">
                <a16:creationId xmlns:a16="http://schemas.microsoft.com/office/drawing/2014/main" id="{79FEFC61-8D52-543E-DCEF-F33A64E50DC8}"/>
              </a:ext>
            </a:extLst>
          </p:cNvPr>
          <p:cNvPicPr>
            <a:picLocks noChangeAspect="1"/>
          </p:cNvPicPr>
          <p:nvPr/>
        </p:nvPicPr>
        <p:blipFill>
          <a:blip r:embed="rId2"/>
          <a:stretch>
            <a:fillRect/>
          </a:stretch>
        </p:blipFill>
        <p:spPr>
          <a:xfrm>
            <a:off x="7070677" y="749827"/>
            <a:ext cx="5121323" cy="5351870"/>
          </a:xfrm>
          <a:prstGeom prst="rect">
            <a:avLst/>
          </a:prstGeom>
        </p:spPr>
      </p:pic>
    </p:spTree>
    <p:extLst>
      <p:ext uri="{BB962C8B-B14F-4D97-AF65-F5344CB8AC3E}">
        <p14:creationId xmlns:p14="http://schemas.microsoft.com/office/powerpoint/2010/main" val="23014702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70063F2C-D4A7-D848-A32E-3F7167CD0889}"/>
              </a:ext>
            </a:extLst>
          </p:cNvPr>
          <p:cNvSpPr txBox="1"/>
          <p:nvPr/>
        </p:nvSpPr>
        <p:spPr>
          <a:xfrm>
            <a:off x="692209" y="666572"/>
            <a:ext cx="10648060" cy="5632311"/>
          </a:xfrm>
          <a:prstGeom prst="rect">
            <a:avLst/>
          </a:prstGeom>
          <a:noFill/>
        </p:spPr>
        <p:txBody>
          <a:bodyPr wrap="square" rtlCol="0">
            <a:spAutoFit/>
          </a:bodyPr>
          <a:lstStyle/>
          <a:p>
            <a:r>
              <a:rPr lang="es-MX" dirty="0"/>
              <a:t>Luego de que la rata ha estado en la cámara por una hora, el experimentador hace un cambio. Ahora cando la rata presione la palanca, recibirá una pelotita de alimento. No le toma mucho tiempo a la rata el adecuarse a este cambio. Ahora ella presiona la palanca con una tasa alta de respuestas.</a:t>
            </a:r>
          </a:p>
          <a:p>
            <a:endParaRPr lang="es-MX" dirty="0"/>
          </a:p>
          <a:p>
            <a:r>
              <a:rPr lang="es-MX" dirty="0"/>
              <a:t>Sin embargo, el contenedor de alimento solo tiene 50 bolitas. Luego que la rata recibe el último pellet, el presionar la palanca ya no le “paga”. Se ha iniciado la extinción. Al principio, la rata continua presionando la palanca. Entonces, su tasa de presiones gradualmente decrece.</a:t>
            </a:r>
          </a:p>
          <a:p>
            <a:endParaRPr lang="es-MX" dirty="0"/>
          </a:p>
          <a:p>
            <a:r>
              <a:rPr lang="es-MX" dirty="0"/>
              <a:t>No obstante, la presión de la palanca NUNCA llega a cero. En su lugar, eventualmente regresa al mismo nivel como antes de que la conducta fuera reforzada, como una cada 10 minutos. La rata regresa a acicalarse, a explorar y las otras actividades que ella hacía al principio.</a:t>
            </a:r>
          </a:p>
          <a:p>
            <a:endParaRPr lang="es-MX" dirty="0"/>
          </a:p>
          <a:p>
            <a:r>
              <a:rPr lang="es-MX" dirty="0"/>
              <a:t>Este ejemplo ilustra como la extinción reduce la tasa de una conducta. No obstante, la extinción puede no eliminar completamente la conducta.</a:t>
            </a:r>
          </a:p>
          <a:p>
            <a:endParaRPr lang="es-MX" dirty="0"/>
          </a:p>
          <a:p>
            <a:r>
              <a:rPr lang="es-MX" dirty="0"/>
              <a:t>El Dr. Ogden </a:t>
            </a:r>
            <a:r>
              <a:rPr lang="es-MX" dirty="0" err="1"/>
              <a:t>Lindsley</a:t>
            </a:r>
            <a:r>
              <a:rPr lang="es-MX" dirty="0"/>
              <a:t> argumentaría que no existe cosa alguna como que la conducta llegue completamente       a cero. El comportamiento es un fenómeno temporal. Aún si una conducta ocurre muy, muy raramente, quizá una vez por década, aún existe. Bajo las condiciones adecuadas, regresará. Es por esto que resulta mejor enfocarse en enseñar la conducta deseable, en lugar de emplear la extinción para eliminar los comportamientos indeseables.</a:t>
            </a:r>
          </a:p>
        </p:txBody>
      </p:sp>
    </p:spTree>
    <p:extLst>
      <p:ext uri="{BB962C8B-B14F-4D97-AF65-F5344CB8AC3E}">
        <p14:creationId xmlns:p14="http://schemas.microsoft.com/office/powerpoint/2010/main" val="4394728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5049677-5C3A-22DC-C08D-5C5F9BC0E889}"/>
              </a:ext>
            </a:extLst>
          </p:cNvPr>
          <p:cNvSpPr>
            <a:spLocks noGrp="1"/>
          </p:cNvSpPr>
          <p:nvPr>
            <p:ph type="title"/>
          </p:nvPr>
        </p:nvSpPr>
        <p:spPr/>
        <p:txBody>
          <a:bodyPr/>
          <a:lstStyle/>
          <a:p>
            <a:pPr algn="ctr"/>
            <a:r>
              <a:rPr lang="es-MX" sz="8000" dirty="0"/>
              <a:t>4</a:t>
            </a:r>
            <a:br>
              <a:rPr lang="es-MX" dirty="0"/>
            </a:br>
            <a:br>
              <a:rPr lang="es-MX" dirty="0"/>
            </a:br>
            <a:r>
              <a:rPr lang="es-MX" dirty="0"/>
              <a:t>Más sobre la Extinción</a:t>
            </a:r>
          </a:p>
        </p:txBody>
      </p:sp>
      <p:sp>
        <p:nvSpPr>
          <p:cNvPr id="3" name="CuadroTexto 2">
            <a:extLst>
              <a:ext uri="{FF2B5EF4-FFF2-40B4-BE49-F238E27FC236}">
                <a16:creationId xmlns:a16="http://schemas.microsoft.com/office/drawing/2014/main" id="{F5683EEB-259D-D94C-A916-12209457D2E3}"/>
              </a:ext>
            </a:extLst>
          </p:cNvPr>
          <p:cNvSpPr txBox="1"/>
          <p:nvPr/>
        </p:nvSpPr>
        <p:spPr>
          <a:xfrm>
            <a:off x="3597779" y="1577768"/>
            <a:ext cx="8084322" cy="3693319"/>
          </a:xfrm>
          <a:prstGeom prst="rect">
            <a:avLst/>
          </a:prstGeom>
          <a:noFill/>
        </p:spPr>
        <p:txBody>
          <a:bodyPr wrap="square" rtlCol="0">
            <a:spAutoFit/>
          </a:bodyPr>
          <a:lstStyle/>
          <a:p>
            <a:r>
              <a:rPr lang="es-MX" dirty="0"/>
              <a:t>En el capítulo sobre la extinción, el Dr. Keller nos da un ejemplo de un pichón que fue enseñado a picar un botón.</a:t>
            </a:r>
          </a:p>
          <a:p>
            <a:endParaRPr lang="es-MX" dirty="0"/>
          </a:p>
          <a:p>
            <a:r>
              <a:rPr lang="es-MX" dirty="0"/>
              <a:t>Él escribió, “Cuando, después de un largo entrenamiento, se inicia la extinción, el pichón puede responder tantas veces como 7,500 durante la primera hora, sin ninguna señal de dejar de hacerlo …</a:t>
            </a:r>
          </a:p>
          <a:p>
            <a:endParaRPr lang="es-MX" dirty="0"/>
          </a:p>
          <a:p>
            <a:r>
              <a:rPr lang="es-MX" dirty="0"/>
              <a:t>“Mirando al ave, usted podría decir que era incurablemente adicta a picar el botón, usted se preguntaría si no pararía hasta quedar exhausta. Finalmente, por supuesto, dejaría de responder al botón, aún cuando se refrescara y siguiera hambrienta de la comida que le producía su picoteo. Aunque un observador impaciente fácilmente se iría con la opinión de que el hábito era inquebrantable”.</a:t>
            </a:r>
          </a:p>
          <a:p>
            <a:r>
              <a:rPr lang="es-MX" dirty="0"/>
              <a:t>														….. -&gt;</a:t>
            </a:r>
          </a:p>
        </p:txBody>
      </p:sp>
    </p:spTree>
    <p:extLst>
      <p:ext uri="{BB962C8B-B14F-4D97-AF65-F5344CB8AC3E}">
        <p14:creationId xmlns:p14="http://schemas.microsoft.com/office/powerpoint/2010/main" val="5049234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4FF3190A-D512-BA18-2239-83819E64CF7A}"/>
              </a:ext>
            </a:extLst>
          </p:cNvPr>
          <p:cNvSpPr txBox="1"/>
          <p:nvPr/>
        </p:nvSpPr>
        <p:spPr>
          <a:xfrm>
            <a:off x="837488" y="1582340"/>
            <a:ext cx="10630968" cy="3693319"/>
          </a:xfrm>
          <a:prstGeom prst="rect">
            <a:avLst/>
          </a:prstGeom>
          <a:noFill/>
        </p:spPr>
        <p:txBody>
          <a:bodyPr wrap="square" rtlCol="0">
            <a:spAutoFit/>
          </a:bodyPr>
          <a:lstStyle/>
          <a:p>
            <a:r>
              <a:rPr lang="es-MX" dirty="0"/>
              <a:t>Imagínese que usted atestigua justo un poco de este proceso. Usted vería al pichón picoteando rápidamente y nunca recibir ninguna comida. Usted no sabría que está causando la conducta y ésta podría parecerle innata o automática. La conducta puede ser difícil de interpretar si la sección que usted esté observando es muy pequeña.</a:t>
            </a:r>
          </a:p>
          <a:p>
            <a:endParaRPr lang="es-MX" dirty="0"/>
          </a:p>
          <a:p>
            <a:r>
              <a:rPr lang="es-MX" dirty="0"/>
              <a:t>Hay otro aspecto que debemos mencionar. El experimentador ha puesto la conducta de picotea el botón en extinción, sin darle al pichón alguna forma alternativa de ganarse la comida. Esta es una razón de porque la conducta es tan persistente.</a:t>
            </a:r>
          </a:p>
          <a:p>
            <a:endParaRPr lang="es-MX" dirty="0"/>
          </a:p>
          <a:p>
            <a:r>
              <a:rPr lang="es-MX" dirty="0"/>
              <a:t>La extinción frecuentemente es sugerida como solución para tratar con comportamientos indeseables. Sin embargo, la extinción puede ser un proceso lento  y doloroso si el aprendiz no tiene otra manera de acceder al reforzamiento. Resulta más fácil cambiar la conducta si usted enseña al aprendiz una conducta alternativa para acceder al mismo reforzador, en lugar de confiar en solo la extinción.</a:t>
            </a:r>
          </a:p>
        </p:txBody>
      </p:sp>
    </p:spTree>
    <p:extLst>
      <p:ext uri="{BB962C8B-B14F-4D97-AF65-F5344CB8AC3E}">
        <p14:creationId xmlns:p14="http://schemas.microsoft.com/office/powerpoint/2010/main" val="16508370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9073CEC-EFC1-6B93-7B2C-4988A0945908}"/>
              </a:ext>
            </a:extLst>
          </p:cNvPr>
          <p:cNvSpPr>
            <a:spLocks noGrp="1"/>
          </p:cNvSpPr>
          <p:nvPr>
            <p:ph type="title"/>
          </p:nvPr>
        </p:nvSpPr>
        <p:spPr/>
        <p:txBody>
          <a:bodyPr/>
          <a:lstStyle/>
          <a:p>
            <a:pPr algn="ctr"/>
            <a:r>
              <a:rPr lang="es-MX" sz="8000" dirty="0"/>
              <a:t>5</a:t>
            </a:r>
            <a:br>
              <a:rPr lang="es-MX" dirty="0"/>
            </a:br>
            <a:br>
              <a:rPr lang="es-MX" dirty="0"/>
            </a:br>
            <a:r>
              <a:rPr lang="es-MX" dirty="0"/>
              <a:t>Condiciones de la Extinción</a:t>
            </a:r>
          </a:p>
        </p:txBody>
      </p:sp>
      <p:sp>
        <p:nvSpPr>
          <p:cNvPr id="3" name="CuadroTexto 2">
            <a:extLst>
              <a:ext uri="{FF2B5EF4-FFF2-40B4-BE49-F238E27FC236}">
                <a16:creationId xmlns:a16="http://schemas.microsoft.com/office/drawing/2014/main" id="{2111ADA5-A777-4E5A-518E-B77BF03F347C}"/>
              </a:ext>
            </a:extLst>
          </p:cNvPr>
          <p:cNvSpPr txBox="1"/>
          <p:nvPr/>
        </p:nvSpPr>
        <p:spPr>
          <a:xfrm>
            <a:off x="3666145" y="1162270"/>
            <a:ext cx="7836494" cy="4524315"/>
          </a:xfrm>
          <a:prstGeom prst="rect">
            <a:avLst/>
          </a:prstGeom>
          <a:noFill/>
        </p:spPr>
        <p:txBody>
          <a:bodyPr wrap="square" rtlCol="0">
            <a:spAutoFit/>
          </a:bodyPr>
          <a:lstStyle/>
          <a:p>
            <a:r>
              <a:rPr lang="es-MX" dirty="0"/>
              <a:t>Pronto nos moveremos a otros temas, pero ahora queremos compartir una idea más sobre la extinción. Esta nota proviene del capítulo del reforzamiento intermitente.</a:t>
            </a:r>
          </a:p>
          <a:p>
            <a:endParaRPr lang="es-MX" dirty="0"/>
          </a:p>
          <a:p>
            <a:r>
              <a:rPr lang="es-MX" dirty="0"/>
              <a:t>El Dr. Keller escribió, “Un factor importante que contribuye a la resistencia a la extinción, está en la semejanza de las condiciones de entrenamiento con las condiciones de la extinción”.</a:t>
            </a:r>
          </a:p>
          <a:p>
            <a:endParaRPr lang="es-MX" dirty="0"/>
          </a:p>
          <a:p>
            <a:r>
              <a:rPr lang="es-MX" dirty="0"/>
              <a:t>Él discute esto en el contexto de los programas de reforzamiento. Por ejemplo, imagine que usted tiene un pichón que recibe grano cada vez que pica. Mientras tanto, un segundo pichón recibe grano cuando picotea 100 veces el botón.</a:t>
            </a:r>
          </a:p>
          <a:p>
            <a:endParaRPr lang="es-MX" dirty="0"/>
          </a:p>
          <a:p>
            <a:r>
              <a:rPr lang="es-MX" dirty="0"/>
              <a:t>Cuando la extinción empieza, el primer pichón se mantendrá picando por un tiempo. Sin embargo, éste se “dará cuenta” bastante rápido, de que algo es diferente.</a:t>
            </a:r>
          </a:p>
          <a:p>
            <a:r>
              <a:rPr lang="es-MX" dirty="0"/>
              <a:t>													….. -&gt;</a:t>
            </a:r>
          </a:p>
        </p:txBody>
      </p:sp>
    </p:spTree>
    <p:extLst>
      <p:ext uri="{BB962C8B-B14F-4D97-AF65-F5344CB8AC3E}">
        <p14:creationId xmlns:p14="http://schemas.microsoft.com/office/powerpoint/2010/main" val="9101183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9054ACF3-6A5D-F46B-8F3D-FB76EBA73BD1}"/>
              </a:ext>
            </a:extLst>
          </p:cNvPr>
          <p:cNvSpPr txBox="1"/>
          <p:nvPr/>
        </p:nvSpPr>
        <p:spPr>
          <a:xfrm>
            <a:off x="595357" y="1582340"/>
            <a:ext cx="10981346" cy="3693319"/>
          </a:xfrm>
          <a:prstGeom prst="rect">
            <a:avLst/>
          </a:prstGeom>
          <a:noFill/>
        </p:spPr>
        <p:txBody>
          <a:bodyPr wrap="square" rtlCol="0">
            <a:spAutoFit/>
          </a:bodyPr>
          <a:lstStyle/>
          <a:p>
            <a:r>
              <a:rPr lang="es-MX" dirty="0"/>
              <a:t>La extinción tomará más tiempo para la segunda ave. Esto sucede debido a que, para él, las condiciones de extinción “se sienten” mucho más semejantes a la condición de entrenamiento.</a:t>
            </a:r>
          </a:p>
          <a:p>
            <a:endParaRPr lang="es-MX" dirty="0"/>
          </a:p>
          <a:p>
            <a:r>
              <a:rPr lang="es-MX" dirty="0"/>
              <a:t>Uste puede utilizar esta idea para sus propósitos.</a:t>
            </a:r>
          </a:p>
          <a:p>
            <a:endParaRPr lang="es-MX" dirty="0"/>
          </a:p>
          <a:p>
            <a:r>
              <a:rPr lang="es-MX" dirty="0"/>
              <a:t>Imagine que usted quiere poner una conducta indeseable en extinción y reforzar una conducta alternativa. Si usted hace esto en el mismo contexto exactamente donde la conducta indeseable ha estado ocurriendo, será más difícil para el aprendiz  darse cuenta que las reglas ahora son diferentes.</a:t>
            </a:r>
          </a:p>
          <a:p>
            <a:endParaRPr lang="es-MX" dirty="0"/>
          </a:p>
          <a:p>
            <a:r>
              <a:rPr lang="es-MX" dirty="0"/>
              <a:t>En su lugar, cambie algo. Colóquese en una posición diferente. Muévase a un cuarto distinto. Póngase un sobrero gracioso. Mueva de lugar los muebles. Ponga algo de música clásica. Haga algo para que el ambiente se sienta diferente para el aprendiz, en comparación con el ambiente previo, donde la conducta era reforzada. Esto llevará a un cambio conductual más rápido.</a:t>
            </a:r>
          </a:p>
        </p:txBody>
      </p:sp>
    </p:spTree>
    <p:extLst>
      <p:ext uri="{BB962C8B-B14F-4D97-AF65-F5344CB8AC3E}">
        <p14:creationId xmlns:p14="http://schemas.microsoft.com/office/powerpoint/2010/main" val="356824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8650F78-B9A8-7C76-B1EB-2C264A4230EF}"/>
              </a:ext>
            </a:extLst>
          </p:cNvPr>
          <p:cNvSpPr>
            <a:spLocks noGrp="1"/>
          </p:cNvSpPr>
          <p:nvPr>
            <p:ph type="title"/>
          </p:nvPr>
        </p:nvSpPr>
        <p:spPr/>
        <p:txBody>
          <a:bodyPr/>
          <a:lstStyle/>
          <a:p>
            <a:pPr algn="ctr"/>
            <a:r>
              <a:rPr lang="es-MX" sz="8000" dirty="0"/>
              <a:t>6</a:t>
            </a:r>
            <a:br>
              <a:rPr lang="es-MX" dirty="0"/>
            </a:br>
            <a:br>
              <a:rPr lang="es-MX" dirty="0"/>
            </a:br>
            <a:r>
              <a:rPr lang="es-MX" dirty="0"/>
              <a:t>Reforzamiento Diferencial de Tasas Bajas de Conducta</a:t>
            </a:r>
            <a:br>
              <a:rPr lang="es-MX" dirty="0"/>
            </a:br>
            <a:r>
              <a:rPr lang="es-MX" dirty="0"/>
              <a:t>DRL</a:t>
            </a:r>
          </a:p>
        </p:txBody>
      </p:sp>
      <p:sp>
        <p:nvSpPr>
          <p:cNvPr id="3" name="CuadroTexto 2">
            <a:extLst>
              <a:ext uri="{FF2B5EF4-FFF2-40B4-BE49-F238E27FC236}">
                <a16:creationId xmlns:a16="http://schemas.microsoft.com/office/drawing/2014/main" id="{861A9118-B78F-945C-83B1-F1A796B68F71}"/>
              </a:ext>
            </a:extLst>
          </p:cNvPr>
          <p:cNvSpPr txBox="1"/>
          <p:nvPr/>
        </p:nvSpPr>
        <p:spPr>
          <a:xfrm>
            <a:off x="3700329" y="885271"/>
            <a:ext cx="7870677" cy="5078313"/>
          </a:xfrm>
          <a:prstGeom prst="rect">
            <a:avLst/>
          </a:prstGeom>
          <a:noFill/>
        </p:spPr>
        <p:txBody>
          <a:bodyPr wrap="square" rtlCol="0">
            <a:spAutoFit/>
          </a:bodyPr>
          <a:lstStyle/>
          <a:p>
            <a:r>
              <a:rPr lang="es-MX" dirty="0"/>
              <a:t>En el capítulo 9, el Dr. Keller describe un experimento con un jovencito.                    Al muchacho se le dijo que dijera palabras al azar. El experimentador le daba       un penique cada vez que decía la palabra “flor”, luego de que hubieran pasado     al menos 10 segundos después de haber dicho la misma palabra.</a:t>
            </a:r>
          </a:p>
          <a:p>
            <a:endParaRPr lang="es-MX" dirty="0"/>
          </a:p>
          <a:p>
            <a:r>
              <a:rPr lang="es-MX" dirty="0"/>
              <a:t>Esto es a lo que se le llama un programa de reforzamiento DRL. El DRL se aplica para reforzar tasas bajas de respuesta. Esta regla para reforzar se utiliza en algunas ocasiones cuando el experimentador o practicante quiere que una conducta ocurra algunas veces, pero no demasiado frecuentemente.</a:t>
            </a:r>
          </a:p>
          <a:p>
            <a:endParaRPr lang="es-MX" dirty="0"/>
          </a:p>
          <a:p>
            <a:r>
              <a:rPr lang="es-MX" dirty="0"/>
              <a:t>El Dr. Keller escribió que, luego de alguna práctica con este programa, el joven “rara vez respondía, luego del reforzamiento, en menos de 10 segundos y rara  vez lo hacía pasándose por dos o tres segundos. Aunque no tenía idea de que el tiempo tuviera algo que ver en el experimento. Él ‘pensaba’ que tenía que aprender series de respuestas y cuando el experimento acabó, se disculpó por haber fallado, diciendo “lo siento, pero no medí cuenta de todas las palabras que usted quería que yo dijera”.</a:t>
            </a:r>
          </a:p>
          <a:p>
            <a:r>
              <a:rPr lang="es-MX" dirty="0"/>
              <a:t>													….. -&gt;</a:t>
            </a:r>
          </a:p>
        </p:txBody>
      </p:sp>
    </p:spTree>
    <p:extLst>
      <p:ext uri="{BB962C8B-B14F-4D97-AF65-F5344CB8AC3E}">
        <p14:creationId xmlns:p14="http://schemas.microsoft.com/office/powerpoint/2010/main" val="38356244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395A0674-92BA-9A55-8692-F31947FB94FB}"/>
              </a:ext>
            </a:extLst>
          </p:cNvPr>
          <p:cNvSpPr txBox="1"/>
          <p:nvPr/>
        </p:nvSpPr>
        <p:spPr>
          <a:xfrm>
            <a:off x="749181" y="1028343"/>
            <a:ext cx="10690789" cy="4801314"/>
          </a:xfrm>
          <a:prstGeom prst="rect">
            <a:avLst/>
          </a:prstGeom>
          <a:noFill/>
        </p:spPr>
        <p:txBody>
          <a:bodyPr wrap="square" rtlCol="0">
            <a:spAutoFit/>
          </a:bodyPr>
          <a:lstStyle/>
          <a:p>
            <a:r>
              <a:rPr lang="es-MX" dirty="0"/>
              <a:t>Usando PORTL (que es una cámara operante en un laboratorio digital), evaluamos diversos tipos de programas basados en el tiempo, incluyendo el reforzamiento diferencial de tasas bajas (DRL), el reforzamiento diferencial de otra respuesta (DRO) y el reforzamiento no contingente. Una ventaja del PORTL es que nuestro participante puede decirnos posteriormente, lo que él o ella pensaba.</a:t>
            </a:r>
          </a:p>
          <a:p>
            <a:endParaRPr lang="es-MX" dirty="0"/>
          </a:p>
          <a:p>
            <a:r>
              <a:rPr lang="es-MX" dirty="0"/>
              <a:t>Con estos tipos de programas, encontramos resultados semejantes a los descritos por el Dr. Keller.                         El participante experimentó con diferentes respuestas y eventualmente llegó a cierta cadena o patrón de respuestas que cumplía la regla para el reforzamiento.</a:t>
            </a:r>
          </a:p>
          <a:p>
            <a:endParaRPr lang="es-MX" dirty="0"/>
          </a:p>
          <a:p>
            <a:r>
              <a:rPr lang="es-MX" dirty="0"/>
              <a:t>Sin embargo, luego de esto, el participante estaba confundido sobre qué era lo que queríamos reforzar o reportaba una regla completamente diferente a la que el maestro empleaba. Además, el participante frecuentemente reportaba emociones negativas.</a:t>
            </a:r>
          </a:p>
          <a:p>
            <a:endParaRPr lang="es-MX" dirty="0"/>
          </a:p>
          <a:p>
            <a:r>
              <a:rPr lang="es-MX" dirty="0"/>
              <a:t>El reforzamiento positivo usualmente es descrito como una forma de generar aprendices confiables y felices. Aunque éste frecuentemente es el caso, es demasiado simplista. Si el aprendiz no puede darse cuenta del criterio para el reforzamiento, éste con frecuencia se confunde o frustra, aún cuando el maestro esté empleando una alta tasa de reforzamiento positivo.</a:t>
            </a:r>
          </a:p>
        </p:txBody>
      </p:sp>
    </p:spTree>
    <p:extLst>
      <p:ext uri="{BB962C8B-B14F-4D97-AF65-F5344CB8AC3E}">
        <p14:creationId xmlns:p14="http://schemas.microsoft.com/office/powerpoint/2010/main" val="21598866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A0532D3-4DC0-529B-E949-701BC19C4E94}"/>
              </a:ext>
            </a:extLst>
          </p:cNvPr>
          <p:cNvSpPr>
            <a:spLocks noGrp="1"/>
          </p:cNvSpPr>
          <p:nvPr>
            <p:ph type="title"/>
          </p:nvPr>
        </p:nvSpPr>
        <p:spPr/>
        <p:txBody>
          <a:bodyPr/>
          <a:lstStyle/>
          <a:p>
            <a:pPr algn="ctr"/>
            <a:r>
              <a:rPr lang="es-MX" sz="8000" dirty="0"/>
              <a:t>7</a:t>
            </a:r>
            <a:br>
              <a:rPr lang="es-MX" dirty="0"/>
            </a:br>
            <a:br>
              <a:rPr lang="es-MX" dirty="0"/>
            </a:br>
            <a:r>
              <a:rPr lang="es-MX" dirty="0"/>
              <a:t>Mala Generalización</a:t>
            </a:r>
          </a:p>
        </p:txBody>
      </p:sp>
      <p:sp>
        <p:nvSpPr>
          <p:cNvPr id="3" name="CuadroTexto 2">
            <a:extLst>
              <a:ext uri="{FF2B5EF4-FFF2-40B4-BE49-F238E27FC236}">
                <a16:creationId xmlns:a16="http://schemas.microsoft.com/office/drawing/2014/main" id="{AC4AE2F8-AD32-5FF3-9EE0-7B02C2A3C7D3}"/>
              </a:ext>
            </a:extLst>
          </p:cNvPr>
          <p:cNvSpPr txBox="1"/>
          <p:nvPr/>
        </p:nvSpPr>
        <p:spPr>
          <a:xfrm>
            <a:off x="3614871" y="1023771"/>
            <a:ext cx="8118505" cy="4801314"/>
          </a:xfrm>
          <a:prstGeom prst="rect">
            <a:avLst/>
          </a:prstGeom>
          <a:noFill/>
        </p:spPr>
        <p:txBody>
          <a:bodyPr wrap="square" rtlCol="0">
            <a:spAutoFit/>
          </a:bodyPr>
          <a:lstStyle/>
          <a:p>
            <a:r>
              <a:rPr lang="es-MX" dirty="0"/>
              <a:t>A la mitad del libro, el Dr. Keller tiene diversos capítulos que discuten la generalización, discriminación y diferenciación. Él dice esto sobre la generalización:</a:t>
            </a:r>
          </a:p>
          <a:p>
            <a:endParaRPr lang="es-MX" dirty="0"/>
          </a:p>
          <a:p>
            <a:r>
              <a:rPr lang="es-MX" dirty="0"/>
              <a:t>“En la vida diaria, los ejemplos de generalización son tan comunes que ocurren sin que los notemos. Posiblemente sean más obvios en los niños y a veces son sorprendentes. Los padres sonríen al niño cuando dice ‘¡</a:t>
            </a:r>
            <a:r>
              <a:rPr lang="es-MX" dirty="0" err="1"/>
              <a:t>Doggie</a:t>
            </a:r>
            <a:r>
              <a:rPr lang="es-MX" dirty="0"/>
              <a:t>!’ al ver a un caballo, vaca o alguna otra criatura de 4 patas o puede que se rían al oír al niño decir que un agua de soda “sabe como mi pie adormecido”. Puede que fallen en darse cuenta que el mismo principio está involucrado, cuando las respuestas son mucho más comunes y menos dramáticas. Puede que no vean que el ‘¡</a:t>
            </a:r>
            <a:r>
              <a:rPr lang="es-MX" dirty="0" err="1"/>
              <a:t>Chickie</a:t>
            </a:r>
            <a:r>
              <a:rPr lang="es-MX" dirty="0"/>
              <a:t>!’ de un niño en respuesta a un petirrojo, es esencialmente la misma al ¡‘Birdie!’ de otro niño.</a:t>
            </a:r>
          </a:p>
          <a:p>
            <a:endParaRPr lang="es-MX" dirty="0"/>
          </a:p>
          <a:p>
            <a:r>
              <a:rPr lang="es-MX" dirty="0"/>
              <a:t>Frecuentemente descuidamos los ejemplos de la generalización. Además, algunas veces nos quedamos perplejos cuando esperamos que ocurra la generalización y entonces ésta no sucede. Esto puede llevarnos a maldecir al aprendiz y rotularlo como que está generalizando “mal”.</a:t>
            </a:r>
          </a:p>
          <a:p>
            <a:r>
              <a:rPr lang="es-MX" dirty="0"/>
              <a:t>													….. -&gt;</a:t>
            </a:r>
          </a:p>
        </p:txBody>
      </p:sp>
    </p:spTree>
    <p:extLst>
      <p:ext uri="{BB962C8B-B14F-4D97-AF65-F5344CB8AC3E}">
        <p14:creationId xmlns:p14="http://schemas.microsoft.com/office/powerpoint/2010/main" val="135382754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A7045257-C204-4943-BF0B-6A4EA593297D}"/>
              </a:ext>
            </a:extLst>
          </p:cNvPr>
          <p:cNvSpPr txBox="1"/>
          <p:nvPr/>
        </p:nvSpPr>
        <p:spPr>
          <a:xfrm>
            <a:off x="837488" y="1166842"/>
            <a:ext cx="10682243" cy="4524315"/>
          </a:xfrm>
          <a:prstGeom prst="rect">
            <a:avLst/>
          </a:prstGeom>
          <a:noFill/>
        </p:spPr>
        <p:txBody>
          <a:bodyPr wrap="square" rtlCol="0">
            <a:spAutoFit/>
          </a:bodyPr>
          <a:lstStyle/>
          <a:p>
            <a:r>
              <a:rPr lang="es-MX" dirty="0"/>
              <a:t>Hace unos años, estaba trabajando con un joven caballo que aún era novato para transportarse en un  remolque. Un día, el dueño tenía el piso del remolque cubierto de viruta de madera, pues había llevado a        otro caballo a algún lado el día anterior. El joven caballito no quiso entrar al remolcador. No “pudo generalizar” a esta nueva situación”.</a:t>
            </a:r>
          </a:p>
          <a:p>
            <a:endParaRPr lang="es-MX" dirty="0"/>
          </a:p>
          <a:p>
            <a:r>
              <a:rPr lang="es-MX" dirty="0"/>
              <a:t>Una conclusión podría ser que éste caballo era “malo” para generalizar. Sin embargo, durante las sesiones de entrenamiento previas, el había demostrado que podía entrar al remolque cuando estaba parado en diversos lugares del patio, con las ventanas abiertas o cerradas y aún con una persona diferente conduciéndolo.</a:t>
            </a:r>
          </a:p>
          <a:p>
            <a:endParaRPr lang="es-MX" dirty="0"/>
          </a:p>
          <a:p>
            <a:r>
              <a:rPr lang="es-MX" dirty="0"/>
              <a:t>Él había demostrado generalización en varias condiciones nuevas. La viruta solo representó otra variable, un tipo de piso diferente, que no era parte de nuestro entrenamiento inicial.</a:t>
            </a:r>
          </a:p>
          <a:p>
            <a:endParaRPr lang="es-MX" dirty="0"/>
          </a:p>
          <a:p>
            <a:r>
              <a:rPr lang="es-MX" dirty="0"/>
              <a:t>En lugar de que piense en la generalización como algo en lo que el individuo es bueno o malo, piense mejor en sus procedimientos de enseñanza. ¿Cómo puede usted diseñar sus procedimientos de enseñanza, para que la generalización sucede cuando usted lo desee y no suceda cuando usted no quiera?</a:t>
            </a:r>
          </a:p>
          <a:p>
            <a:r>
              <a:rPr lang="es-MX" dirty="0"/>
              <a:t>							</a:t>
            </a:r>
          </a:p>
        </p:txBody>
      </p:sp>
    </p:spTree>
    <p:extLst>
      <p:ext uri="{BB962C8B-B14F-4D97-AF65-F5344CB8AC3E}">
        <p14:creationId xmlns:p14="http://schemas.microsoft.com/office/powerpoint/2010/main" val="36170105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53A8B88-E961-53AC-5DBE-15A0A8CED9AD}"/>
              </a:ext>
            </a:extLst>
          </p:cNvPr>
          <p:cNvSpPr>
            <a:spLocks noGrp="1"/>
          </p:cNvSpPr>
          <p:nvPr>
            <p:ph type="title"/>
          </p:nvPr>
        </p:nvSpPr>
        <p:spPr/>
        <p:txBody>
          <a:bodyPr/>
          <a:lstStyle/>
          <a:p>
            <a:pPr algn="ctr"/>
            <a:r>
              <a:rPr lang="es-MX" sz="8000" dirty="0"/>
              <a:t>8</a:t>
            </a:r>
            <a:br>
              <a:rPr lang="es-MX" dirty="0"/>
            </a:br>
            <a:br>
              <a:rPr lang="es-MX" dirty="0"/>
            </a:br>
            <a:r>
              <a:rPr lang="es-MX" sz="3200" dirty="0"/>
              <a:t>Discriminaciones Difíciles</a:t>
            </a:r>
          </a:p>
        </p:txBody>
      </p:sp>
      <p:sp>
        <p:nvSpPr>
          <p:cNvPr id="3" name="CuadroTexto 2">
            <a:extLst>
              <a:ext uri="{FF2B5EF4-FFF2-40B4-BE49-F238E27FC236}">
                <a16:creationId xmlns:a16="http://schemas.microsoft.com/office/drawing/2014/main" id="{E2C661BA-D213-72C4-9579-CBE77DD9E341}"/>
              </a:ext>
            </a:extLst>
          </p:cNvPr>
          <p:cNvSpPr txBox="1"/>
          <p:nvPr/>
        </p:nvSpPr>
        <p:spPr>
          <a:xfrm>
            <a:off x="3743057" y="746772"/>
            <a:ext cx="7776673" cy="5355312"/>
          </a:xfrm>
          <a:prstGeom prst="rect">
            <a:avLst/>
          </a:prstGeom>
          <a:noFill/>
        </p:spPr>
        <p:txBody>
          <a:bodyPr wrap="square" rtlCol="0">
            <a:spAutoFit/>
          </a:bodyPr>
          <a:lstStyle/>
          <a:p>
            <a:r>
              <a:rPr lang="es-MX" dirty="0"/>
              <a:t>¿Qué sucede cuando un animal o un humano no puede darse cuenta de cuándo se le proporcionará el reforzamiento? El Dr. Keller discute esto en su capítulo sobre discriminación. Él escribe:</a:t>
            </a:r>
          </a:p>
          <a:p>
            <a:endParaRPr lang="es-MX" dirty="0"/>
          </a:p>
          <a:p>
            <a:r>
              <a:rPr lang="es-MX" dirty="0"/>
              <a:t>“En un experimento ahora famoso, </a:t>
            </a:r>
            <a:r>
              <a:rPr lang="es-MX" dirty="0" err="1"/>
              <a:t>Pavlov</a:t>
            </a:r>
            <a:r>
              <a:rPr lang="es-MX" dirty="0"/>
              <a:t> una vez entrenó a un perro para discriminar visualmente entre un círculo y una elipse. Entonces, paso a paso,       él modificó la elipse para que se pareciera cada vez más al círculo. Finalmente   se rompió la discriminación, como usted podría esperar. Con las demandas continuas sobre su capacidad, el perro finalmente se volvió “neurótico”, al grado que tuvo que se retirado del experimento y se le dio un largo descanso por el bien de su salud”.</a:t>
            </a:r>
          </a:p>
          <a:p>
            <a:endParaRPr lang="es-MX" dirty="0"/>
          </a:p>
          <a:p>
            <a:r>
              <a:rPr lang="es-MX" dirty="0"/>
              <a:t>El Dr. Keller nos proporciona un segundo ejemplo, involucrando a un niño ruso de 6 años al que se le enseñó a distinguir entre diferentes ritmos de un metrónomo. Nos dice: “Cuando se intentó la discriminación final entre ritmos de 144  y  132  golpes por minuto, el niño se puso seriamente perturbado, mostrando extrema rudeza, desobediencia, inquietud y comportamiento agresivo, así como un estado somnoliento en la situación experimental”.</a:t>
            </a:r>
          </a:p>
          <a:p>
            <a:r>
              <a:rPr lang="es-MX" dirty="0"/>
              <a:t>													….. -&gt; </a:t>
            </a:r>
          </a:p>
        </p:txBody>
      </p:sp>
    </p:spTree>
    <p:extLst>
      <p:ext uri="{BB962C8B-B14F-4D97-AF65-F5344CB8AC3E}">
        <p14:creationId xmlns:p14="http://schemas.microsoft.com/office/powerpoint/2010/main" val="20492941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Personas sentadas en una mesa&#10;&#10;El contenido generado por IA puede ser incorrecto.">
            <a:extLst>
              <a:ext uri="{FF2B5EF4-FFF2-40B4-BE49-F238E27FC236}">
                <a16:creationId xmlns:a16="http://schemas.microsoft.com/office/drawing/2014/main" id="{D8F1C3E9-7E87-95F4-218B-DD65554F1AF8}"/>
              </a:ext>
            </a:extLst>
          </p:cNvPr>
          <p:cNvPicPr>
            <a:picLocks noChangeAspect="1"/>
          </p:cNvPicPr>
          <p:nvPr/>
        </p:nvPicPr>
        <p:blipFill>
          <a:blip r:embed="rId2"/>
          <a:stretch>
            <a:fillRect/>
          </a:stretch>
        </p:blipFill>
        <p:spPr>
          <a:xfrm>
            <a:off x="2718592" y="645208"/>
            <a:ext cx="7006549" cy="5183549"/>
          </a:xfrm>
          <a:prstGeom prst="rect">
            <a:avLst/>
          </a:prstGeom>
        </p:spPr>
      </p:pic>
      <p:sp>
        <p:nvSpPr>
          <p:cNvPr id="6" name="CuadroTexto 5">
            <a:extLst>
              <a:ext uri="{FF2B5EF4-FFF2-40B4-BE49-F238E27FC236}">
                <a16:creationId xmlns:a16="http://schemas.microsoft.com/office/drawing/2014/main" id="{B58EA10B-1E7A-DB95-6CA8-7D9C5CA3C9AF}"/>
              </a:ext>
            </a:extLst>
          </p:cNvPr>
          <p:cNvSpPr txBox="1"/>
          <p:nvPr/>
        </p:nvSpPr>
        <p:spPr>
          <a:xfrm>
            <a:off x="3459622" y="6058903"/>
            <a:ext cx="5272755" cy="307777"/>
          </a:xfrm>
          <a:prstGeom prst="rect">
            <a:avLst/>
          </a:prstGeom>
          <a:noFill/>
        </p:spPr>
        <p:txBody>
          <a:bodyPr wrap="square" rtlCol="0">
            <a:spAutoFit/>
          </a:bodyPr>
          <a:lstStyle/>
          <a:p>
            <a:r>
              <a:rPr lang="es-MX" sz="1400" dirty="0">
                <a:latin typeface="Calibri" panose="020F0502020204030204" pitchFamily="34" charset="0"/>
                <a:cs typeface="Calibri" panose="020F0502020204030204" pitchFamily="34" charset="0"/>
              </a:rPr>
              <a:t>Imagen: B. F. Skinner y Fred S. Keller tomando un bocadillo en el patio</a:t>
            </a:r>
          </a:p>
        </p:txBody>
      </p:sp>
    </p:spTree>
    <p:extLst>
      <p:ext uri="{BB962C8B-B14F-4D97-AF65-F5344CB8AC3E}">
        <p14:creationId xmlns:p14="http://schemas.microsoft.com/office/powerpoint/2010/main" val="298931795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03D16F7C-BA09-B23B-FB52-1199AB30AE4E}"/>
              </a:ext>
            </a:extLst>
          </p:cNvPr>
          <p:cNvSpPr txBox="1"/>
          <p:nvPr/>
        </p:nvSpPr>
        <p:spPr>
          <a:xfrm>
            <a:off x="760575" y="889843"/>
            <a:ext cx="10827522" cy="5078313"/>
          </a:xfrm>
          <a:prstGeom prst="rect">
            <a:avLst/>
          </a:prstGeom>
          <a:noFill/>
        </p:spPr>
        <p:txBody>
          <a:bodyPr wrap="square" rtlCol="0">
            <a:spAutoFit/>
          </a:bodyPr>
          <a:lstStyle/>
          <a:p>
            <a:r>
              <a:rPr lang="es-MX" dirty="0"/>
              <a:t>Durante la fase final del experimento, me imagino que ambos aprendices algunas veces todavía escogían la respuesta correcta por azar. No obstante, ningún aprendiz pudo darse cuenta de la regla a cumplir parta el reforzamiento. Como resultado, ambos estuvieron cada vez mas incómodos.</a:t>
            </a:r>
          </a:p>
          <a:p>
            <a:endParaRPr lang="es-MX" dirty="0"/>
          </a:p>
          <a:p>
            <a:r>
              <a:rPr lang="es-MX" dirty="0"/>
              <a:t>Esto sucedió debido a que la señal se volvió ambigua con respecto al resultado o consecuencia que seguía.        Esto es semejante a una situación con una señal envenenada, en la que la señal ha sido seguida algunas veces  por reforzamiento y algunas veces por una corrección.</a:t>
            </a:r>
          </a:p>
          <a:p>
            <a:endParaRPr lang="es-MX" dirty="0"/>
          </a:p>
          <a:p>
            <a:r>
              <a:rPr lang="es-MX" dirty="0"/>
              <a:t>Este tipo de situaciones ambiguas pueden ocurrir accidentalmente durante la enseñanza. Por ejemplo, un maestro puede disponer una situación de enseñanza que le parezca clara personalmente. Sin embargo, el aprendiz no la puede reconocer. Esto puede suceder debido a que el aprendiz carece de habilidades previas            o porque conductas previamente enseñadas se le interponen.</a:t>
            </a:r>
          </a:p>
          <a:p>
            <a:endParaRPr lang="es-MX" dirty="0"/>
          </a:p>
          <a:p>
            <a:r>
              <a:rPr lang="es-MX" dirty="0"/>
              <a:t>En otros casos, esto puede ocurrir cuando el maestro es inconsistente, algunas veces reforzando una respuesta como correcta y otras veces reforzando una respuesta diferente bajo las mismas condiciones.</a:t>
            </a:r>
          </a:p>
          <a:p>
            <a:endParaRPr lang="es-MX" dirty="0"/>
          </a:p>
          <a:p>
            <a:r>
              <a:rPr lang="es-MX" dirty="0"/>
              <a:t>Aunque los resultados no siempre son tan extremos como en los ejemplos del Dr. Keller, habrá efectos colaterales indeseables cuando su aprendiz no pueda reconocer las reglas del juego.</a:t>
            </a:r>
          </a:p>
        </p:txBody>
      </p:sp>
    </p:spTree>
    <p:extLst>
      <p:ext uri="{BB962C8B-B14F-4D97-AF65-F5344CB8AC3E}">
        <p14:creationId xmlns:p14="http://schemas.microsoft.com/office/powerpoint/2010/main" val="19217413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4C41A9C-44A3-4499-337D-F85ADDBAA1D5}"/>
              </a:ext>
            </a:extLst>
          </p:cNvPr>
          <p:cNvSpPr>
            <a:spLocks noGrp="1"/>
          </p:cNvSpPr>
          <p:nvPr>
            <p:ph type="title"/>
          </p:nvPr>
        </p:nvSpPr>
        <p:spPr/>
        <p:txBody>
          <a:bodyPr/>
          <a:lstStyle/>
          <a:p>
            <a:pPr algn="ctr"/>
            <a:r>
              <a:rPr lang="es-MX" sz="8000" dirty="0"/>
              <a:t>9</a:t>
            </a:r>
            <a:r>
              <a:rPr lang="es-MX" dirty="0"/>
              <a:t> </a:t>
            </a:r>
            <a:br>
              <a:rPr lang="es-MX" dirty="0"/>
            </a:br>
            <a:br>
              <a:rPr lang="es-MX" dirty="0"/>
            </a:br>
            <a:r>
              <a:rPr lang="es-MX" dirty="0"/>
              <a:t>La evolución del término Moldeamiento</a:t>
            </a:r>
          </a:p>
        </p:txBody>
      </p:sp>
      <p:sp>
        <p:nvSpPr>
          <p:cNvPr id="3" name="CuadroTexto 2">
            <a:extLst>
              <a:ext uri="{FF2B5EF4-FFF2-40B4-BE49-F238E27FC236}">
                <a16:creationId xmlns:a16="http://schemas.microsoft.com/office/drawing/2014/main" id="{9CEBCB3C-AA5D-A7DA-F5C5-5C630095F481}"/>
              </a:ext>
            </a:extLst>
          </p:cNvPr>
          <p:cNvSpPr txBox="1"/>
          <p:nvPr/>
        </p:nvSpPr>
        <p:spPr>
          <a:xfrm>
            <a:off x="3725966" y="1162270"/>
            <a:ext cx="7913406" cy="4524315"/>
          </a:xfrm>
          <a:prstGeom prst="rect">
            <a:avLst/>
          </a:prstGeom>
          <a:noFill/>
        </p:spPr>
        <p:txBody>
          <a:bodyPr wrap="square" rtlCol="0">
            <a:spAutoFit/>
          </a:bodyPr>
          <a:lstStyle/>
          <a:p>
            <a:r>
              <a:rPr lang="es-MX" dirty="0"/>
              <a:t>El capítulo 13 del libro del Dr. Keller se llama “Diferenciación (Moldeamiento)”.</a:t>
            </a:r>
          </a:p>
          <a:p>
            <a:endParaRPr lang="es-MX" dirty="0"/>
          </a:p>
          <a:p>
            <a:r>
              <a:rPr lang="es-MX" dirty="0"/>
              <a:t>Resulta notable que él haya escogido llamar al capítulo “Diferenciación” y luego incluye la palabra </a:t>
            </a:r>
            <a:r>
              <a:rPr lang="es-MX" i="1" dirty="0"/>
              <a:t>moldeamiento</a:t>
            </a:r>
            <a:r>
              <a:rPr lang="es-MX" dirty="0"/>
              <a:t> en paréntesis. En el segundo párrafo del capítulo, explica su elección de palabras.</a:t>
            </a:r>
          </a:p>
          <a:p>
            <a:endParaRPr lang="es-MX" dirty="0"/>
          </a:p>
          <a:p>
            <a:r>
              <a:rPr lang="es-MX" dirty="0"/>
              <a:t>“La palabra diferenciación no es muy buena para nuestro propósito actual, ya que frecuentemente se usa como si quisiera decir discriminación, que no lo hace, al menos en este enfoque. Habilidad sería una mejor palabra si no fuera tan inclusiva, abarcando tanto la discriminación y la diferenciación y quizá algo más. Moldeamiento es el término más comúnmente usado, aunque también genera problemas ya que a veces se le toma como si significara un cambio en el control del estímulo en algunas respuestas (para lo que un mejor término sería engañoso). En este enfoque, nos apegaremos a la diferenciación y trataré de dejar en claro su significado que no sería confundido con alguna otra cosa”.</a:t>
            </a:r>
          </a:p>
          <a:p>
            <a:r>
              <a:rPr lang="es-MX" dirty="0"/>
              <a:t>													….. -&gt;</a:t>
            </a:r>
          </a:p>
        </p:txBody>
      </p:sp>
    </p:spTree>
    <p:extLst>
      <p:ext uri="{BB962C8B-B14F-4D97-AF65-F5344CB8AC3E}">
        <p14:creationId xmlns:p14="http://schemas.microsoft.com/office/powerpoint/2010/main" val="151027163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86C2BC77-04DB-08B0-0BD1-E0ACFF5BA532}"/>
              </a:ext>
            </a:extLst>
          </p:cNvPr>
          <p:cNvSpPr txBox="1"/>
          <p:nvPr/>
        </p:nvSpPr>
        <p:spPr>
          <a:xfrm>
            <a:off x="726392" y="1305341"/>
            <a:ext cx="10733517" cy="4247317"/>
          </a:xfrm>
          <a:prstGeom prst="rect">
            <a:avLst/>
          </a:prstGeom>
          <a:noFill/>
        </p:spPr>
        <p:txBody>
          <a:bodyPr wrap="square" rtlCol="0">
            <a:spAutoFit/>
          </a:bodyPr>
          <a:lstStyle/>
          <a:p>
            <a:r>
              <a:rPr lang="es-MX" dirty="0"/>
              <a:t>Este pasaje es de la segunda edición del libro del Dr. Keller, que fue publicada en 1969. Si usted se fija en             los libros de texto y los artículos desde los años 1930, 1940 y los primeros 1950, usted no verá la palabra </a:t>
            </a:r>
            <a:r>
              <a:rPr lang="es-MX" i="1" dirty="0"/>
              <a:t>moldeamiento</a:t>
            </a:r>
            <a:r>
              <a:rPr lang="es-MX" dirty="0"/>
              <a:t>. Por ejemplo, el libro </a:t>
            </a:r>
            <a:r>
              <a:rPr lang="es-MX" i="1" dirty="0" err="1"/>
              <a:t>Principles</a:t>
            </a:r>
            <a:r>
              <a:rPr lang="es-MX" i="1" dirty="0"/>
              <a:t> </a:t>
            </a:r>
            <a:r>
              <a:rPr lang="es-MX" i="1" dirty="0" err="1"/>
              <a:t>of</a:t>
            </a:r>
            <a:r>
              <a:rPr lang="es-MX" i="1" dirty="0"/>
              <a:t> </a:t>
            </a:r>
            <a:r>
              <a:rPr lang="es-MX" i="1" dirty="0" err="1"/>
              <a:t>Psychology</a:t>
            </a:r>
            <a:r>
              <a:rPr lang="es-MX" dirty="0"/>
              <a:t>, que publicaron los doctores Keller  y William Shoenfeld en 1950, solo habla de diferenciación.</a:t>
            </a:r>
          </a:p>
          <a:p>
            <a:endParaRPr lang="es-MX" dirty="0"/>
          </a:p>
          <a:p>
            <a:r>
              <a:rPr lang="es-MX" dirty="0"/>
              <a:t>Este libro de texto, de 1950, describe como, “Mediante una serie de aproximaciones sucesivas a la reacción deseada, la conducta se altera hasta que llega a parecerse poco o nada a su forma condicionada inicial”.          ¡Esto ciertamente suena como lo que ahora llamamos moldeamiento! </a:t>
            </a:r>
          </a:p>
          <a:p>
            <a:endParaRPr lang="es-MX" dirty="0"/>
          </a:p>
          <a:p>
            <a:r>
              <a:rPr lang="es-MX" dirty="0"/>
              <a:t>Resulta fascinante considerar que la palabra </a:t>
            </a:r>
            <a:r>
              <a:rPr lang="es-MX" i="1" dirty="0"/>
              <a:t>moldeamiento, </a:t>
            </a:r>
            <a:r>
              <a:rPr lang="es-MX" dirty="0"/>
              <a:t>no se usara para nada por los psicólogos y analistas conductuales hace 70 años. El concepto básico del moldeamiento era comprendido, pero no identificado con esta etiqueta.</a:t>
            </a:r>
          </a:p>
          <a:p>
            <a:endParaRPr lang="es-MX" dirty="0"/>
          </a:p>
          <a:p>
            <a:r>
              <a:rPr lang="es-MX" dirty="0"/>
              <a:t>Estos comentarios son un buen recordatorio de que la terminología cambia con el tiempo. El significado de un cierto término puede cambiar, nuevas palabras se vuelven parte del vocabulario y otras palabras desaparecen.</a:t>
            </a:r>
          </a:p>
        </p:txBody>
      </p:sp>
    </p:spTree>
    <p:extLst>
      <p:ext uri="{BB962C8B-B14F-4D97-AF65-F5344CB8AC3E}">
        <p14:creationId xmlns:p14="http://schemas.microsoft.com/office/powerpoint/2010/main" val="203226628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3252504-D109-166B-DD5D-AA5078B86A16}"/>
              </a:ext>
            </a:extLst>
          </p:cNvPr>
          <p:cNvSpPr>
            <a:spLocks noGrp="1"/>
          </p:cNvSpPr>
          <p:nvPr>
            <p:ph type="title"/>
          </p:nvPr>
        </p:nvSpPr>
        <p:spPr/>
        <p:txBody>
          <a:bodyPr/>
          <a:lstStyle/>
          <a:p>
            <a:pPr algn="ctr"/>
            <a:r>
              <a:rPr lang="es-MX" sz="8000" dirty="0"/>
              <a:t>10</a:t>
            </a:r>
            <a:br>
              <a:rPr lang="es-MX" dirty="0"/>
            </a:br>
            <a:br>
              <a:rPr lang="es-MX" dirty="0"/>
            </a:br>
            <a:r>
              <a:rPr lang="es-MX" dirty="0"/>
              <a:t>Enseñe más Rápido con pasos más Pequeños</a:t>
            </a:r>
          </a:p>
        </p:txBody>
      </p:sp>
      <p:sp>
        <p:nvSpPr>
          <p:cNvPr id="3" name="CuadroTexto 2">
            <a:extLst>
              <a:ext uri="{FF2B5EF4-FFF2-40B4-BE49-F238E27FC236}">
                <a16:creationId xmlns:a16="http://schemas.microsoft.com/office/drawing/2014/main" id="{C3D78DBE-AC91-AB79-347C-B5A05DAFFD96}"/>
              </a:ext>
            </a:extLst>
          </p:cNvPr>
          <p:cNvSpPr txBox="1"/>
          <p:nvPr/>
        </p:nvSpPr>
        <p:spPr>
          <a:xfrm>
            <a:off x="3631962" y="1023771"/>
            <a:ext cx="8007409" cy="5078313"/>
          </a:xfrm>
          <a:prstGeom prst="rect">
            <a:avLst/>
          </a:prstGeom>
          <a:noFill/>
        </p:spPr>
        <p:txBody>
          <a:bodyPr wrap="square" rtlCol="0">
            <a:spAutoFit/>
          </a:bodyPr>
          <a:lstStyle/>
          <a:p>
            <a:r>
              <a:rPr lang="es-MX" dirty="0"/>
              <a:t>En el capítulo sobre moldeamiento, el Dr. Keller describe un experimento involucrando una máquina de pinball. El experimentador otorgaba el reforzamiento cuando el sujeto jalaba el émbolo de la máquina. Al principio, el experimentador tenía un amplio criterio para el reforzamiento. La conducta de jalar el émbolo era reforzada ya sea que el sujeto jalara una corta distancia o una muy larga.</a:t>
            </a:r>
          </a:p>
          <a:p>
            <a:endParaRPr lang="es-MX" dirty="0"/>
          </a:p>
          <a:p>
            <a:r>
              <a:rPr lang="es-MX" dirty="0"/>
              <a:t>El experimentador gradualmente redujo el requisito para el reforzamiento.              Al final, la conducta del sujeto había cambiado considerablemente. El sujeto siempre jalaba el émbolo cerca de una tercera parte del trayecto y sus jalones  caían en un rango bastante estrecho.</a:t>
            </a:r>
          </a:p>
          <a:p>
            <a:endParaRPr lang="es-MX" dirty="0"/>
          </a:p>
          <a:p>
            <a:r>
              <a:rPr lang="es-MX" dirty="0"/>
              <a:t>El Dr. Keller escribió que, si el experimentador hubiera “brincado abruptamente    de una rango amplio a uno estrecho, de lo ‘fácil’ a lo ‘difícil’, se hubieran aumentado mucho los errores y el tiempo requerido para sus sujetos en resolver    el problema. Al reforzar selectivamente pequeños avances en la dirección correcta, él redujo las oportunidades de fallar y alcanzó su meta sin mayor demora”.</a:t>
            </a:r>
          </a:p>
          <a:p>
            <a:r>
              <a:rPr lang="es-MX" dirty="0"/>
              <a:t>													….. -&gt;</a:t>
            </a:r>
          </a:p>
        </p:txBody>
      </p:sp>
    </p:spTree>
    <p:extLst>
      <p:ext uri="{BB962C8B-B14F-4D97-AF65-F5344CB8AC3E}">
        <p14:creationId xmlns:p14="http://schemas.microsoft.com/office/powerpoint/2010/main" val="123549856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49F41071-17C9-686A-DE72-5FBFB2EB38DE}"/>
              </a:ext>
            </a:extLst>
          </p:cNvPr>
          <p:cNvSpPr txBox="1"/>
          <p:nvPr/>
        </p:nvSpPr>
        <p:spPr>
          <a:xfrm>
            <a:off x="714998" y="1582340"/>
            <a:ext cx="10724972" cy="3693319"/>
          </a:xfrm>
          <a:prstGeom prst="rect">
            <a:avLst/>
          </a:prstGeom>
          <a:noFill/>
        </p:spPr>
        <p:txBody>
          <a:bodyPr wrap="square" rtlCol="0">
            <a:spAutoFit/>
          </a:bodyPr>
          <a:lstStyle/>
          <a:p>
            <a:r>
              <a:rPr lang="es-MX" dirty="0"/>
              <a:t>Este comentario contiene una importante lección acerca del moldeamiento.</a:t>
            </a:r>
          </a:p>
          <a:p>
            <a:endParaRPr lang="es-MX" dirty="0"/>
          </a:p>
          <a:p>
            <a:r>
              <a:rPr lang="es-MX" dirty="0"/>
              <a:t>Los maestros frecuentemente dan pasos demasiado grandes en su enseñanza. Por ejemplo, el maestro planea usar una serie de 5 pasos para conducir al aprendiz de donde está ahora hasta la conducta meta. No obstante, en realidad sería más  rápido utilizar 15 pasos.</a:t>
            </a:r>
          </a:p>
          <a:p>
            <a:endParaRPr lang="es-MX" dirty="0"/>
          </a:p>
          <a:p>
            <a:r>
              <a:rPr lang="es-MX" dirty="0"/>
              <a:t>Parecería contra intuitivo para muchas personas. ¿Cómo que 15 pasos son más rápidos? Sin embargo, con solo   5 pasos, algunos de ellos serían demasiado grandes para dar el salto. El aprendiz puede perder pasos importantes intermedios y no tendría que pasar tiempo practicando componentes esenciales de las habilidades. Como resultado, el aprendiz frecuentemente comete errores que lentifican el proceso de aprendizaje.              Este enfoque también podría producir conductas indeseables y emociones que interfieran con la enseñanza.</a:t>
            </a:r>
          </a:p>
          <a:p>
            <a:endParaRPr lang="es-MX" dirty="0"/>
          </a:p>
          <a:p>
            <a:r>
              <a:rPr lang="es-MX" dirty="0"/>
              <a:t>En muchas situaciones, pequeños pasos al enseñar le ayudarán a alcanzar más rápido su meta.</a:t>
            </a:r>
          </a:p>
        </p:txBody>
      </p:sp>
    </p:spTree>
    <p:extLst>
      <p:ext uri="{BB962C8B-B14F-4D97-AF65-F5344CB8AC3E}">
        <p14:creationId xmlns:p14="http://schemas.microsoft.com/office/powerpoint/2010/main" val="150868817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D34EA8E-5D99-1273-05BF-C11FAD67C1CD}"/>
              </a:ext>
            </a:extLst>
          </p:cNvPr>
          <p:cNvSpPr>
            <a:spLocks noGrp="1"/>
          </p:cNvSpPr>
          <p:nvPr>
            <p:ph type="title"/>
          </p:nvPr>
        </p:nvSpPr>
        <p:spPr/>
        <p:txBody>
          <a:bodyPr/>
          <a:lstStyle/>
          <a:p>
            <a:pPr algn="ctr"/>
            <a:r>
              <a:rPr lang="es-MX" sz="8000" dirty="0"/>
              <a:t>11</a:t>
            </a:r>
            <a:br>
              <a:rPr lang="es-MX" dirty="0"/>
            </a:br>
            <a:br>
              <a:rPr lang="es-MX" dirty="0"/>
            </a:br>
            <a:r>
              <a:rPr lang="es-MX" dirty="0"/>
              <a:t>Es  ABC</a:t>
            </a:r>
            <a:br>
              <a:rPr lang="es-MX" dirty="0"/>
            </a:br>
            <a:r>
              <a:rPr lang="es-MX" dirty="0"/>
              <a:t>no A-B-C</a:t>
            </a:r>
          </a:p>
        </p:txBody>
      </p:sp>
      <p:sp>
        <p:nvSpPr>
          <p:cNvPr id="3" name="CuadroTexto 2">
            <a:extLst>
              <a:ext uri="{FF2B5EF4-FFF2-40B4-BE49-F238E27FC236}">
                <a16:creationId xmlns:a16="http://schemas.microsoft.com/office/drawing/2014/main" id="{5D2976C6-5DC4-4459-E7DE-2ACC4D9D54EA}"/>
              </a:ext>
            </a:extLst>
          </p:cNvPr>
          <p:cNvSpPr txBox="1"/>
          <p:nvPr/>
        </p:nvSpPr>
        <p:spPr>
          <a:xfrm>
            <a:off x="3640508" y="1439269"/>
            <a:ext cx="7964681" cy="3970318"/>
          </a:xfrm>
          <a:prstGeom prst="rect">
            <a:avLst/>
          </a:prstGeom>
          <a:noFill/>
        </p:spPr>
        <p:txBody>
          <a:bodyPr wrap="square" rtlCol="0">
            <a:spAutoFit/>
          </a:bodyPr>
          <a:lstStyle/>
          <a:p>
            <a:r>
              <a:rPr lang="es-MX" dirty="0"/>
              <a:t>Las relaciones entre las conductas  y el ambiente pueden describirse con las siglas ABC. Esto es, </a:t>
            </a:r>
            <a:r>
              <a:rPr lang="es-MX" b="1" dirty="0"/>
              <a:t>A</a:t>
            </a:r>
            <a:r>
              <a:rPr lang="es-MX" dirty="0"/>
              <a:t>ntecedentes (señales) que conducen a  Conductas (en inglés: </a:t>
            </a:r>
            <a:r>
              <a:rPr lang="es-MX" b="1" dirty="0" err="1"/>
              <a:t>B</a:t>
            </a:r>
            <a:r>
              <a:rPr lang="es-MX" dirty="0" err="1"/>
              <a:t>ehaviors</a:t>
            </a:r>
            <a:r>
              <a:rPr lang="es-MX" dirty="0"/>
              <a:t>), que son seguidas por ciertas </a:t>
            </a:r>
            <a:r>
              <a:rPr lang="es-MX" b="1" dirty="0"/>
              <a:t>C</a:t>
            </a:r>
            <a:r>
              <a:rPr lang="es-MX" dirty="0"/>
              <a:t>onsecuencias (reforzadores).</a:t>
            </a:r>
          </a:p>
          <a:p>
            <a:endParaRPr lang="es-MX" dirty="0"/>
          </a:p>
          <a:p>
            <a:r>
              <a:rPr lang="es-MX" dirty="0"/>
              <a:t>Las personas frecuentemente hablan sobre antecedentes, conductas y consecuencias, como tres categorías completamente separadas que pueden  ser independientemente pensadas y analizadas.</a:t>
            </a:r>
          </a:p>
          <a:p>
            <a:endParaRPr lang="es-MX" dirty="0"/>
          </a:p>
          <a:p>
            <a:r>
              <a:rPr lang="es-MX" dirty="0"/>
              <a:t>Por ejemplo,  muchos libros de texto diagraman el moldeamiento como involucrando solo Bs y Cs. El mensaje es que la parte antecedente de la </a:t>
            </a:r>
            <a:r>
              <a:rPr lang="es-MX" dirty="0" err="1"/>
              <a:t>ecuacioón</a:t>
            </a:r>
            <a:r>
              <a:rPr lang="es-MX" dirty="0"/>
              <a:t> no es importante cuando usted  esta gradualmente cambiando una respuesta. Aprender a responder ante un antecedente y no a otro, involucra discriminación, un  proceso completamente separado.</a:t>
            </a:r>
          </a:p>
          <a:p>
            <a:r>
              <a:rPr lang="es-MX" dirty="0"/>
              <a:t>													….. -&gt;</a:t>
            </a:r>
          </a:p>
        </p:txBody>
      </p:sp>
    </p:spTree>
    <p:extLst>
      <p:ext uri="{BB962C8B-B14F-4D97-AF65-F5344CB8AC3E}">
        <p14:creationId xmlns:p14="http://schemas.microsoft.com/office/powerpoint/2010/main" val="201220807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6C132E60-0D49-F750-8F08-51C50EE8DD3D}"/>
              </a:ext>
            </a:extLst>
          </p:cNvPr>
          <p:cNvSpPr txBox="1"/>
          <p:nvPr/>
        </p:nvSpPr>
        <p:spPr>
          <a:xfrm>
            <a:off x="811851" y="1305341"/>
            <a:ext cx="10716426" cy="4247317"/>
          </a:xfrm>
          <a:prstGeom prst="rect">
            <a:avLst/>
          </a:prstGeom>
          <a:noFill/>
        </p:spPr>
        <p:txBody>
          <a:bodyPr wrap="square" rtlCol="0">
            <a:spAutoFit/>
          </a:bodyPr>
          <a:lstStyle/>
          <a:p>
            <a:r>
              <a:rPr lang="es-MX" dirty="0"/>
              <a:t>Hacia el final del capítulo sobre diferenciación (moldeamiento), el Dr. Keller escribe: “La verdad de las cosas       es que el proceso de discriminación y diferenciación van juntos, brazo con brazo, desde el principio  de nuestro desarrollo conductual”.</a:t>
            </a:r>
          </a:p>
          <a:p>
            <a:endParaRPr lang="es-MX" dirty="0"/>
          </a:p>
          <a:p>
            <a:r>
              <a:rPr lang="es-MX" dirty="0"/>
              <a:t>Algunas veces, las personas se refieren a enseñar una conducta, entonces añaden un antecedente o señal para esa conducta.  Pero, el aprendizaje no sucede en el vacío. Como dice Alexandra </a:t>
            </a:r>
            <a:r>
              <a:rPr lang="es-MX" dirty="0" err="1"/>
              <a:t>Kurland</a:t>
            </a:r>
            <a:r>
              <a:rPr lang="es-MX" dirty="0"/>
              <a:t>, “Las señales evolucionan durante el proceso de moldeamiento”. Si usted ha enseñado una conducta, ¡ya hay señales que van con esa conducta!</a:t>
            </a:r>
          </a:p>
          <a:p>
            <a:endParaRPr lang="es-MX" dirty="0"/>
          </a:p>
          <a:p>
            <a:r>
              <a:rPr lang="es-MX" dirty="0"/>
              <a:t>Esto reduce la importancia de seleccionar cuidadosamente o disponer el ambiente, antes de que usted empiece a enseñar. El ambiente que elija tendrá señales existentes y estas señales harán ciertas conductas más probables y otras conductas  menos probables.</a:t>
            </a:r>
          </a:p>
          <a:p>
            <a:endParaRPr lang="es-MX" dirty="0"/>
          </a:p>
          <a:p>
            <a:r>
              <a:rPr lang="es-MX" dirty="0"/>
              <a:t>Entender la interconexión de los elementos ABC, ayudará a que usted disponga  sus ambientes de enseñanza facilitando el aprendizaje de los comportamientos que usted quiera.</a:t>
            </a:r>
          </a:p>
        </p:txBody>
      </p:sp>
    </p:spTree>
    <p:extLst>
      <p:ext uri="{BB962C8B-B14F-4D97-AF65-F5344CB8AC3E}">
        <p14:creationId xmlns:p14="http://schemas.microsoft.com/office/powerpoint/2010/main" val="316463239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130F4DA-0138-8B31-F7D5-0C7BBC362276}"/>
              </a:ext>
            </a:extLst>
          </p:cNvPr>
          <p:cNvSpPr>
            <a:spLocks noGrp="1"/>
          </p:cNvSpPr>
          <p:nvPr>
            <p:ph type="title"/>
          </p:nvPr>
        </p:nvSpPr>
        <p:spPr/>
        <p:txBody>
          <a:bodyPr/>
          <a:lstStyle/>
          <a:p>
            <a:pPr algn="ctr"/>
            <a:r>
              <a:rPr lang="es-MX" sz="8000" dirty="0"/>
              <a:t>12</a:t>
            </a:r>
            <a:br>
              <a:rPr lang="es-MX" dirty="0"/>
            </a:br>
            <a:br>
              <a:rPr lang="es-MX" dirty="0"/>
            </a:br>
            <a:r>
              <a:rPr lang="es-MX" dirty="0"/>
              <a:t>Cadenas de Conducta</a:t>
            </a:r>
          </a:p>
        </p:txBody>
      </p:sp>
      <p:sp>
        <p:nvSpPr>
          <p:cNvPr id="3" name="CuadroTexto 2">
            <a:extLst>
              <a:ext uri="{FF2B5EF4-FFF2-40B4-BE49-F238E27FC236}">
                <a16:creationId xmlns:a16="http://schemas.microsoft.com/office/drawing/2014/main" id="{6BC08FE6-B275-A3DA-D393-3D403E1EA730}"/>
              </a:ext>
            </a:extLst>
          </p:cNvPr>
          <p:cNvSpPr txBox="1"/>
          <p:nvPr/>
        </p:nvSpPr>
        <p:spPr>
          <a:xfrm>
            <a:off x="3691783" y="1300769"/>
            <a:ext cx="7793765" cy="4247317"/>
          </a:xfrm>
          <a:prstGeom prst="rect">
            <a:avLst/>
          </a:prstGeom>
          <a:noFill/>
        </p:spPr>
        <p:txBody>
          <a:bodyPr wrap="square" rtlCol="0">
            <a:spAutoFit/>
          </a:bodyPr>
          <a:lstStyle/>
          <a:p>
            <a:r>
              <a:rPr lang="es-MX" dirty="0"/>
              <a:t>El capítulo 14 es sobre el encadenamiento.</a:t>
            </a:r>
          </a:p>
          <a:p>
            <a:endParaRPr lang="es-MX" dirty="0"/>
          </a:p>
          <a:p>
            <a:r>
              <a:rPr lang="es-MX" dirty="0"/>
              <a:t>El Dr. Keller escribe: “Expresamos ésta noción de encadenamiento, hoy, diciendo sencillamente que  </a:t>
            </a:r>
            <a:r>
              <a:rPr lang="es-MX" i="1" dirty="0"/>
              <a:t>una respuesta puede producir el estímulo para la siguiente</a:t>
            </a:r>
            <a:r>
              <a:rPr lang="es-MX" dirty="0"/>
              <a:t>.        Y reconocemos, posiblemente  más que nunca antes, que el caso excepcional es donde  las respuestas  no ocurren en cadenas. Es muy rara la vez que una respuesta individual o una conexión estímulo-respuesta no lleva  otra  o surge de algo que sucedió antes”.</a:t>
            </a:r>
          </a:p>
          <a:p>
            <a:endParaRPr lang="es-MX" dirty="0"/>
          </a:p>
          <a:p>
            <a:r>
              <a:rPr lang="es-MX" dirty="0"/>
              <a:t>Muchas de las respuestas que llamamos “conductas” son actualmente cadenas de  conductas muy pequeñas. Por ejemplo, imagine un niño lavándose las manos. Usted puede pensar en esto como una conducta. O puede pensar en ello como muchas pequeñas conductas que están conectadas por cambios en el ambiente.</a:t>
            </a:r>
          </a:p>
          <a:p>
            <a:r>
              <a:rPr lang="es-MX" dirty="0"/>
              <a:t>													….. -&gt;</a:t>
            </a:r>
          </a:p>
        </p:txBody>
      </p:sp>
    </p:spTree>
    <p:extLst>
      <p:ext uri="{BB962C8B-B14F-4D97-AF65-F5344CB8AC3E}">
        <p14:creationId xmlns:p14="http://schemas.microsoft.com/office/powerpoint/2010/main" val="19232942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8DABD3C2-6D9F-3D0B-1ED1-84B3674B6ABA}"/>
              </a:ext>
            </a:extLst>
          </p:cNvPr>
          <p:cNvSpPr txBox="1"/>
          <p:nvPr/>
        </p:nvSpPr>
        <p:spPr>
          <a:xfrm>
            <a:off x="649480" y="1443841"/>
            <a:ext cx="10998438" cy="3970318"/>
          </a:xfrm>
          <a:prstGeom prst="rect">
            <a:avLst/>
          </a:prstGeom>
          <a:noFill/>
        </p:spPr>
        <p:txBody>
          <a:bodyPr wrap="square" rtlCol="0">
            <a:spAutoFit/>
          </a:bodyPr>
          <a:lstStyle/>
          <a:p>
            <a:r>
              <a:rPr lang="es-MX" dirty="0"/>
              <a:t>Por ejemplo,  la niña primero se alza para alcanzar la llave del lavabo, la agarra y la gira. Como resultado, empieza   a salir el agua de la llave.  Entonces, mueve sus manos hacia adelante y abajo hasta que siente el agua sobre ellas. En seguida, alcanza el jabón, lo agarra y  lo raspa entre las manos hasta que ve formarse la espuma.</a:t>
            </a:r>
          </a:p>
          <a:p>
            <a:endParaRPr lang="es-MX" dirty="0"/>
          </a:p>
          <a:p>
            <a:r>
              <a:rPr lang="es-MX" dirty="0"/>
              <a:t>Está por demás decir que estos tres “pasos” podrían actualmente ser fragmentados en unidades aún más pequeñas de respuestas y cambios ambientales.</a:t>
            </a:r>
          </a:p>
          <a:p>
            <a:endParaRPr lang="es-MX" dirty="0"/>
          </a:p>
          <a:p>
            <a:r>
              <a:rPr lang="es-MX" dirty="0"/>
              <a:t>Si usted puede visualizar las pequeñas secuencias de acciones que forman un comportamiento mayor, esto ayudará cuando usted planee y enseñe nuevas conductas. Le ayudará a ver aproximaciones que podrá reforzar  y puede ser útil para salir del problema si se queda estancado.</a:t>
            </a:r>
          </a:p>
          <a:p>
            <a:endParaRPr lang="es-MX" dirty="0"/>
          </a:p>
          <a:p>
            <a:r>
              <a:rPr lang="es-MX" dirty="0"/>
              <a:t>Pensar en términos de cadenas también puede ayudarlo cuando usted este trabajando en  el mantenimiento.        En lugar de ”desvanecer sustractivamente” el reforzamiento, usted puede pensar en términos de construir  cadenas de conductas más y más largas.</a:t>
            </a:r>
          </a:p>
        </p:txBody>
      </p:sp>
    </p:spTree>
    <p:extLst>
      <p:ext uri="{BB962C8B-B14F-4D97-AF65-F5344CB8AC3E}">
        <p14:creationId xmlns:p14="http://schemas.microsoft.com/office/powerpoint/2010/main" val="31830850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EB82662-A0BA-7C04-E84D-59F9FC76C39B}"/>
              </a:ext>
            </a:extLst>
          </p:cNvPr>
          <p:cNvSpPr>
            <a:spLocks noGrp="1"/>
          </p:cNvSpPr>
          <p:nvPr>
            <p:ph type="title"/>
          </p:nvPr>
        </p:nvSpPr>
        <p:spPr/>
        <p:txBody>
          <a:bodyPr/>
          <a:lstStyle/>
          <a:p>
            <a:pPr algn="ctr"/>
            <a:r>
              <a:rPr lang="es-MX" sz="8000" dirty="0"/>
              <a:t>13</a:t>
            </a:r>
            <a:br>
              <a:rPr lang="es-MX" dirty="0"/>
            </a:br>
            <a:br>
              <a:rPr lang="es-MX" dirty="0"/>
            </a:br>
            <a:r>
              <a:rPr lang="es-MX" dirty="0"/>
              <a:t>Las señales pueden ser reforzadores condicionados</a:t>
            </a:r>
          </a:p>
        </p:txBody>
      </p:sp>
      <p:sp>
        <p:nvSpPr>
          <p:cNvPr id="3" name="CuadroTexto 2">
            <a:extLst>
              <a:ext uri="{FF2B5EF4-FFF2-40B4-BE49-F238E27FC236}">
                <a16:creationId xmlns:a16="http://schemas.microsoft.com/office/drawing/2014/main" id="{6D7101F7-2ADA-E1FC-418D-4B1A58C03D45}"/>
              </a:ext>
            </a:extLst>
          </p:cNvPr>
          <p:cNvSpPr txBox="1"/>
          <p:nvPr/>
        </p:nvSpPr>
        <p:spPr>
          <a:xfrm>
            <a:off x="3674692" y="1720840"/>
            <a:ext cx="7939043" cy="3416320"/>
          </a:xfrm>
          <a:prstGeom prst="rect">
            <a:avLst/>
          </a:prstGeom>
          <a:noFill/>
        </p:spPr>
        <p:txBody>
          <a:bodyPr wrap="square" rtlCol="0">
            <a:spAutoFit/>
          </a:bodyPr>
          <a:lstStyle/>
          <a:p>
            <a:r>
              <a:rPr lang="es-MX" dirty="0"/>
              <a:t>El capítulo 15 del libro del Dr. Keller se llama “Reforzamiento Positivo Secundario”. Se toma la primera parte del capítulo para explicar la conexión entre los reforzadores condicionados y el encadenamiento.</a:t>
            </a:r>
          </a:p>
          <a:p>
            <a:endParaRPr lang="es-MX" dirty="0"/>
          </a:p>
          <a:p>
            <a:r>
              <a:rPr lang="es-MX" dirty="0"/>
              <a:t>Las cadenas se mantienen unidas debido, como explica el Dr. Keller, a que “cada estímulo discriminativo en una cadena se vuelve un reforzador condicionado para la respuesta que lo produce”.</a:t>
            </a:r>
          </a:p>
          <a:p>
            <a:endParaRPr lang="es-MX" dirty="0"/>
          </a:p>
          <a:p>
            <a:r>
              <a:rPr lang="es-MX" dirty="0"/>
              <a:t>Pensemos nuevamente en la niña de la sección anterior, quien se estaba lavando las manos. En el principio de la cadena, la niña giraba la llave. Como resultado, el agua brotaba en el lavabo. Luego, ella frotaba sus manos en el agua.</a:t>
            </a:r>
          </a:p>
          <a:p>
            <a:r>
              <a:rPr lang="es-MX" dirty="0"/>
              <a:t>													….. -&gt;</a:t>
            </a:r>
          </a:p>
        </p:txBody>
      </p:sp>
    </p:spTree>
    <p:extLst>
      <p:ext uri="{BB962C8B-B14F-4D97-AF65-F5344CB8AC3E}">
        <p14:creationId xmlns:p14="http://schemas.microsoft.com/office/powerpoint/2010/main" val="26177405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520508C-F349-092E-EECE-BD986FA1AB79}"/>
              </a:ext>
            </a:extLst>
          </p:cNvPr>
          <p:cNvSpPr>
            <a:spLocks noGrp="1"/>
          </p:cNvSpPr>
          <p:nvPr>
            <p:ph type="title"/>
          </p:nvPr>
        </p:nvSpPr>
        <p:spPr/>
        <p:txBody>
          <a:bodyPr/>
          <a:lstStyle/>
          <a:p>
            <a:pPr algn="ctr"/>
            <a:r>
              <a:rPr lang="es-MX" dirty="0"/>
              <a:t>   </a:t>
            </a:r>
            <a:r>
              <a:rPr lang="es-MX" dirty="0">
                <a:solidFill>
                  <a:schemeClr val="tx1"/>
                </a:solidFill>
              </a:rPr>
              <a:t>Introducción</a:t>
            </a:r>
            <a:br>
              <a:rPr lang="es-MX" dirty="0">
                <a:solidFill>
                  <a:schemeClr val="tx1"/>
                </a:solidFill>
              </a:rPr>
            </a:br>
            <a:br>
              <a:rPr lang="es-MX" dirty="0">
                <a:solidFill>
                  <a:schemeClr val="tx1"/>
                </a:solidFill>
              </a:rPr>
            </a:br>
            <a:r>
              <a:rPr lang="es-MX" sz="2400" dirty="0">
                <a:solidFill>
                  <a:schemeClr val="tx1"/>
                </a:solidFill>
              </a:rPr>
              <a:t>Aprendizaje: </a:t>
            </a:r>
            <a:br>
              <a:rPr lang="es-MX" sz="2400" dirty="0">
                <a:solidFill>
                  <a:schemeClr val="tx1"/>
                </a:solidFill>
              </a:rPr>
            </a:br>
            <a:r>
              <a:rPr lang="es-MX" sz="2400" dirty="0">
                <a:solidFill>
                  <a:schemeClr val="tx1"/>
                </a:solidFill>
              </a:rPr>
              <a:t>Teoría del Reforzamiento</a:t>
            </a:r>
            <a:br>
              <a:rPr lang="es-MX" sz="2400" dirty="0">
                <a:solidFill>
                  <a:schemeClr val="tx1"/>
                </a:solidFill>
              </a:rPr>
            </a:br>
            <a:br>
              <a:rPr lang="es-MX" sz="2400" dirty="0">
                <a:solidFill>
                  <a:schemeClr val="tx1"/>
                </a:solidFill>
              </a:rPr>
            </a:br>
            <a:r>
              <a:rPr lang="es-MX" sz="2400" dirty="0">
                <a:solidFill>
                  <a:schemeClr val="tx1"/>
                </a:solidFill>
              </a:rPr>
              <a:t>Segunda Edición</a:t>
            </a:r>
            <a:br>
              <a:rPr lang="es-MX" sz="2400" dirty="0">
                <a:solidFill>
                  <a:schemeClr val="tx1"/>
                </a:solidFill>
              </a:rPr>
            </a:br>
            <a:r>
              <a:rPr lang="es-MX" sz="2400" dirty="0">
                <a:solidFill>
                  <a:schemeClr val="tx1"/>
                </a:solidFill>
              </a:rPr>
              <a:t>1969</a:t>
            </a:r>
          </a:p>
        </p:txBody>
      </p:sp>
      <p:sp>
        <p:nvSpPr>
          <p:cNvPr id="3" name="CuadroTexto 2">
            <a:extLst>
              <a:ext uri="{FF2B5EF4-FFF2-40B4-BE49-F238E27FC236}">
                <a16:creationId xmlns:a16="http://schemas.microsoft.com/office/drawing/2014/main" id="{5974AEDC-BD91-565F-AFB6-492E56B1154A}"/>
              </a:ext>
            </a:extLst>
          </p:cNvPr>
          <p:cNvSpPr txBox="1"/>
          <p:nvPr/>
        </p:nvSpPr>
        <p:spPr>
          <a:xfrm>
            <a:off x="3896882" y="984928"/>
            <a:ext cx="7810856" cy="5078313"/>
          </a:xfrm>
          <a:prstGeom prst="rect">
            <a:avLst/>
          </a:prstGeom>
          <a:noFill/>
        </p:spPr>
        <p:txBody>
          <a:bodyPr wrap="square" rtlCol="0">
            <a:spAutoFit/>
          </a:bodyPr>
          <a:lstStyle/>
          <a:p>
            <a:r>
              <a:rPr lang="es-MX" dirty="0"/>
              <a:t>En los años 50’s del siglo pasado, el Doctor Fred Keller escribió un libro llamado Aprendizaje: Teoría del Reforzamiento.</a:t>
            </a:r>
          </a:p>
          <a:p>
            <a:endParaRPr lang="es-MX" dirty="0"/>
          </a:p>
          <a:p>
            <a:r>
              <a:rPr lang="es-MX" dirty="0"/>
              <a:t>Tenía el tamaño de una novela de bolsillo, es un pequeño libro. En total tiene como 80 páginas. Sin embargo, dentro de sus páginas el Doctor Keller explica    los conceptos básicos del condicionamiento operante y respondiente, el reforzamiento, el castigo, la extinción, el reforzamiento intermitente, la generalización, la discriminación, el encadenamiento y más. </a:t>
            </a:r>
          </a:p>
          <a:p>
            <a:endParaRPr lang="es-MX" dirty="0"/>
          </a:p>
          <a:p>
            <a:r>
              <a:rPr lang="es-MX" dirty="0"/>
              <a:t>Para quienes no estén familiarizados con el Dr. Keller, él fue un analista conductual comprometido y un contemporáneo del Dr. B. F. Skinner.</a:t>
            </a:r>
          </a:p>
          <a:p>
            <a:r>
              <a:rPr lang="es-MX" dirty="0"/>
              <a:t>Skinner y Keller se encontraron en Harvard en los 1930s y mantuvieron una amistad de toda la vida. El Dr. Keller fue autor del libro de texto </a:t>
            </a:r>
            <a:r>
              <a:rPr lang="es-MX" i="1" dirty="0"/>
              <a:t>Principios de Psicología</a:t>
            </a:r>
            <a:r>
              <a:rPr lang="es-MX" dirty="0"/>
              <a:t> junto con el Dr. William Shoenfeld, así como también desarrolló el Sistema de Instrucción Personalizada, un marco de trabajo para una enseñanza basada en un ritmo individualizado con cursos basados en el dominio de los contenidos.</a:t>
            </a:r>
          </a:p>
          <a:p>
            <a:r>
              <a:rPr lang="es-MX" dirty="0"/>
              <a:t>													….. -&gt;</a:t>
            </a:r>
          </a:p>
        </p:txBody>
      </p:sp>
    </p:spTree>
    <p:extLst>
      <p:ext uri="{BB962C8B-B14F-4D97-AF65-F5344CB8AC3E}">
        <p14:creationId xmlns:p14="http://schemas.microsoft.com/office/powerpoint/2010/main" val="298986735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1290FF3A-306B-DFBE-B75F-CB2154BE43D2}"/>
              </a:ext>
            </a:extLst>
          </p:cNvPr>
          <p:cNvSpPr txBox="1"/>
          <p:nvPr/>
        </p:nvSpPr>
        <p:spPr>
          <a:xfrm>
            <a:off x="837488" y="1582340"/>
            <a:ext cx="10707880" cy="3693319"/>
          </a:xfrm>
          <a:prstGeom prst="rect">
            <a:avLst/>
          </a:prstGeom>
          <a:noFill/>
        </p:spPr>
        <p:txBody>
          <a:bodyPr wrap="square" rtlCol="0">
            <a:spAutoFit/>
          </a:bodyPr>
          <a:lstStyle/>
          <a:p>
            <a:r>
              <a:rPr lang="es-MX" dirty="0"/>
              <a:t>Ver y escuchar el agua sirve como reforzador condicionado por haber girado la llave. Le dice a la niña que ha emitido exitosamente esta conducta.</a:t>
            </a:r>
          </a:p>
          <a:p>
            <a:endParaRPr lang="es-MX" dirty="0"/>
          </a:p>
          <a:p>
            <a:r>
              <a:rPr lang="es-MX" dirty="0"/>
              <a:t>Al mismo tiempo, ver el agua le dice a la niña que puede ir a la siguiente conducta de la cadena. Esto es, actúa como estímulo discriminativo para que la niña ponga sus manos bajo el agua.</a:t>
            </a:r>
          </a:p>
          <a:p>
            <a:endParaRPr lang="es-MX" dirty="0"/>
          </a:p>
          <a:p>
            <a:r>
              <a:rPr lang="es-MX" dirty="0"/>
              <a:t>Es importante que sea cuidadoso cuando usted presente un estímulo discriminativo o una señal. Si usted consistentemente proporciona una señal luego de una conducta no deseada, usted puede accidentalmente crear una cadena indeseable.</a:t>
            </a:r>
          </a:p>
          <a:p>
            <a:endParaRPr lang="es-MX" dirty="0"/>
          </a:p>
          <a:p>
            <a:r>
              <a:rPr lang="es-MX" dirty="0"/>
              <a:t>Sin embargo, usted también podría usar señales ventajosamente. Puede presentar una señal en un “momento de reforzamiento”. La señal apuntaría a la siguiente conducta, pero también reforzará lo que el aprendiz estaba haciendo cuando la señal ocurrió.</a:t>
            </a:r>
          </a:p>
        </p:txBody>
      </p:sp>
    </p:spTree>
    <p:extLst>
      <p:ext uri="{BB962C8B-B14F-4D97-AF65-F5344CB8AC3E}">
        <p14:creationId xmlns:p14="http://schemas.microsoft.com/office/powerpoint/2010/main" val="323410549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A073AC1-7D52-8CA7-1F51-17F769CB8D1A}"/>
              </a:ext>
            </a:extLst>
          </p:cNvPr>
          <p:cNvSpPr>
            <a:spLocks noGrp="1"/>
          </p:cNvSpPr>
          <p:nvPr>
            <p:ph type="title"/>
          </p:nvPr>
        </p:nvSpPr>
        <p:spPr/>
        <p:txBody>
          <a:bodyPr/>
          <a:lstStyle/>
          <a:p>
            <a:pPr algn="ctr"/>
            <a:r>
              <a:rPr lang="es-MX" sz="8000" dirty="0"/>
              <a:t>14</a:t>
            </a:r>
            <a:br>
              <a:rPr lang="es-MX" dirty="0"/>
            </a:br>
            <a:br>
              <a:rPr lang="es-MX" dirty="0"/>
            </a:br>
            <a:r>
              <a:rPr lang="es-MX" dirty="0"/>
              <a:t>Lugares que Evitar</a:t>
            </a:r>
          </a:p>
        </p:txBody>
      </p:sp>
      <p:sp>
        <p:nvSpPr>
          <p:cNvPr id="3" name="CuadroTexto 2">
            <a:extLst>
              <a:ext uri="{FF2B5EF4-FFF2-40B4-BE49-F238E27FC236}">
                <a16:creationId xmlns:a16="http://schemas.microsoft.com/office/drawing/2014/main" id="{00CFF8DC-49F1-05A6-765A-858E853E181C}"/>
              </a:ext>
            </a:extLst>
          </p:cNvPr>
          <p:cNvSpPr txBox="1"/>
          <p:nvPr/>
        </p:nvSpPr>
        <p:spPr>
          <a:xfrm>
            <a:off x="3657599" y="1162270"/>
            <a:ext cx="7913406" cy="4524315"/>
          </a:xfrm>
          <a:prstGeom prst="rect">
            <a:avLst/>
          </a:prstGeom>
          <a:noFill/>
        </p:spPr>
        <p:txBody>
          <a:bodyPr wrap="square" rtlCol="0">
            <a:spAutoFit/>
          </a:bodyPr>
          <a:lstStyle/>
          <a:p>
            <a:r>
              <a:rPr lang="es-MX" dirty="0"/>
              <a:t>En las páginas finales del libro, el Dr. Keller describe un experimento que involucra un choque eléctrico.</a:t>
            </a:r>
          </a:p>
          <a:p>
            <a:endParaRPr lang="es-MX" dirty="0"/>
          </a:p>
          <a:p>
            <a:r>
              <a:rPr lang="es-MX" dirty="0"/>
              <a:t>En el primer día, una rata es colocada en una caja blanca que está conectada a una caja negra. Se aplican choques eléctricos a través del piso de la caja blanca. Antes de pasar mucho tiempo, la rata aprende a escapar a la caja negra. Cada vez que el experimentador la regresa a la caja blanca, la rata vuelve a correr rápidamente a la caja negra.</a:t>
            </a:r>
          </a:p>
          <a:p>
            <a:endParaRPr lang="es-MX" dirty="0"/>
          </a:p>
          <a:p>
            <a:r>
              <a:rPr lang="es-MX" dirty="0"/>
              <a:t>En el segundo día, la rata nuevamente es colocada en la caja blanca. Esta vez, la puerta de la caja negra está cerrada, pero el choque esta apagado. Aún cuando no se le da ningún choque, “orinarse, defecarse, temblar, respirar rápidamente y otros indicadores clásicos del miedo, son todos comportamientos mostrados por la rata”. Luego de una hora se da un poco de mejoría, aunque la rata aún “continúa agazapándose y temblando con obvia incomodidad”.</a:t>
            </a:r>
          </a:p>
          <a:p>
            <a:r>
              <a:rPr lang="es-MX" dirty="0"/>
              <a:t>													….. -&gt;  </a:t>
            </a:r>
          </a:p>
        </p:txBody>
      </p:sp>
    </p:spTree>
    <p:extLst>
      <p:ext uri="{BB962C8B-B14F-4D97-AF65-F5344CB8AC3E}">
        <p14:creationId xmlns:p14="http://schemas.microsoft.com/office/powerpoint/2010/main" val="154890515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631B2735-A38D-9DBE-C888-569437AAC4EE}"/>
              </a:ext>
            </a:extLst>
          </p:cNvPr>
          <p:cNvSpPr txBox="1"/>
          <p:nvPr/>
        </p:nvSpPr>
        <p:spPr>
          <a:xfrm>
            <a:off x="948583" y="1028343"/>
            <a:ext cx="10468599" cy="4801314"/>
          </a:xfrm>
          <a:prstGeom prst="rect">
            <a:avLst/>
          </a:prstGeom>
          <a:noFill/>
        </p:spPr>
        <p:txBody>
          <a:bodyPr wrap="square" rtlCol="0">
            <a:spAutoFit/>
          </a:bodyPr>
          <a:lstStyle/>
          <a:p>
            <a:r>
              <a:rPr lang="es-MX" dirty="0"/>
              <a:t>Para el tercer día, el choque aún se mantenía apagado. Ésta vez, no obstante, la puerta de la caja negra nuevamente estaba abierta. Cuando la rata se colocó en la caja blanca, rápidamente corrió a la caja negra. Esto se repitió 60 veces. Al final, la velocidad de la rata bajó un poco. Sin embargo, aún abandonaba inmediatamente la caja blanca, por la comodidad de la caja negra. El Dr. Keller escribe: “El cuarto blanco, debido a la ausencia del choque dentro de él, aún es algo de lo que hay que alejarse. Su ‘retiro’ es reforzante”.</a:t>
            </a:r>
          </a:p>
          <a:p>
            <a:endParaRPr lang="es-MX" dirty="0"/>
          </a:p>
          <a:p>
            <a:r>
              <a:rPr lang="es-MX" dirty="0"/>
              <a:t>Estos efectos no se aplican solamente a las ratas. Luego en el capítulo, el Dr. Keller comenta, “Los seres humanos actúan así ocasionalmente. El escenario de la perturbación emocional se vuelve, para ellos, un lugar donde no quieren volver a ingresar. Desarrollan una ‘fobia’ con respecto a éste y, mediante la generalización, respecto a los lugares que le sean parecidos”.</a:t>
            </a:r>
          </a:p>
          <a:p>
            <a:endParaRPr lang="es-MX" dirty="0"/>
          </a:p>
          <a:p>
            <a:r>
              <a:rPr lang="es-MX" dirty="0"/>
              <a:t>Los choques eléctricos y otros estímulos aversivos pueden emplearse para cambiar la conducta. Sin embargo, estos pueden tener efectos colaterales significativos, aún después de no usarlos largo tiempo. El lugar o la persona que se asocia con el evento indeseable se vuelve a veces algo a ser evitado. Además, los efectos emocionales pueden ser de larga duración. </a:t>
            </a:r>
          </a:p>
          <a:p>
            <a:endParaRPr lang="es-MX" dirty="0"/>
          </a:p>
          <a:p>
            <a:pPr algn="ctr"/>
            <a:r>
              <a:rPr lang="es-MX" dirty="0"/>
              <a:t>Fuente: www.BehaviorExplorer.com</a:t>
            </a:r>
          </a:p>
        </p:txBody>
      </p:sp>
    </p:spTree>
    <p:extLst>
      <p:ext uri="{BB962C8B-B14F-4D97-AF65-F5344CB8AC3E}">
        <p14:creationId xmlns:p14="http://schemas.microsoft.com/office/powerpoint/2010/main" val="5419260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A55D5936-88EE-0500-5C55-2B78DFE93121}"/>
              </a:ext>
            </a:extLst>
          </p:cNvPr>
          <p:cNvSpPr txBox="1"/>
          <p:nvPr/>
        </p:nvSpPr>
        <p:spPr>
          <a:xfrm>
            <a:off x="1350235" y="591769"/>
            <a:ext cx="5623133" cy="5632311"/>
          </a:xfrm>
          <a:prstGeom prst="rect">
            <a:avLst/>
          </a:prstGeom>
          <a:noFill/>
        </p:spPr>
        <p:txBody>
          <a:bodyPr wrap="square" rtlCol="0">
            <a:spAutoFit/>
          </a:bodyPr>
          <a:lstStyle/>
          <a:p>
            <a:r>
              <a:rPr lang="es-MX" b="1" i="1" dirty="0"/>
              <a:t>Aprendizaje: Teoría del Reforzamiento </a:t>
            </a:r>
            <a:r>
              <a:rPr lang="es-MX" dirty="0"/>
              <a:t>es un libro agotado y por largo tiempo se ha ido olvidado, conforme otros libros de texto lo han remplazado. Aún así, éste proporciona una sólida introducción a las ideas básicas del análisis de la conducta y contiene muchos ejemplos interesantes y provocativos pasajes para el lector reflexivo.</a:t>
            </a:r>
          </a:p>
          <a:p>
            <a:endParaRPr lang="es-MX" dirty="0"/>
          </a:p>
          <a:p>
            <a:r>
              <a:rPr lang="es-MX" dirty="0"/>
              <a:t>Yo volví a leer el libro durante el verano del 2019. Para ese entonces, el Dr. Jesús Rosales-Ruiz y yo publicamos una serie de breves acotaciones sobre el libro en nuestra página de Facebook: </a:t>
            </a:r>
            <a:r>
              <a:rPr lang="es-MX" dirty="0" err="1"/>
              <a:t>Behavior</a:t>
            </a:r>
            <a:r>
              <a:rPr lang="es-MX" dirty="0"/>
              <a:t> Explorer. </a:t>
            </a:r>
          </a:p>
          <a:p>
            <a:endParaRPr lang="es-MX" dirty="0"/>
          </a:p>
          <a:p>
            <a:r>
              <a:rPr lang="es-MX" dirty="0"/>
              <a:t>Hemos recolectado aquellos 14 posts, editándolos ligeramente y los hemos ensamblado en este PDF.</a:t>
            </a:r>
          </a:p>
          <a:p>
            <a:r>
              <a:rPr lang="es-MX" dirty="0"/>
              <a:t>Esperamos que disfruten de estos breves artículos sobre el libro del Dr. Keller esperando que les puedan ayudar a pensar de maneras nuevas respecto al aprendizaje de personas y animales. </a:t>
            </a:r>
          </a:p>
          <a:p>
            <a:r>
              <a:rPr lang="es-MX" dirty="0"/>
              <a:t>									* MH</a:t>
            </a:r>
          </a:p>
        </p:txBody>
      </p:sp>
      <p:pic>
        <p:nvPicPr>
          <p:cNvPr id="4" name="Imagen 3" descr="Imagen que contiene exterior, verde, firmar, calle&#10;&#10;El contenido generado por IA puede ser incorrecto.">
            <a:extLst>
              <a:ext uri="{FF2B5EF4-FFF2-40B4-BE49-F238E27FC236}">
                <a16:creationId xmlns:a16="http://schemas.microsoft.com/office/drawing/2014/main" id="{D88A3661-D2A7-536A-209D-409FEF929B19}"/>
              </a:ext>
            </a:extLst>
          </p:cNvPr>
          <p:cNvPicPr>
            <a:picLocks noChangeAspect="1"/>
          </p:cNvPicPr>
          <p:nvPr/>
        </p:nvPicPr>
        <p:blipFill>
          <a:blip r:embed="rId2"/>
          <a:stretch>
            <a:fillRect/>
          </a:stretch>
        </p:blipFill>
        <p:spPr>
          <a:xfrm>
            <a:off x="8101665" y="572568"/>
            <a:ext cx="3158710" cy="5078312"/>
          </a:xfrm>
          <a:prstGeom prst="rect">
            <a:avLst/>
          </a:prstGeom>
        </p:spPr>
      </p:pic>
    </p:spTree>
    <p:extLst>
      <p:ext uri="{BB962C8B-B14F-4D97-AF65-F5344CB8AC3E}">
        <p14:creationId xmlns:p14="http://schemas.microsoft.com/office/powerpoint/2010/main" val="9644150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9317051-A5A0-EBFF-CF1F-67E4F08DCEA1}"/>
              </a:ext>
            </a:extLst>
          </p:cNvPr>
          <p:cNvSpPr>
            <a:spLocks noGrp="1"/>
          </p:cNvSpPr>
          <p:nvPr>
            <p:ph type="title"/>
          </p:nvPr>
        </p:nvSpPr>
        <p:spPr/>
        <p:txBody>
          <a:bodyPr/>
          <a:lstStyle/>
          <a:p>
            <a:pPr algn="ctr"/>
            <a:r>
              <a:rPr lang="es-MX" sz="8000" dirty="0"/>
              <a:t>1</a:t>
            </a:r>
            <a:br>
              <a:rPr lang="es-MX" sz="8000" dirty="0"/>
            </a:br>
            <a:br>
              <a:rPr lang="es-MX" dirty="0"/>
            </a:br>
            <a:r>
              <a:rPr lang="es-MX" dirty="0"/>
              <a:t>¿Qué es el Aprendizaje?</a:t>
            </a:r>
          </a:p>
        </p:txBody>
      </p:sp>
      <p:sp>
        <p:nvSpPr>
          <p:cNvPr id="4" name="CuadroTexto 3">
            <a:extLst>
              <a:ext uri="{FF2B5EF4-FFF2-40B4-BE49-F238E27FC236}">
                <a16:creationId xmlns:a16="http://schemas.microsoft.com/office/drawing/2014/main" id="{129AD2C0-7D18-C8CF-DB39-FBE741934251}"/>
              </a:ext>
            </a:extLst>
          </p:cNvPr>
          <p:cNvSpPr txBox="1"/>
          <p:nvPr/>
        </p:nvSpPr>
        <p:spPr>
          <a:xfrm>
            <a:off x="3785787" y="1281869"/>
            <a:ext cx="7691215" cy="4524315"/>
          </a:xfrm>
          <a:prstGeom prst="rect">
            <a:avLst/>
          </a:prstGeom>
          <a:noFill/>
        </p:spPr>
        <p:txBody>
          <a:bodyPr wrap="square" rtlCol="0">
            <a:spAutoFit/>
          </a:bodyPr>
          <a:lstStyle/>
          <a:p>
            <a:r>
              <a:rPr lang="es-MX" dirty="0"/>
              <a:t>En el capítulo introductorio el Dr. Keller escribió:</a:t>
            </a:r>
          </a:p>
          <a:p>
            <a:endParaRPr lang="es-MX" dirty="0"/>
          </a:p>
          <a:p>
            <a:r>
              <a:rPr lang="es-MX" dirty="0"/>
              <a:t>“Alguna forma del verbo ‘aprender’ se utiliza en muy diversas situaciones …”</a:t>
            </a:r>
          </a:p>
          <a:p>
            <a:endParaRPr lang="es-MX" dirty="0"/>
          </a:p>
          <a:p>
            <a:r>
              <a:rPr lang="es-MX" dirty="0"/>
              <a:t>“Aunque no resulta sencillo definir el aprendizaje …”</a:t>
            </a:r>
          </a:p>
          <a:p>
            <a:endParaRPr lang="es-MX" dirty="0"/>
          </a:p>
          <a:p>
            <a:r>
              <a:rPr lang="es-MX" dirty="0"/>
              <a:t>“¿Aprender la patineta es  como aprender a avergonzarse? ¿O como aprender el valor del dinero? ¿Cómo aprender a patinar? ¿Se parece mas el miedo aprendido al taladro del dentista a lo que es aprender a evitar un flamazo, de lo que se parece a aprender a llamar la atención? ¿Existe solo un tipo de aprendizaje? ¿Hay dos tipos? ¿Siete? ¿O será que haya tantos como ejemplos existan? De cualquier modo ¿Qué es exactamente el aprendizaje?</a:t>
            </a:r>
          </a:p>
          <a:p>
            <a:endParaRPr lang="es-MX" dirty="0"/>
          </a:p>
          <a:p>
            <a:r>
              <a:rPr lang="es-MX" dirty="0"/>
              <a:t>Tómese un minuto y considere algunos de esos ejemplos ¿Son parecidos?      ¿No son parecidos? ¿Usted qué piensa?</a:t>
            </a:r>
          </a:p>
          <a:p>
            <a:r>
              <a:rPr lang="es-MX" dirty="0"/>
              <a:t>												….. -&gt; </a:t>
            </a:r>
          </a:p>
        </p:txBody>
      </p:sp>
    </p:spTree>
    <p:extLst>
      <p:ext uri="{BB962C8B-B14F-4D97-AF65-F5344CB8AC3E}">
        <p14:creationId xmlns:p14="http://schemas.microsoft.com/office/powerpoint/2010/main" val="42193729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3BE15B37-F4A7-C0E4-A5E9-1473FCB750CE}"/>
              </a:ext>
            </a:extLst>
          </p:cNvPr>
          <p:cNvSpPr txBox="1"/>
          <p:nvPr/>
        </p:nvSpPr>
        <p:spPr>
          <a:xfrm>
            <a:off x="853155" y="1051132"/>
            <a:ext cx="10485690" cy="4247317"/>
          </a:xfrm>
          <a:prstGeom prst="rect">
            <a:avLst/>
          </a:prstGeom>
          <a:noFill/>
        </p:spPr>
        <p:txBody>
          <a:bodyPr wrap="square" rtlCol="0">
            <a:spAutoFit/>
          </a:bodyPr>
          <a:lstStyle/>
          <a:p>
            <a:r>
              <a:rPr lang="es-MX" dirty="0"/>
              <a:t>El aprendizaje frecuentemente parece un proceso misterioso. ¿Cómo le hace un niño para aprender a hablar, leer o manejar una bicicleta? Estos tres ejemplos parecen muy diferentes. Aún si usted sabe como enseñar a un niño a manejar una bicicleta, esto no parece tener mucho en común con patinar o subirse a la patineta, menos con aprender a leer, aprender a hablar o aprender a evitar una estufa caliente.</a:t>
            </a:r>
          </a:p>
          <a:p>
            <a:endParaRPr lang="es-MX" dirty="0"/>
          </a:p>
          <a:p>
            <a:r>
              <a:rPr lang="es-MX" dirty="0"/>
              <a:t>Los analistas conductuales estudian la conducta de personas y animales. Ellos estudian cómo ocurre el aprendizaje y cómo cambia la conducta en el tiempo, en relación con diferentes eventos ambientales.            La parte realmente genial es que su investigación ha llevado al desarrollo de los principios básicos del aprendizaje.</a:t>
            </a:r>
          </a:p>
          <a:p>
            <a:endParaRPr lang="es-MX" dirty="0"/>
          </a:p>
          <a:p>
            <a:r>
              <a:rPr lang="es-MX" dirty="0"/>
              <a:t>Entre mayor sea su entendimiento de estos principios básicos, más fácil será para usted el ver paralelismos entre enseñar a un niño a hablar, enseñar a un perro a comer y enseñar a un  adulto cómo patinar en hielo.</a:t>
            </a:r>
          </a:p>
          <a:p>
            <a:endParaRPr lang="es-MX" dirty="0"/>
          </a:p>
          <a:p>
            <a:r>
              <a:rPr lang="es-MX" dirty="0"/>
              <a:t>Espero que usted disfrute nuestro viaje por el libro del Dr. Keller y que esto le ayude a entender aún más acerca de  la conducta humana y animal y acerca de los principios básicos del aprendizaje.</a:t>
            </a:r>
          </a:p>
        </p:txBody>
      </p:sp>
    </p:spTree>
    <p:extLst>
      <p:ext uri="{BB962C8B-B14F-4D97-AF65-F5344CB8AC3E}">
        <p14:creationId xmlns:p14="http://schemas.microsoft.com/office/powerpoint/2010/main" val="25155348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493479E-FAB5-B674-4A63-B12581C01D0A}"/>
              </a:ext>
            </a:extLst>
          </p:cNvPr>
          <p:cNvSpPr>
            <a:spLocks noGrp="1"/>
          </p:cNvSpPr>
          <p:nvPr>
            <p:ph type="title"/>
          </p:nvPr>
        </p:nvSpPr>
        <p:spPr/>
        <p:txBody>
          <a:bodyPr/>
          <a:lstStyle/>
          <a:p>
            <a:pPr algn="ctr"/>
            <a:r>
              <a:rPr lang="es-MX" sz="8000" dirty="0"/>
              <a:t>2</a:t>
            </a:r>
            <a:br>
              <a:rPr lang="es-MX" dirty="0"/>
            </a:br>
            <a:br>
              <a:rPr lang="es-MX" dirty="0"/>
            </a:br>
            <a:r>
              <a:rPr lang="es-MX" dirty="0"/>
              <a:t>Estímulos</a:t>
            </a:r>
            <a:br>
              <a:rPr lang="es-MX" dirty="0"/>
            </a:br>
            <a:r>
              <a:rPr lang="es-MX" dirty="0"/>
              <a:t>Neutrales</a:t>
            </a:r>
          </a:p>
        </p:txBody>
      </p:sp>
      <p:sp>
        <p:nvSpPr>
          <p:cNvPr id="3" name="CuadroTexto 2">
            <a:extLst>
              <a:ext uri="{FF2B5EF4-FFF2-40B4-BE49-F238E27FC236}">
                <a16:creationId xmlns:a16="http://schemas.microsoft.com/office/drawing/2014/main" id="{4833DFDA-F12D-2A23-4748-B9C05EEAE9EE}"/>
              </a:ext>
            </a:extLst>
          </p:cNvPr>
          <p:cNvSpPr txBox="1"/>
          <p:nvPr/>
        </p:nvSpPr>
        <p:spPr>
          <a:xfrm>
            <a:off x="3700329" y="1200705"/>
            <a:ext cx="7956135" cy="4524315"/>
          </a:xfrm>
          <a:prstGeom prst="rect">
            <a:avLst/>
          </a:prstGeom>
          <a:noFill/>
        </p:spPr>
        <p:txBody>
          <a:bodyPr wrap="square" rtlCol="0">
            <a:spAutoFit/>
          </a:bodyPr>
          <a:lstStyle/>
          <a:p>
            <a:r>
              <a:rPr lang="es-MX" dirty="0"/>
              <a:t>En el capítulo sobre condicionamiento respondiente, el Dr. Keller hace una observación  interesante acerca de los estímulos neutrales.</a:t>
            </a:r>
          </a:p>
          <a:p>
            <a:endParaRPr lang="es-MX" dirty="0"/>
          </a:p>
          <a:p>
            <a:r>
              <a:rPr lang="es-MX" dirty="0"/>
              <a:t>Él nos da un ejemplo donde un vibrador suena justo antes de liberar un breve choque eléctrico en la mano de una persona. Luego de algunas repeticiones e esto, la frecuencia cardiaca de la persona cambia cundo escucha el vibrador, antes de que el choque se sienta.</a:t>
            </a:r>
          </a:p>
          <a:p>
            <a:endParaRPr lang="es-MX" dirty="0"/>
          </a:p>
          <a:p>
            <a:r>
              <a:rPr lang="es-MX" dirty="0"/>
              <a:t>Muchas gentes dirían que el vibrador era un estímulo neutral antes de que el procedimiento se iniciara.</a:t>
            </a:r>
          </a:p>
          <a:p>
            <a:endParaRPr lang="es-MX" dirty="0"/>
          </a:p>
          <a:p>
            <a:r>
              <a:rPr lang="es-MX" dirty="0"/>
              <a:t>Sin embargo, el Dr. Keller nos advierte para no llamar al vibrador un estímulo “neutral.</a:t>
            </a:r>
          </a:p>
          <a:p>
            <a:endParaRPr lang="es-MX" dirty="0"/>
          </a:p>
          <a:p>
            <a:r>
              <a:rPr lang="es-MX" dirty="0"/>
              <a:t>Él escribe que el vibrador “era ‘neutral’ solo en sentido figurado.</a:t>
            </a:r>
          </a:p>
          <a:p>
            <a:r>
              <a:rPr lang="es-MX" dirty="0"/>
              <a:t>													….. -&gt;</a:t>
            </a:r>
          </a:p>
        </p:txBody>
      </p:sp>
    </p:spTree>
    <p:extLst>
      <p:ext uri="{BB962C8B-B14F-4D97-AF65-F5344CB8AC3E}">
        <p14:creationId xmlns:p14="http://schemas.microsoft.com/office/powerpoint/2010/main" val="7908152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17CA1764-1E62-6C72-F97C-E8F45A91C6F9}"/>
              </a:ext>
            </a:extLst>
          </p:cNvPr>
          <p:cNvSpPr txBox="1"/>
          <p:nvPr/>
        </p:nvSpPr>
        <p:spPr>
          <a:xfrm>
            <a:off x="828942" y="1720840"/>
            <a:ext cx="10759155" cy="3416320"/>
          </a:xfrm>
          <a:prstGeom prst="rect">
            <a:avLst/>
          </a:prstGeom>
          <a:noFill/>
        </p:spPr>
        <p:txBody>
          <a:bodyPr wrap="square" rtlCol="0">
            <a:spAutoFit/>
          </a:bodyPr>
          <a:lstStyle/>
          <a:p>
            <a:r>
              <a:rPr lang="es-MX" dirty="0"/>
              <a:t>Así, continúa diciendo, “probablemente tenía algún efecto sobre la conducta antes de los apareamientos, alguna influencia sutil que usted no fue capaz de observar”.  Añade que pudo haber tenido “su propia respuesta refleja” y “fue efectivamente producida reflejamente”.</a:t>
            </a:r>
          </a:p>
          <a:p>
            <a:endParaRPr lang="es-MX" dirty="0"/>
          </a:p>
          <a:p>
            <a:r>
              <a:rPr lang="es-MX" dirty="0"/>
              <a:t>Nosotros empleamos montones de estímulos cuando enseñamos: palabras, sonidos, gestos, imágenes, movimientos corporales y más.  Ya sea que estemos condicionando de manera respondiente u operante, frecuentemente pensamos en estos estímulos como neutros o sin efecto, hasta que nuestro procedimiento de enseñanza les otorga significado.</a:t>
            </a:r>
          </a:p>
          <a:p>
            <a:endParaRPr lang="es-MX" dirty="0"/>
          </a:p>
          <a:p>
            <a:r>
              <a:rPr lang="es-MX" dirty="0"/>
              <a:t>No obstante,  podría ser  más inteligente pensar en ellos como estímulos desconocidos, en lugar de neutrales.   En algunos casos, usted podría querer probar cómo reaccionan sus aprendices ante ciertos estímulos, antes de utilizarlos para la enseñanza. </a:t>
            </a:r>
          </a:p>
        </p:txBody>
      </p:sp>
    </p:spTree>
    <p:extLst>
      <p:ext uri="{BB962C8B-B14F-4D97-AF65-F5344CB8AC3E}">
        <p14:creationId xmlns:p14="http://schemas.microsoft.com/office/powerpoint/2010/main" val="122966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904593F-7872-C3DB-53AC-8DDD50B98FD2}"/>
              </a:ext>
            </a:extLst>
          </p:cNvPr>
          <p:cNvSpPr>
            <a:spLocks noGrp="1"/>
          </p:cNvSpPr>
          <p:nvPr>
            <p:ph type="title"/>
          </p:nvPr>
        </p:nvSpPr>
        <p:spPr/>
        <p:txBody>
          <a:bodyPr/>
          <a:lstStyle/>
          <a:p>
            <a:pPr algn="ctr"/>
            <a:r>
              <a:rPr lang="es-MX" sz="8000" dirty="0"/>
              <a:t>3</a:t>
            </a:r>
            <a:br>
              <a:rPr lang="es-MX" dirty="0"/>
            </a:br>
            <a:br>
              <a:rPr lang="es-MX" dirty="0"/>
            </a:br>
            <a:r>
              <a:rPr lang="es-MX" dirty="0"/>
              <a:t>Extinguir no es llegar a cero</a:t>
            </a:r>
          </a:p>
        </p:txBody>
      </p:sp>
      <p:sp>
        <p:nvSpPr>
          <p:cNvPr id="3" name="CuadroTexto 2">
            <a:extLst>
              <a:ext uri="{FF2B5EF4-FFF2-40B4-BE49-F238E27FC236}">
                <a16:creationId xmlns:a16="http://schemas.microsoft.com/office/drawing/2014/main" id="{6A0090C5-34D7-9325-7806-D3BEBFC16B4C}"/>
              </a:ext>
            </a:extLst>
          </p:cNvPr>
          <p:cNvSpPr txBox="1"/>
          <p:nvPr/>
        </p:nvSpPr>
        <p:spPr>
          <a:xfrm>
            <a:off x="3597779" y="811850"/>
            <a:ext cx="8015956" cy="5355312"/>
          </a:xfrm>
          <a:prstGeom prst="rect">
            <a:avLst/>
          </a:prstGeom>
          <a:noFill/>
        </p:spPr>
        <p:txBody>
          <a:bodyPr wrap="square" rtlCol="0">
            <a:spAutoFit/>
          </a:bodyPr>
          <a:lstStyle/>
          <a:p>
            <a:r>
              <a:rPr lang="es-MX" dirty="0"/>
              <a:t>Después del capítulo sobre condicionamiento respondiente, el Dr. Keller discute sobre el reforzamiento positivo, el reforzamiento negativo y la extinción.</a:t>
            </a:r>
          </a:p>
          <a:p>
            <a:endParaRPr lang="es-MX" dirty="0"/>
          </a:p>
          <a:p>
            <a:r>
              <a:rPr lang="es-MX" dirty="0"/>
              <a:t>En la sección sobre extinción, él escribe, “si el reforzamiento se retira, la respuesta finalmente regresará a su tasa original no condicionada (algunas veces llamada su nivel operante)”.</a:t>
            </a:r>
          </a:p>
          <a:p>
            <a:endParaRPr lang="es-MX" dirty="0"/>
          </a:p>
          <a:p>
            <a:r>
              <a:rPr lang="es-MX" dirty="0"/>
              <a:t>Las personas frecuentemente se refieren a la extinción como una manera de quitar una conducta o eliminarla completamente. Sin embargo, aunque la extinción reducirá en mucho la frecuencia de una conducta, la conducta probablemente no llegue completamente a cero.</a:t>
            </a:r>
          </a:p>
          <a:p>
            <a:endParaRPr lang="es-MX" dirty="0"/>
          </a:p>
          <a:p>
            <a:r>
              <a:rPr lang="es-MX" dirty="0"/>
              <a:t>Veamos un ejemplo para ayudar a que esto tenga más sentido.</a:t>
            </a:r>
          </a:p>
          <a:p>
            <a:endParaRPr lang="es-MX" dirty="0"/>
          </a:p>
          <a:p>
            <a:r>
              <a:rPr lang="es-MX" dirty="0"/>
              <a:t>Una rata hambrienta es colocada en una cámara operante. Una palanca protuberante está en una pared. En un principio, no se proporciona reforzamiento. Conforma la rata explora la cámara, ocasionalmente presiona la palanca, posiblemente una vez cada 10 minutos o algo así.</a:t>
            </a:r>
          </a:p>
          <a:p>
            <a:r>
              <a:rPr lang="es-MX" dirty="0"/>
              <a:t>														….. -&gt;</a:t>
            </a:r>
          </a:p>
        </p:txBody>
      </p:sp>
    </p:spTree>
    <p:extLst>
      <p:ext uri="{BB962C8B-B14F-4D97-AF65-F5344CB8AC3E}">
        <p14:creationId xmlns:p14="http://schemas.microsoft.com/office/powerpoint/2010/main" val="583321484"/>
      </p:ext>
    </p:extLst>
  </p:cSld>
  <p:clrMapOvr>
    <a:masterClrMapping/>
  </p:clrMapOvr>
</p:sld>
</file>

<file path=ppt/theme/theme1.xml><?xml version="1.0" encoding="utf-8"?>
<a:theme xmlns:a="http://schemas.openxmlformats.org/drawingml/2006/main" name="Marco">
  <a:themeElements>
    <a:clrScheme name="Marco">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Marco">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Marco">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docProps/app.xml><?xml version="1.0" encoding="utf-8"?>
<Properties xmlns="http://schemas.openxmlformats.org/officeDocument/2006/extended-properties" xmlns:vt="http://schemas.openxmlformats.org/officeDocument/2006/docPropsVTypes">
  <Template>TM03457475[[fn=Marco]]</Template>
  <TotalTime>542</TotalTime>
  <Words>5748</Words>
  <Application>Microsoft Office PowerPoint</Application>
  <PresentationFormat>Panorámica</PresentationFormat>
  <Paragraphs>229</Paragraphs>
  <Slides>32</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32</vt:i4>
      </vt:variant>
    </vt:vector>
  </HeadingPairs>
  <TitlesOfParts>
    <vt:vector size="36" baseType="lpstr">
      <vt:lpstr>Calibri</vt:lpstr>
      <vt:lpstr>Corbel</vt:lpstr>
      <vt:lpstr>Wingdings 2</vt:lpstr>
      <vt:lpstr>Marco</vt:lpstr>
      <vt:lpstr>Mary Hunter y Jesús Rosales-Ruíz  (2019) Reflexionan sobre el libro de Fred S. Keller  APRENDIZAJE:  TEORÍA DEL REFORZAMIENTO (1950)  </vt:lpstr>
      <vt:lpstr>Presentación de PowerPoint</vt:lpstr>
      <vt:lpstr>   Introducción  Aprendizaje:  Teoría del Reforzamiento  Segunda Edición 1969</vt:lpstr>
      <vt:lpstr>Presentación de PowerPoint</vt:lpstr>
      <vt:lpstr>1  ¿Qué es el Aprendizaje?</vt:lpstr>
      <vt:lpstr>Presentación de PowerPoint</vt:lpstr>
      <vt:lpstr>2  Estímulos Neutrales</vt:lpstr>
      <vt:lpstr>Presentación de PowerPoint</vt:lpstr>
      <vt:lpstr>3  Extinguir no es llegar a cero</vt:lpstr>
      <vt:lpstr>Presentación de PowerPoint</vt:lpstr>
      <vt:lpstr>4  Más sobre la Extinción</vt:lpstr>
      <vt:lpstr>Presentación de PowerPoint</vt:lpstr>
      <vt:lpstr>5  Condiciones de la Extinción</vt:lpstr>
      <vt:lpstr>Presentación de PowerPoint</vt:lpstr>
      <vt:lpstr>6  Reforzamiento Diferencial de Tasas Bajas de Conducta DRL</vt:lpstr>
      <vt:lpstr>Presentación de PowerPoint</vt:lpstr>
      <vt:lpstr>7  Mala Generalización</vt:lpstr>
      <vt:lpstr>Presentación de PowerPoint</vt:lpstr>
      <vt:lpstr>8  Discriminaciones Difíciles</vt:lpstr>
      <vt:lpstr>Presentación de PowerPoint</vt:lpstr>
      <vt:lpstr>9   La evolución del término Moldeamiento</vt:lpstr>
      <vt:lpstr>Presentación de PowerPoint</vt:lpstr>
      <vt:lpstr>10  Enseñe más Rápido con pasos más Pequeños</vt:lpstr>
      <vt:lpstr>Presentación de PowerPoint</vt:lpstr>
      <vt:lpstr>11  Es  ABC no A-B-C</vt:lpstr>
      <vt:lpstr>Presentación de PowerPoint</vt:lpstr>
      <vt:lpstr>12  Cadenas de Conducta</vt:lpstr>
      <vt:lpstr>Presentación de PowerPoint</vt:lpstr>
      <vt:lpstr>13  Las señales pueden ser reforzadores condicionados</vt:lpstr>
      <vt:lpstr>Presentación de PowerPoint</vt:lpstr>
      <vt:lpstr>14  Lugares que Evitar</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USUARIO</dc:creator>
  <cp:lastModifiedBy>USUARIO</cp:lastModifiedBy>
  <cp:revision>41</cp:revision>
  <dcterms:created xsi:type="dcterms:W3CDTF">2025-05-26T22:28:00Z</dcterms:created>
  <dcterms:modified xsi:type="dcterms:W3CDTF">2025-06-02T14:38:11Z</dcterms:modified>
</cp:coreProperties>
</file>