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8226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8165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011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071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3078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7979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538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3874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6043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8717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10/15/2025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1643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10/15/2025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305334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3A0DA-6528-7058-77B7-6B79DE64A02D}"/>
              </a:ext>
            </a:extLst>
          </p:cNvPr>
          <p:cNvSpPr>
            <a:spLocks noGrp="1"/>
          </p:cNvSpPr>
          <p:nvPr>
            <p:ph type="ctrTitle"/>
          </p:nvPr>
        </p:nvSpPr>
        <p:spPr>
          <a:xfrm>
            <a:off x="1100015" y="1119499"/>
            <a:ext cx="7315200" cy="1819058"/>
          </a:xfrm>
        </p:spPr>
        <p:txBody>
          <a:bodyPr/>
          <a:lstStyle/>
          <a:p>
            <a:r>
              <a:rPr lang="es-MX" b="1" dirty="0">
                <a:solidFill>
                  <a:schemeClr val="tx1"/>
                </a:solidFill>
                <a:latin typeface="Calibri" panose="020F0502020204030204" pitchFamily="34" charset="0"/>
                <a:cs typeface="Calibri" panose="020F0502020204030204" pitchFamily="34" charset="0"/>
              </a:rPr>
              <a:t>Retos del Análisis Conductual Aplicado</a:t>
            </a:r>
          </a:p>
        </p:txBody>
      </p:sp>
      <p:sp>
        <p:nvSpPr>
          <p:cNvPr id="3" name="Subtítulo 2">
            <a:extLst>
              <a:ext uri="{FF2B5EF4-FFF2-40B4-BE49-F238E27FC236}">
                <a16:creationId xmlns:a16="http://schemas.microsoft.com/office/drawing/2014/main" id="{537C33A2-53DE-FE7E-AD31-5CE40135CA66}"/>
              </a:ext>
            </a:extLst>
          </p:cNvPr>
          <p:cNvSpPr>
            <a:spLocks noGrp="1"/>
          </p:cNvSpPr>
          <p:nvPr>
            <p:ph type="subTitle" idx="1"/>
          </p:nvPr>
        </p:nvSpPr>
        <p:spPr>
          <a:xfrm>
            <a:off x="1100015" y="3268735"/>
            <a:ext cx="4634213" cy="914400"/>
          </a:xfrm>
        </p:spPr>
        <p:txBody>
          <a:bodyPr>
            <a:normAutofit fontScale="85000" lnSpcReduction="20000"/>
          </a:bodyPr>
          <a:lstStyle/>
          <a:p>
            <a:r>
              <a:rPr lang="es-MX" dirty="0">
                <a:solidFill>
                  <a:schemeClr val="tx1"/>
                </a:solidFill>
                <a:latin typeface="Calibri" panose="020F0502020204030204" pitchFamily="34" charset="0"/>
                <a:cs typeface="Calibri" panose="020F0502020204030204" pitchFamily="34" charset="0"/>
              </a:rPr>
              <a:t>Timothy D </a:t>
            </a:r>
            <a:r>
              <a:rPr lang="es-MX" dirty="0" err="1">
                <a:solidFill>
                  <a:schemeClr val="tx1"/>
                </a:solidFill>
                <a:latin typeface="Calibri" panose="020F0502020204030204" pitchFamily="34" charset="0"/>
                <a:cs typeface="Calibri" panose="020F0502020204030204" pitchFamily="34" charset="0"/>
              </a:rPr>
              <a:t>Hackenberg</a:t>
            </a:r>
            <a:r>
              <a:rPr lang="es-MX" dirty="0">
                <a:solidFill>
                  <a:schemeClr val="tx1"/>
                </a:solidFill>
                <a:latin typeface="Calibri" panose="020F0502020204030204" pitchFamily="34" charset="0"/>
                <a:cs typeface="Calibri" panose="020F0502020204030204" pitchFamily="34" charset="0"/>
              </a:rPr>
              <a:t>  y  David M </a:t>
            </a:r>
            <a:r>
              <a:rPr lang="es-MX" dirty="0" err="1">
                <a:solidFill>
                  <a:schemeClr val="tx1"/>
                </a:solidFill>
                <a:latin typeface="Calibri" panose="020F0502020204030204" pitchFamily="34" charset="0"/>
                <a:cs typeface="Calibri" panose="020F0502020204030204" pitchFamily="34" charset="0"/>
              </a:rPr>
              <a:t>Richman</a:t>
            </a:r>
            <a:endParaRPr lang="es-MX" dirty="0">
              <a:solidFill>
                <a:schemeClr val="tx1"/>
              </a:solidFill>
              <a:latin typeface="Calibri" panose="020F0502020204030204" pitchFamily="34" charset="0"/>
              <a:cs typeface="Calibri" panose="020F0502020204030204" pitchFamily="34" charset="0"/>
            </a:endParaRPr>
          </a:p>
          <a:p>
            <a:r>
              <a:rPr lang="es-MX" sz="1600" dirty="0">
                <a:solidFill>
                  <a:schemeClr val="tx1"/>
                </a:solidFill>
                <a:latin typeface="Calibri" panose="020F0502020204030204" pitchFamily="34" charset="0"/>
                <a:cs typeface="Calibri" panose="020F0502020204030204" pitchFamily="34" charset="0"/>
              </a:rPr>
              <a:t>Reed </a:t>
            </a:r>
            <a:r>
              <a:rPr lang="es-MX" sz="1600" dirty="0" err="1">
                <a:solidFill>
                  <a:schemeClr val="tx1"/>
                </a:solidFill>
                <a:latin typeface="Calibri" panose="020F0502020204030204" pitchFamily="34" charset="0"/>
                <a:cs typeface="Calibri" panose="020F0502020204030204" pitchFamily="34" charset="0"/>
              </a:rPr>
              <a:t>College</a:t>
            </a:r>
            <a:r>
              <a:rPr lang="es-MX" sz="1600" dirty="0">
                <a:solidFill>
                  <a:schemeClr val="tx1"/>
                </a:solidFill>
                <a:latin typeface="Calibri" panose="020F0502020204030204" pitchFamily="34" charset="0"/>
                <a:cs typeface="Calibri" panose="020F0502020204030204" pitchFamily="34" charset="0"/>
              </a:rPr>
              <a:t>, Portland, OR</a:t>
            </a:r>
          </a:p>
          <a:p>
            <a:r>
              <a:rPr lang="es-MX" sz="1600" dirty="0">
                <a:solidFill>
                  <a:schemeClr val="tx1"/>
                </a:solidFill>
                <a:latin typeface="Calibri" panose="020F0502020204030204" pitchFamily="34" charset="0"/>
                <a:cs typeface="Calibri" panose="020F0502020204030204" pitchFamily="34" charset="0"/>
              </a:rPr>
              <a:t>Texas </a:t>
            </a:r>
            <a:r>
              <a:rPr lang="es-MX" sz="1600" dirty="0" err="1">
                <a:solidFill>
                  <a:schemeClr val="tx1"/>
                </a:solidFill>
                <a:latin typeface="Calibri" panose="020F0502020204030204" pitchFamily="34" charset="0"/>
                <a:cs typeface="Calibri" panose="020F0502020204030204" pitchFamily="34" charset="0"/>
              </a:rPr>
              <a:t>Tech</a:t>
            </a:r>
            <a:r>
              <a:rPr lang="es-MX" sz="1600" dirty="0">
                <a:solidFill>
                  <a:schemeClr val="tx1"/>
                </a:solidFill>
                <a:latin typeface="Calibri" panose="020F0502020204030204" pitchFamily="34" charset="0"/>
                <a:cs typeface="Calibri" panose="020F0502020204030204" pitchFamily="34" charset="0"/>
              </a:rPr>
              <a:t> </a:t>
            </a:r>
            <a:r>
              <a:rPr lang="es-MX" sz="1600" dirty="0" err="1">
                <a:solidFill>
                  <a:schemeClr val="tx1"/>
                </a:solidFill>
                <a:latin typeface="Calibri" panose="020F0502020204030204" pitchFamily="34" charset="0"/>
                <a:cs typeface="Calibri" panose="020F0502020204030204" pitchFamily="34" charset="0"/>
              </a:rPr>
              <a:t>University</a:t>
            </a:r>
            <a:r>
              <a:rPr lang="es-MX" sz="1600" dirty="0">
                <a:solidFill>
                  <a:schemeClr val="tx1"/>
                </a:solidFill>
                <a:latin typeface="Calibri" panose="020F0502020204030204" pitchFamily="34" charset="0"/>
                <a:cs typeface="Calibri" panose="020F0502020204030204" pitchFamily="34" charset="0"/>
              </a:rPr>
              <a:t>, TX</a:t>
            </a:r>
          </a:p>
        </p:txBody>
      </p:sp>
      <p:pic>
        <p:nvPicPr>
          <p:cNvPr id="4" name="Imagen 3">
            <a:extLst>
              <a:ext uri="{FF2B5EF4-FFF2-40B4-BE49-F238E27FC236}">
                <a16:creationId xmlns:a16="http://schemas.microsoft.com/office/drawing/2014/main" id="{6BB45F3C-9A5D-532C-F03C-8B0D31886345}"/>
              </a:ext>
            </a:extLst>
          </p:cNvPr>
          <p:cNvPicPr>
            <a:picLocks noChangeAspect="1"/>
          </p:cNvPicPr>
          <p:nvPr/>
        </p:nvPicPr>
        <p:blipFill>
          <a:blip r:embed="rId2"/>
          <a:stretch>
            <a:fillRect/>
          </a:stretch>
        </p:blipFill>
        <p:spPr>
          <a:xfrm>
            <a:off x="9545741" y="982143"/>
            <a:ext cx="2381250" cy="2381250"/>
          </a:xfrm>
          <a:prstGeom prst="rect">
            <a:avLst/>
          </a:prstGeom>
        </p:spPr>
      </p:pic>
      <p:pic>
        <p:nvPicPr>
          <p:cNvPr id="5" name="Imagen 4">
            <a:extLst>
              <a:ext uri="{FF2B5EF4-FFF2-40B4-BE49-F238E27FC236}">
                <a16:creationId xmlns:a16="http://schemas.microsoft.com/office/drawing/2014/main" id="{E98E56B2-D371-68C8-EE2C-2145CB35137B}"/>
              </a:ext>
            </a:extLst>
          </p:cNvPr>
          <p:cNvPicPr>
            <a:picLocks noChangeAspect="1"/>
          </p:cNvPicPr>
          <p:nvPr/>
        </p:nvPicPr>
        <p:blipFill>
          <a:blip r:embed="rId3"/>
          <a:stretch>
            <a:fillRect/>
          </a:stretch>
        </p:blipFill>
        <p:spPr>
          <a:xfrm>
            <a:off x="9551893" y="3494608"/>
            <a:ext cx="2375097" cy="2381249"/>
          </a:xfrm>
          <a:prstGeom prst="rect">
            <a:avLst/>
          </a:prstGeom>
        </p:spPr>
      </p:pic>
      <p:sp>
        <p:nvSpPr>
          <p:cNvPr id="6" name="CuadroTexto 5">
            <a:extLst>
              <a:ext uri="{FF2B5EF4-FFF2-40B4-BE49-F238E27FC236}">
                <a16:creationId xmlns:a16="http://schemas.microsoft.com/office/drawing/2014/main" id="{CB3EC84E-2671-8DC4-6773-5B83D7BD6EC3}"/>
              </a:ext>
            </a:extLst>
          </p:cNvPr>
          <p:cNvSpPr txBox="1"/>
          <p:nvPr/>
        </p:nvSpPr>
        <p:spPr>
          <a:xfrm>
            <a:off x="6455512" y="5267870"/>
            <a:ext cx="2375097" cy="584775"/>
          </a:xfrm>
          <a:prstGeom prst="rect">
            <a:avLst/>
          </a:prstGeom>
          <a:noFill/>
        </p:spPr>
        <p:txBody>
          <a:bodyPr wrap="square" rtlCol="0">
            <a:spAutoFit/>
          </a:bodyPr>
          <a:lstStyle/>
          <a:p>
            <a:r>
              <a:rPr lang="es-MX" sz="1600" dirty="0" err="1">
                <a:latin typeface="Arial" panose="020B0604020202020204" pitchFamily="34" charset="0"/>
                <a:cs typeface="Arial" panose="020B0604020202020204" pitchFamily="34" charset="0"/>
              </a:rPr>
              <a:t>Ps</a:t>
            </a:r>
            <a:r>
              <a:rPr lang="es-MX" sz="1600" dirty="0">
                <a:latin typeface="Arial" panose="020B0604020202020204" pitchFamily="34" charset="0"/>
                <a:cs typeface="Arial" panose="020B0604020202020204" pitchFamily="34" charset="0"/>
              </a:rPr>
              <a:t> Jaime E Vargas M</a:t>
            </a:r>
          </a:p>
          <a:p>
            <a:pPr algn="ctr"/>
            <a:r>
              <a:rPr lang="es-MX" sz="1600"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400019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B5C0F1-C9DE-0077-100A-C26F8CCE6ED8}"/>
              </a:ext>
            </a:extLst>
          </p:cNvPr>
          <p:cNvSpPr txBox="1"/>
          <p:nvPr/>
        </p:nvSpPr>
        <p:spPr>
          <a:xfrm>
            <a:off x="683664" y="816618"/>
            <a:ext cx="10947162"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Una tendencia cultural especialmente problemática, notada por Travers y </a:t>
            </a:r>
            <a:r>
              <a:rPr lang="es-MX" sz="1600" dirty="0" err="1">
                <a:latin typeface="Calibri" panose="020F0502020204030204" pitchFamily="34" charset="0"/>
                <a:cs typeface="Calibri" panose="020F0502020204030204" pitchFamily="34" charset="0"/>
              </a:rPr>
              <a:t>Tincani</a:t>
            </a:r>
            <a:r>
              <a:rPr lang="es-MX" sz="1600" dirty="0">
                <a:latin typeface="Calibri" panose="020F0502020204030204" pitchFamily="34" charset="0"/>
                <a:cs typeface="Calibri" panose="020F0502020204030204" pitchFamily="34" charset="0"/>
              </a:rPr>
              <a:t>, es el resurgimiento de actitudes anticientíficas que van en contra del análisis conductual. Las técnicas pseudocientíficas, durante mucho tiempo han obstaculizado el progreso del campo, pero es particularmente preocupante ver métodos desacreditados (como la comunicación facilitada) resurgir bajo nueva manera y ganar arraigo mediante su asociación con amplios movimientos anticientíficos. Estos giros ideológicos disponen un serio reto a la integridad científica del ABA, socavando la práctica basada en evidencia y potencialmente poniendo en riesgo a individuos vulnerables. Travers y </a:t>
            </a:r>
            <a:r>
              <a:rPr lang="es-MX" sz="1600" dirty="0" err="1">
                <a:latin typeface="Calibri" panose="020F0502020204030204" pitchFamily="34" charset="0"/>
                <a:cs typeface="Calibri" panose="020F0502020204030204" pitchFamily="34" charset="0"/>
              </a:rPr>
              <a:t>Tincani</a:t>
            </a:r>
            <a:r>
              <a:rPr lang="es-MX" sz="1600" dirty="0">
                <a:latin typeface="Calibri" panose="020F0502020204030204" pitchFamily="34" charset="0"/>
                <a:cs typeface="Calibri" panose="020F0502020204030204" pitchFamily="34" charset="0"/>
              </a:rPr>
              <a:t> argumentan que tales vías deben ser confrontadas directa e inequívocamente, reafirmando los estándares científicos esenciales para preservar la credibilidad en el campo. </a:t>
            </a:r>
          </a:p>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Ahearn</a:t>
            </a:r>
            <a:r>
              <a:rPr lang="es-MX" sz="1600" dirty="0">
                <a:latin typeface="Calibri" panose="020F0502020204030204" pitchFamily="34" charset="0"/>
                <a:cs typeface="Calibri" panose="020F0502020204030204" pitchFamily="34" charset="0"/>
              </a:rPr>
              <a:t> nos ofrece una fuerte defensa del ABA como diciplina científica, en contra de los efectos corrosivos de la ramificación y la influencia corporativa. Reflexionando sobre conflictos anteriores sobre la certificación y el otorgamiento de licencias, él argumenta que las divisiones dentro del campo, aunque reales, no son necesariamente irreconocibles. La historia nos muestra que intereses en competencia pueden ser alineados mediante un diálogo abierto y un compromiso compartido con valores centrales de tipo científico y ético. Aunque la ola actual de fragmentación (guiada en buena parte por la ramificación, la comercialización y las posturas de mercado) se posiciona como un reto profundo a la coherencia e integridad del campo.</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0252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73E97E-C7A0-27E2-8FC8-F27470DDD4E1}"/>
              </a:ext>
            </a:extLst>
          </p:cNvPr>
          <p:cNvSpPr txBox="1"/>
          <p:nvPr/>
        </p:nvSpPr>
        <p:spPr>
          <a:xfrm>
            <a:off x="4785644" y="1001284"/>
            <a:ext cx="6614445"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Fahmie</a:t>
            </a:r>
            <a:r>
              <a:rPr lang="es-MX" sz="1600" dirty="0">
                <a:latin typeface="Calibri" panose="020F0502020204030204" pitchFamily="34" charset="0"/>
                <a:cs typeface="Calibri" panose="020F0502020204030204" pitchFamily="34" charset="0"/>
              </a:rPr>
              <a:t> y Sullivan examinan cómo los enfoques ante la asesoría funcional divididos entre aislados y sintetizados, ha impedido el progreso y facilitado innecesariamente la división dentro del campo. </a:t>
            </a:r>
          </a:p>
          <a:p>
            <a:pPr>
              <a:lnSpc>
                <a:spcPct val="150000"/>
              </a:lnSpc>
            </a:pPr>
            <a:r>
              <a:rPr lang="es-MX" sz="1600" dirty="0">
                <a:latin typeface="Calibri" panose="020F0502020204030204" pitchFamily="34" charset="0"/>
                <a:cs typeface="Calibri" panose="020F0502020204030204" pitchFamily="34" charset="0"/>
              </a:rPr>
              <a:t>	En lugar de avalar una adherencia rígida a un modelo o a otro, ellos proponen un marco de referencia mas sutil que reconozca el valor de ambos enfoques (dependiendo de si el objetivo es la clasificación funcional o la demostración de control funcional). Ellos se inclinan por una postura flexible y colaborativa, rechazando soluciones donde algo sirva para todo y reafirmando el debate alrededor de prioridades compartidas: el bienestar del cliente, la efectividad del tratamiento y la integridad científica. Sus declaraciones sirven como un modelo para conectar las divisiones dentro del campo al sobresaltar la raíz común que unifica a los analistas conductuales junto con un marco de referencia científico compartido.</a:t>
            </a:r>
          </a:p>
        </p:txBody>
      </p:sp>
      <p:pic>
        <p:nvPicPr>
          <p:cNvPr id="3" name="Imagen 2">
            <a:extLst>
              <a:ext uri="{FF2B5EF4-FFF2-40B4-BE49-F238E27FC236}">
                <a16:creationId xmlns:a16="http://schemas.microsoft.com/office/drawing/2014/main" id="{236A8073-33DE-7D0E-9D2F-BD8BA5362BE7}"/>
              </a:ext>
            </a:extLst>
          </p:cNvPr>
          <p:cNvPicPr>
            <a:picLocks noChangeAspect="1"/>
          </p:cNvPicPr>
          <p:nvPr/>
        </p:nvPicPr>
        <p:blipFill>
          <a:blip r:embed="rId2"/>
          <a:stretch>
            <a:fillRect/>
          </a:stretch>
        </p:blipFill>
        <p:spPr>
          <a:xfrm>
            <a:off x="617612" y="1883769"/>
            <a:ext cx="3956826" cy="3090462"/>
          </a:xfrm>
          <a:prstGeom prst="rect">
            <a:avLst/>
          </a:prstGeom>
        </p:spPr>
      </p:pic>
    </p:spTree>
    <p:extLst>
      <p:ext uri="{BB962C8B-B14F-4D97-AF65-F5344CB8AC3E}">
        <p14:creationId xmlns:p14="http://schemas.microsoft.com/office/powerpoint/2010/main" val="415784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FA4AF3-B9D2-010C-EC5B-DEF586F20172}"/>
              </a:ext>
            </a:extLst>
          </p:cNvPr>
          <p:cNvSpPr txBox="1"/>
          <p:nvPr/>
        </p:nvSpPr>
        <p:spPr>
          <a:xfrm>
            <a:off x="743484" y="734938"/>
            <a:ext cx="10648060"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Detrich</a:t>
            </a:r>
            <a:r>
              <a:rPr lang="es-MX" sz="1600" dirty="0">
                <a:latin typeface="Calibri" panose="020F0502020204030204" pitchFamily="34" charset="0"/>
                <a:cs typeface="Calibri" panose="020F0502020204030204" pitchFamily="34" charset="0"/>
              </a:rPr>
              <a:t> y </a:t>
            </a:r>
            <a:r>
              <a:rPr lang="es-MX" sz="1600" dirty="0" err="1">
                <a:latin typeface="Calibri" panose="020F0502020204030204" pitchFamily="34" charset="0"/>
                <a:cs typeface="Calibri" panose="020F0502020204030204" pitchFamily="34" charset="0"/>
              </a:rPr>
              <a:t>Critchfield</a:t>
            </a:r>
            <a:r>
              <a:rPr lang="es-MX" sz="1600" dirty="0">
                <a:latin typeface="Calibri" panose="020F0502020204030204" pitchFamily="34" charset="0"/>
                <a:cs typeface="Calibri" panose="020F0502020204030204" pitchFamily="34" charset="0"/>
              </a:rPr>
              <a:t> argumentan que las 7 dimensiones fundacionales del ABA (Baer et al, 1968), aunque históricamente significativas, no son más suficientes para conseguir las amplias metas de aceptación cultural y la extensa adopción de prácticas analíticas conductuales. Para llevar al campo más allá, ellos hacen un llamado para contar con un enfoque para la diseminación deliberada, planeada  y sistemática, una que de cuenta de los complejos contextos del mundo real en el que las intervenciones son implementadas y donde pueden surgir las narrativas mas convincentes del ABA. </a:t>
            </a:r>
            <a:r>
              <a:rPr lang="es-MX" sz="1600" dirty="0" err="1">
                <a:latin typeface="Calibri" panose="020F0502020204030204" pitchFamily="34" charset="0"/>
                <a:cs typeface="Calibri" panose="020F0502020204030204" pitchFamily="34" charset="0"/>
              </a:rPr>
              <a:t>Detrich</a:t>
            </a:r>
            <a:r>
              <a:rPr lang="es-MX" sz="1600" dirty="0">
                <a:latin typeface="Calibri" panose="020F0502020204030204" pitchFamily="34" charset="0"/>
                <a:cs typeface="Calibri" panose="020F0502020204030204" pitchFamily="34" charset="0"/>
              </a:rPr>
              <a:t> y </a:t>
            </a:r>
            <a:r>
              <a:rPr lang="es-MX" sz="1600" dirty="0" err="1">
                <a:latin typeface="Calibri" panose="020F0502020204030204" pitchFamily="34" charset="0"/>
                <a:cs typeface="Calibri" panose="020F0502020204030204" pitchFamily="34" charset="0"/>
              </a:rPr>
              <a:t>Critchfield</a:t>
            </a:r>
            <a:r>
              <a:rPr lang="es-MX" sz="1600" dirty="0">
                <a:latin typeface="Calibri" panose="020F0502020204030204" pitchFamily="34" charset="0"/>
                <a:cs typeface="Calibri" panose="020F0502020204030204" pitchFamily="34" charset="0"/>
              </a:rPr>
              <a:t> nos recuerdan que la diseminación y la adopción, son en sí mismas, formas de conducta, sujetas de análisis y modificación, cuya mejor comprensión de cómo funcionan, es esencial para lograr el tipo de cambio duradero, de amplio alcance, imaginado por  la promesa incumplida de “una mejor vida mediante el conductismo”.</a:t>
            </a:r>
          </a:p>
          <a:p>
            <a:pPr>
              <a:lnSpc>
                <a:spcPct val="150000"/>
              </a:lnSpc>
            </a:pPr>
            <a:r>
              <a:rPr lang="es-MX" sz="1600" dirty="0">
                <a:latin typeface="Calibri" panose="020F0502020204030204" pitchFamily="34" charset="0"/>
                <a:cs typeface="Calibri" panose="020F0502020204030204" pitchFamily="34" charset="0"/>
              </a:rPr>
              <a:t>	Juntos, enfrentamos un amplio rango de retos presionantes con el ABA, como una diciplina en evolución. Nuestra meta no es representar cada reto o punto de vista, sino dirigir la atención a algunos temas especialmente agudos y ofrecer una plataforma académica para un diálogo respetuoso muy necesario. Aunque la literatura revele un saludable debate en algunas áreas, también revela un amplio </a:t>
            </a:r>
            <a:r>
              <a:rPr lang="es-MX" sz="1600" dirty="0" err="1">
                <a:latin typeface="Calibri" panose="020F0502020204030204" pitchFamily="34" charset="0"/>
                <a:cs typeface="Calibri" panose="020F0502020204030204" pitchFamily="34" charset="0"/>
              </a:rPr>
              <a:t>conscenso</a:t>
            </a:r>
            <a:r>
              <a:rPr lang="es-MX" sz="1600" dirty="0">
                <a:latin typeface="Calibri" panose="020F0502020204030204" pitchFamily="34" charset="0"/>
                <a:cs typeface="Calibri" panose="020F0502020204030204" pitchFamily="34" charset="0"/>
              </a:rPr>
              <a:t> en los valores centrales del ABA: práctica basada en la evidencia, coherencia conceptual, significancia social y validez. Mantener nuestro compromiso con estos valores ayudará a asegurar que el campo permanezca bien posicionado para navegar ante los retos futuros.</a:t>
            </a:r>
          </a:p>
        </p:txBody>
      </p:sp>
    </p:spTree>
    <p:extLst>
      <p:ext uri="{BB962C8B-B14F-4D97-AF65-F5344CB8AC3E}">
        <p14:creationId xmlns:p14="http://schemas.microsoft.com/office/powerpoint/2010/main" val="44405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0DFCC1-8484-7651-1C32-F7821CFCA96D}"/>
              </a:ext>
            </a:extLst>
          </p:cNvPr>
          <p:cNvSpPr txBox="1"/>
          <p:nvPr/>
        </p:nvSpPr>
        <p:spPr>
          <a:xfrm>
            <a:off x="3503776" y="2417056"/>
            <a:ext cx="5110385" cy="2023887"/>
          </a:xfrm>
          <a:prstGeom prst="rect">
            <a:avLst/>
          </a:prstGeom>
          <a:noFill/>
        </p:spPr>
        <p:txBody>
          <a:bodyPr wrap="square" rtlCol="0">
            <a:spAutoFit/>
          </a:bodyPr>
          <a:lstStyle/>
          <a:p>
            <a:pPr algn="ctr"/>
            <a:r>
              <a:rPr lang="es-MX" sz="1600" dirty="0">
                <a:latin typeface="Calibri" panose="020F0502020204030204" pitchFamily="34" charset="0"/>
                <a:cs typeface="Calibri" panose="020F0502020204030204" pitchFamily="34" charset="0"/>
              </a:rPr>
              <a:t>Referencia</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Hackenberg</a:t>
            </a:r>
            <a:r>
              <a:rPr lang="es-MX" sz="1600" dirty="0">
                <a:latin typeface="Calibri" panose="020F0502020204030204" pitchFamily="34" charset="0"/>
                <a:cs typeface="Calibri" panose="020F0502020204030204" pitchFamily="34" charset="0"/>
              </a:rPr>
              <a:t> T. D. &amp; </a:t>
            </a:r>
            <a:r>
              <a:rPr lang="es-MX" sz="1600" dirty="0" err="1">
                <a:latin typeface="Calibri" panose="020F0502020204030204" pitchFamily="34" charset="0"/>
                <a:cs typeface="Calibri" panose="020F0502020204030204" pitchFamily="34" charset="0"/>
              </a:rPr>
              <a:t>Richman</a:t>
            </a:r>
            <a:r>
              <a:rPr lang="es-MX" sz="1600" dirty="0">
                <a:latin typeface="Calibri" panose="020F0502020204030204" pitchFamily="34" charset="0"/>
                <a:cs typeface="Calibri" panose="020F0502020204030204" pitchFamily="34" charset="0"/>
              </a:rPr>
              <a:t> D. M. (2025)</a:t>
            </a:r>
          </a:p>
          <a:p>
            <a:pPr>
              <a:lnSpc>
                <a:spcPct val="150000"/>
              </a:lnSpc>
            </a:pPr>
            <a:r>
              <a:rPr lang="es-MX" sz="1600" dirty="0" err="1">
                <a:latin typeface="Calibri" panose="020F0502020204030204" pitchFamily="34" charset="0"/>
                <a:cs typeface="Calibri" panose="020F0502020204030204" pitchFamily="34" charset="0"/>
              </a:rPr>
              <a:t>Challenges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to</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Applied</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Analysis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Introduction</a:t>
            </a: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To</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Special</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Issue</a:t>
            </a: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Perspectives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Science</a:t>
            </a:r>
            <a:r>
              <a:rPr lang="es-MX" sz="1600" dirty="0">
                <a:latin typeface="Calibri" panose="020F0502020204030204" pitchFamily="34" charset="0"/>
                <a:cs typeface="Calibri" panose="020F0502020204030204" pitchFamily="34" charset="0"/>
              </a:rPr>
              <a:t>, 48:513-517</a:t>
            </a:r>
          </a:p>
        </p:txBody>
      </p:sp>
    </p:spTree>
    <p:extLst>
      <p:ext uri="{BB962C8B-B14F-4D97-AF65-F5344CB8AC3E}">
        <p14:creationId xmlns:p14="http://schemas.microsoft.com/office/powerpoint/2010/main" val="114459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2D1344-B23E-8325-BD32-FB881849CDC0}"/>
              </a:ext>
            </a:extLst>
          </p:cNvPr>
          <p:cNvSpPr txBox="1"/>
          <p:nvPr/>
        </p:nvSpPr>
        <p:spPr>
          <a:xfrm>
            <a:off x="828942" y="752030"/>
            <a:ext cx="10571148"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análisis conductual aplicado (ABA) ha tenido un tremendo crecimiento en la década pasada y con ello llegan mayores retos. Esto no es algo nuevo para el ABA, el campo ha enfrentado retos desde su concepción, aunque cada era se ha caracterizado por diferentes problemas y asuntos. Algunos de los retos actuales, como de qué manera trasladar la ciencia para su aplicación de la forma más ética y efectiva, son inherentes a toda práctica basada en la ciencia y han estado en el campo desde el principio. Otros, como de qué manera navegar los mundos de la equidad privada  y la inteligencia artificial y una nueva ola de actitudes pseudocientíficas y anticientíficas, en mucho son un signo de como los retos de nuestro campo han evolucionado al paso del tiempo.</a:t>
            </a:r>
          </a:p>
          <a:p>
            <a:pPr>
              <a:lnSpc>
                <a:spcPct val="150000"/>
              </a:lnSpc>
            </a:pPr>
            <a:r>
              <a:rPr lang="es-MX" sz="1600" dirty="0">
                <a:latin typeface="Calibri" panose="020F0502020204030204" pitchFamily="34" charset="0"/>
                <a:cs typeface="Calibri" panose="020F0502020204030204" pitchFamily="34" charset="0"/>
              </a:rPr>
              <a:t>	El propósito de estas líneas es el de resaltar algunos retos actuales, controversias y tendencias emergentes en el campo, viendo lo que dicen los sustentantes y líderes del análisis conductual. También desearíamos contar con un ambiente académico para el debate, ya que con mucha frecuencia estos días, el discurso se realiza en contextos no académicos, incluyendo las cajas de resonancia de las redes sociales.</a:t>
            </a:r>
          </a:p>
          <a:p>
            <a:pPr>
              <a:lnSpc>
                <a:spcPct val="150000"/>
              </a:lnSpc>
            </a:pPr>
            <a:r>
              <a:rPr lang="es-MX" sz="1600" dirty="0">
                <a:latin typeface="Calibri" panose="020F0502020204030204" pitchFamily="34" charset="0"/>
                <a:cs typeface="Calibri" panose="020F0502020204030204" pitchFamily="34" charset="0"/>
              </a:rPr>
              <a:t>	Reconociendo el valor de la diversidad en la selección y el refinamiento de prácticas efectivas, nuestra meta es proporcionar una plataforma académica para perspectivas fuertes e informadas respecto a los temas ingentes que confronta nuestro campo.  </a:t>
            </a:r>
          </a:p>
        </p:txBody>
      </p:sp>
    </p:spTree>
    <p:extLst>
      <p:ext uri="{BB962C8B-B14F-4D97-AF65-F5344CB8AC3E}">
        <p14:creationId xmlns:p14="http://schemas.microsoft.com/office/powerpoint/2010/main" val="241397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366B615-30C2-A0B0-7297-647C2137CBB1}"/>
              </a:ext>
            </a:extLst>
          </p:cNvPr>
          <p:cNvSpPr txBox="1"/>
          <p:nvPr/>
        </p:nvSpPr>
        <p:spPr>
          <a:xfrm>
            <a:off x="3657600" y="631952"/>
            <a:ext cx="7973226"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Algunos de los debates mas acalorados en el ABA actualmente ocurren alrededor del tópico de la aceptabilidad social, esto es, la medida en que dentro de la intervención, las metas, los procedimientos y los resultados sean vistos como aceptables y deseables por aquellos afectados. Como no lo recuerdan </a:t>
            </a:r>
            <a:r>
              <a:rPr lang="es-MX" sz="1600" dirty="0" err="1">
                <a:latin typeface="Calibri" panose="020F0502020204030204" pitchFamily="34" charset="0"/>
                <a:cs typeface="Calibri" panose="020F0502020204030204" pitchFamily="34" charset="0"/>
              </a:rPr>
              <a:t>Vollmer</a:t>
            </a:r>
            <a:r>
              <a:rPr lang="es-MX" sz="1600" dirty="0">
                <a:latin typeface="Calibri" panose="020F0502020204030204" pitchFamily="34" charset="0"/>
                <a:cs typeface="Calibri" panose="020F0502020204030204" pitchFamily="34" charset="0"/>
              </a:rPr>
              <a:t> y </a:t>
            </a:r>
            <a:r>
              <a:rPr lang="es-MX" sz="1600" dirty="0" err="1">
                <a:latin typeface="Calibri" panose="020F0502020204030204" pitchFamily="34" charset="0"/>
                <a:cs typeface="Calibri" panose="020F0502020204030204" pitchFamily="34" charset="0"/>
              </a:rPr>
              <a:t>Pendergrass</a:t>
            </a:r>
            <a:r>
              <a:rPr lang="es-MX" sz="1600" dirty="0">
                <a:latin typeface="Calibri" panose="020F0502020204030204" pitchFamily="34" charset="0"/>
                <a:cs typeface="Calibri" panose="020F0502020204030204" pitchFamily="34" charset="0"/>
              </a:rPr>
              <a:t>, el concepto de validez social ha sido integral al ABA desde los primeros días en el campo (Wolf, 1978) y se mantiene como un componente crucial de una evaluación significativa. No obstante, la validez social no es un constructo estático ya establecido: se trata de un conjunto de prácticas en evolución que deben ser continuamente evaluadas y revisadas, a la luz de nuevos intereses, valores cambiantes y desarrollos recientes dentro del campo. </a:t>
            </a:r>
          </a:p>
          <a:p>
            <a:pPr>
              <a:lnSpc>
                <a:spcPct val="150000"/>
              </a:lnSpc>
            </a:pPr>
            <a:r>
              <a:rPr lang="es-MX" sz="1600" dirty="0">
                <a:latin typeface="Calibri" panose="020F0502020204030204" pitchFamily="34" charset="0"/>
                <a:cs typeface="Calibri" panose="020F0502020204030204" pitchFamily="34" charset="0"/>
              </a:rPr>
              <a:t>	Cuando se presentan críticas con enfoques de asesoramiento e intervención específicos, deben de ser ubicados dentro del espíritu de la indagación científica, con apertura, transparencia y con evidencia. Al mismo tiempo, como notaron </a:t>
            </a:r>
            <a:r>
              <a:rPr lang="es-MX" sz="1600" dirty="0" err="1">
                <a:latin typeface="Calibri" panose="020F0502020204030204" pitchFamily="34" charset="0"/>
                <a:cs typeface="Calibri" panose="020F0502020204030204" pitchFamily="34" charset="0"/>
              </a:rPr>
              <a:t>Vollmer</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Pendergrass</a:t>
            </a:r>
            <a:r>
              <a:rPr lang="es-MX" sz="1600" dirty="0">
                <a:latin typeface="Calibri" panose="020F0502020204030204" pitchFamily="34" charset="0"/>
                <a:cs typeface="Calibri" panose="020F0502020204030204" pitchFamily="34" charset="0"/>
              </a:rPr>
              <a:t>, es importante reconocer que las críticas se vinculan con procedimientos e intervenciones específicas (ejemplo, extinción del escape) y no con el ABA como diciplina, una distinción que debe ayudar para aclarar la fuente y el enfoque de las críticas.</a:t>
            </a:r>
          </a:p>
        </p:txBody>
      </p:sp>
      <p:pic>
        <p:nvPicPr>
          <p:cNvPr id="3" name="Imagen 2">
            <a:extLst>
              <a:ext uri="{FF2B5EF4-FFF2-40B4-BE49-F238E27FC236}">
                <a16:creationId xmlns:a16="http://schemas.microsoft.com/office/drawing/2014/main" id="{D3345F2F-5849-C7A9-FD25-C1476188772F}"/>
              </a:ext>
            </a:extLst>
          </p:cNvPr>
          <p:cNvPicPr>
            <a:picLocks noChangeAspect="1"/>
          </p:cNvPicPr>
          <p:nvPr/>
        </p:nvPicPr>
        <p:blipFill>
          <a:blip r:embed="rId2"/>
          <a:stretch>
            <a:fillRect/>
          </a:stretch>
        </p:blipFill>
        <p:spPr>
          <a:xfrm>
            <a:off x="410198" y="1587381"/>
            <a:ext cx="3122337" cy="3683238"/>
          </a:xfrm>
          <a:prstGeom prst="rect">
            <a:avLst/>
          </a:prstGeom>
        </p:spPr>
      </p:pic>
    </p:spTree>
    <p:extLst>
      <p:ext uri="{BB962C8B-B14F-4D97-AF65-F5344CB8AC3E}">
        <p14:creationId xmlns:p14="http://schemas.microsoft.com/office/powerpoint/2010/main" val="14846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E91168-0E06-4805-78AA-036DAF15F7A9}"/>
              </a:ext>
            </a:extLst>
          </p:cNvPr>
          <p:cNvSpPr txBox="1"/>
          <p:nvPr/>
        </p:nvSpPr>
        <p:spPr>
          <a:xfrm>
            <a:off x="555478" y="769121"/>
            <a:ext cx="7383566"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 tema polémico en el corazón del debate sobre prácticas socialmente validas es la cuestión del contacto visual (y cuando debe de ser enseñado a individuos autistas). Aunque como argumentó </a:t>
            </a:r>
            <a:r>
              <a:rPr lang="es-MX" sz="1600" dirty="0" err="1">
                <a:latin typeface="Calibri" panose="020F0502020204030204" pitchFamily="34" charset="0"/>
                <a:cs typeface="Calibri" panose="020F0502020204030204" pitchFamily="34" charset="0"/>
              </a:rPr>
              <a:t>degli</a:t>
            </a:r>
            <a:r>
              <a:rPr lang="es-MX" sz="1600" dirty="0">
                <a:latin typeface="Calibri" panose="020F0502020204030204" pitchFamily="34" charset="0"/>
                <a:cs typeface="Calibri" panose="020F0502020204030204" pitchFamily="34" charset="0"/>
              </a:rPr>
              <a:t> Espinosa, éste enmarcamiento está fundamentalmente mal dirigido. El problema reside en el planteamiento mismo de la pregunta: el contacto visual no es una respuesta discreta que pueda ser directamente enseñada, mas bien es la consecuencia de mirar, moldeada por una historia de reforzamiento social. Replanteado de esta manera, interrogantes binarias (como si el contacto visual debiera o no ser enseñado) dan paso a búsquedas sutiles mas conductuales y significativas:  las condiciones bajo las cuales la estimulación social viene a servir para funciones importantes en un proceso natural de desarrollo.          Esto es precisamente lo que un análisis contingencial considera esencial (no solo para aclarar la conducta meta y las variables que la influyen, sino para construir resultados socialmente significativos sin recurrir a prácticas mecánicas o coercitivas. Un análisis de contingencias redefine la cuestión del contacto visual en términos conceptualmente sistemáticos (Baer, Wolf &amp; </a:t>
            </a:r>
            <a:r>
              <a:rPr lang="es-MX" sz="1600" dirty="0" err="1">
                <a:latin typeface="Calibri" panose="020F0502020204030204" pitchFamily="34" charset="0"/>
                <a:cs typeface="Calibri" panose="020F0502020204030204" pitchFamily="34" charset="0"/>
              </a:rPr>
              <a:t>Risley</a:t>
            </a:r>
            <a:r>
              <a:rPr lang="es-MX" sz="1600" dirty="0">
                <a:latin typeface="Calibri" panose="020F0502020204030204" pitchFamily="34" charset="0"/>
                <a:cs typeface="Calibri" panose="020F0502020204030204" pitchFamily="34" charset="0"/>
              </a:rPr>
              <a:t>, 1968).</a:t>
            </a:r>
          </a:p>
        </p:txBody>
      </p:sp>
      <p:pic>
        <p:nvPicPr>
          <p:cNvPr id="3" name="Imagen 2">
            <a:extLst>
              <a:ext uri="{FF2B5EF4-FFF2-40B4-BE49-F238E27FC236}">
                <a16:creationId xmlns:a16="http://schemas.microsoft.com/office/drawing/2014/main" id="{4B03A52E-71FC-3712-34F5-8C360BC6B39C}"/>
              </a:ext>
            </a:extLst>
          </p:cNvPr>
          <p:cNvPicPr>
            <a:picLocks noChangeAspect="1"/>
          </p:cNvPicPr>
          <p:nvPr/>
        </p:nvPicPr>
        <p:blipFill>
          <a:blip r:embed="rId2"/>
          <a:stretch>
            <a:fillRect/>
          </a:stretch>
        </p:blipFill>
        <p:spPr>
          <a:xfrm>
            <a:off x="8281586" y="1399309"/>
            <a:ext cx="2767413" cy="4164003"/>
          </a:xfrm>
          <a:prstGeom prst="rect">
            <a:avLst/>
          </a:prstGeom>
        </p:spPr>
      </p:pic>
      <p:sp>
        <p:nvSpPr>
          <p:cNvPr id="4" name="Rectángulo 3">
            <a:extLst>
              <a:ext uri="{FF2B5EF4-FFF2-40B4-BE49-F238E27FC236}">
                <a16:creationId xmlns:a16="http://schemas.microsoft.com/office/drawing/2014/main" id="{234706D6-1BFC-9EE4-37FD-423277D64C1B}"/>
              </a:ext>
            </a:extLst>
          </p:cNvPr>
          <p:cNvSpPr/>
          <p:nvPr/>
        </p:nvSpPr>
        <p:spPr>
          <a:xfrm>
            <a:off x="9349099" y="1585590"/>
            <a:ext cx="1546790" cy="247828"/>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920ED9EA-D0F6-E39A-9D86-D62649340C2E}"/>
              </a:ext>
            </a:extLst>
          </p:cNvPr>
          <p:cNvSpPr/>
          <p:nvPr/>
        </p:nvSpPr>
        <p:spPr>
          <a:xfrm>
            <a:off x="8336117" y="5144568"/>
            <a:ext cx="1286447" cy="314123"/>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1282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6C920F-959C-A3A8-BF67-DDEF7F4AD251}"/>
              </a:ext>
            </a:extLst>
          </p:cNvPr>
          <p:cNvSpPr txBox="1"/>
          <p:nvPr/>
        </p:nvSpPr>
        <p:spPr>
          <a:xfrm>
            <a:off x="692209" y="731948"/>
            <a:ext cx="10468598"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servicios en apoyo al autismo siguen jugando un papel central en la evolución de las prácticas del ABA, un tema  que se refleja en la literatura. Hay artículos que presentan un rango de perspectivas sobre las complejas y evolutivas relaciones entre el autismo y el ABA, incluyendo tanto simpatizantes como críticos. Jackson-Perry, </a:t>
            </a:r>
            <a:r>
              <a:rPr lang="es-MX" sz="1600" dirty="0" err="1">
                <a:latin typeface="Calibri" panose="020F0502020204030204" pitchFamily="34" charset="0"/>
                <a:cs typeface="Calibri" panose="020F0502020204030204" pitchFamily="34" charset="0"/>
              </a:rPr>
              <a:t>Suckle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Chown</a:t>
            </a:r>
            <a:r>
              <a:rPr lang="es-MX" sz="1600" dirty="0">
                <a:latin typeface="Calibri" panose="020F0502020204030204" pitchFamily="34" charset="0"/>
                <a:cs typeface="Calibri" panose="020F0502020204030204" pitchFamily="34" charset="0"/>
              </a:rPr>
              <a:t> y </a:t>
            </a:r>
            <a:r>
              <a:rPr lang="es-MX" sz="1600" dirty="0" err="1">
                <a:latin typeface="Calibri" panose="020F0502020204030204" pitchFamily="34" charset="0"/>
                <a:cs typeface="Calibri" panose="020F0502020204030204" pitchFamily="34" charset="0"/>
              </a:rPr>
              <a:t>Tarbox</a:t>
            </a:r>
            <a:r>
              <a:rPr lang="es-MX" sz="1600" dirty="0">
                <a:latin typeface="Calibri" panose="020F0502020204030204" pitchFamily="34" charset="0"/>
                <a:cs typeface="Calibri" panose="020F0502020204030204" pitchFamily="34" charset="0"/>
              </a:rPr>
              <a:t> examinan algunas razones de porqué algunos individuos autistas tienen una relación tensa con el ABA, mientras también señalan señales prometedoras de un diálogo constructivo. Ellos hacen un llamado para sostener una reflexión auto crítica dentro del campo y un involucramiento profundo con los académicos del autismo y las personas portadoras de la condición, para procurar una mejor comprensión de las experiencias vividas por aquéllos a quienes sirven muchos practicantes del ABA.</a:t>
            </a:r>
          </a:p>
          <a:p>
            <a:pPr>
              <a:lnSpc>
                <a:spcPct val="150000"/>
              </a:lnSpc>
            </a:pPr>
            <a:r>
              <a:rPr lang="es-MX" sz="1600" dirty="0">
                <a:latin typeface="Calibri" panose="020F0502020204030204" pitchFamily="34" charset="0"/>
                <a:cs typeface="Calibri" panose="020F0502020204030204" pitchFamily="34" charset="0"/>
              </a:rPr>
              <a:t>	A lo largo de estas líneas buscamos un progreso continuo, abarcando la inclusión buscando un rango aún más amplio de voces autistas (particularmente de aquéllos con profundas necesidades de apoyo). Este es un tema central en artículos de Lutz y de </a:t>
            </a:r>
            <a:r>
              <a:rPr lang="es-MX" sz="1600" dirty="0" err="1">
                <a:latin typeface="Calibri" panose="020F0502020204030204" pitchFamily="34" charset="0"/>
                <a:cs typeface="Calibri" panose="020F0502020204030204" pitchFamily="34" charset="0"/>
              </a:rPr>
              <a:t>Nicolosi</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Dillengurger</a:t>
            </a:r>
            <a:r>
              <a:rPr lang="es-MX" sz="1600" dirty="0">
                <a:latin typeface="Calibri" panose="020F0502020204030204" pitchFamily="34" charset="0"/>
                <a:cs typeface="Calibri" panose="020F0502020204030204" pitchFamily="34" charset="0"/>
              </a:rPr>
              <a:t>. Aunque se acogen al énfasis del movimiento de la neurodiversidad en inclusión, autonomía y dignidad, como valores centrales, </a:t>
            </a:r>
            <a:r>
              <a:rPr lang="es-MX" sz="1600" dirty="0" err="1">
                <a:latin typeface="Calibri" panose="020F0502020204030204" pitchFamily="34" charset="0"/>
                <a:cs typeface="Calibri" panose="020F0502020204030204" pitchFamily="34" charset="0"/>
              </a:rPr>
              <a:t>Nicolosi</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Dellenburger</a:t>
            </a:r>
            <a:r>
              <a:rPr lang="es-MX" sz="1600" dirty="0">
                <a:latin typeface="Calibri" panose="020F0502020204030204" pitchFamily="34" charset="0"/>
                <a:cs typeface="Calibri" panose="020F0502020204030204" pitchFamily="34" charset="0"/>
              </a:rPr>
              <a:t> no ven esto como incompatible con el ABA. Ciertamente, para las personas con necesidades profundas de ayuda, el ABA puede ofrecer la ruta más directa para realizar estos valores.     Ellos aluden a un nivel intermedio que dé balance a la aceptación social, con el acceso a apoyos conductuales basados en evidencia, para aquéllos que los necesiten. </a:t>
            </a:r>
          </a:p>
        </p:txBody>
      </p:sp>
    </p:spTree>
    <p:extLst>
      <p:ext uri="{BB962C8B-B14F-4D97-AF65-F5344CB8AC3E}">
        <p14:creationId xmlns:p14="http://schemas.microsoft.com/office/powerpoint/2010/main" val="379610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5DF9B1-0DCD-6943-0DB8-0275CDB62DAE}"/>
              </a:ext>
            </a:extLst>
          </p:cNvPr>
          <p:cNvSpPr txBox="1"/>
          <p:nvPr/>
        </p:nvSpPr>
        <p:spPr>
          <a:xfrm>
            <a:off x="675118" y="1001284"/>
            <a:ext cx="10605331"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Para mejorar la aceptabilidad social de los procedimientos del ABA, algunos han creído urgente la consideración de conceptos desde otras profesiones de ayuda. Austin, por ejemplo, argumenta a favor de la integración de principios provenientes del cuidado informado dentro del ABA, enfatizando sus fundamentos compartidos en el otorgamiento de servicios. Austin argumenta que los principios centrales del cuidado informado del trauma (confianza, empoderamiento y colaboración) se alinean con los valores científicos y los estándares éticos del ABA y podrían ayudar a encarar preocupaciones crecientes sobre la validez social. Aunque estos temas continúan sub explorados en la literatura conductual analítica, haciendo de éste un momento crítico para la indagación empírica, en lugar de solo una discusión teórica.</a:t>
            </a:r>
          </a:p>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Graber</a:t>
            </a:r>
            <a:r>
              <a:rPr lang="es-MX" sz="1600" dirty="0">
                <a:latin typeface="Calibri" panose="020F0502020204030204" pitchFamily="34" charset="0"/>
                <a:cs typeface="Calibri" panose="020F0502020204030204" pitchFamily="34" charset="0"/>
              </a:rPr>
              <a:t> y </a:t>
            </a:r>
            <a:r>
              <a:rPr lang="es-MX" sz="1600" dirty="0" err="1">
                <a:latin typeface="Calibri" panose="020F0502020204030204" pitchFamily="34" charset="0"/>
                <a:cs typeface="Calibri" panose="020F0502020204030204" pitchFamily="34" charset="0"/>
              </a:rPr>
              <a:t>Graber</a:t>
            </a:r>
            <a:r>
              <a:rPr lang="es-MX" sz="1600" dirty="0">
                <a:latin typeface="Calibri" panose="020F0502020204030204" pitchFamily="34" charset="0"/>
                <a:cs typeface="Calibri" panose="020F0502020204030204" pitchFamily="34" charset="0"/>
              </a:rPr>
              <a:t> examinan cómo, aún los esfuerzos bien intencionados para encarar preocupaciones legítimas sobre la validez social, han, en algunos casos, llevado a la emergencia de ramales o sub campos dentro del ABA (cada uno con su propia identidad profesional y a veces, con distintas credenciales) Esta tendencia amenaza con la fragmentación del campo en otros separados, produciendo confusión tanto para los consumidores como para  los practicantes y potencialmente limitando el crecimiento general y la coherencia de la diciplina. En su lugar, ellos aducen por la integración estos enfoques ramificados dentro de un marco de referencia más amplio de la principal práctica del ABA (que ellos refieren como “ABA mejorado”).</a:t>
            </a:r>
          </a:p>
        </p:txBody>
      </p:sp>
    </p:spTree>
    <p:extLst>
      <p:ext uri="{BB962C8B-B14F-4D97-AF65-F5344CB8AC3E}">
        <p14:creationId xmlns:p14="http://schemas.microsoft.com/office/powerpoint/2010/main" val="138694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9F4B13-88FD-21FF-DF82-50903C52BB21}"/>
              </a:ext>
            </a:extLst>
          </p:cNvPr>
          <p:cNvSpPr txBox="1"/>
          <p:nvPr/>
        </p:nvSpPr>
        <p:spPr>
          <a:xfrm>
            <a:off x="632389" y="897308"/>
            <a:ext cx="10887342"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fragmentación del campo es particularmente dañina en países carentes de infraestructura formal para apoyar servicios basados en el ABA, como deja claro el artículo de Keenan. Este argumenta que versiones eclécticas y ramificadas del ABA han no solo confundido a los consumidores y hacedores de políticas, sino que activamente han impedido el desarrollo internacional del campo. Al diluir principios fundamentales y crear identidades profesionales competitivas, estos enfoques minimizan los esfuerzos por establecer estándares consistentes y asegurar el reconocimiento profesional. En respuesta, Keenan hace un llamado para contar con un conjunto de estándares éticos diseñados para restablecer la claridad, asegurar la rendición de cuentas y brindar soporte al crecimiento internacional coherente de la diciplina.</a:t>
            </a:r>
          </a:p>
          <a:p>
            <a:pPr>
              <a:lnSpc>
                <a:spcPct val="150000"/>
              </a:lnSpc>
            </a:pP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Muller</a:t>
            </a:r>
            <a:r>
              <a:rPr lang="es-MX" sz="1600" dirty="0">
                <a:latin typeface="Calibri" panose="020F0502020204030204" pitchFamily="34" charset="0"/>
                <a:cs typeface="Calibri" panose="020F0502020204030204" pitchFamily="34" charset="0"/>
              </a:rPr>
              <a:t> se ocupa de retos más amplios para el desarrollo internacional del ABA. Fuera de los Estados Unidos, el progreso hacia el reconocimiento profesional ha sido desigual, yendo de países con infraestructuras establecidas apoyando el ABA, a otros donde el campo aún es emergente. Dada esta variabilidad, un reto fundamental para quienes procuran la internacionalización del ABA, radica en desarrollar un enfoque flexible basado en estándares presentables, uno que sea tanto éticamente fundamentado, como culturalmente adaptado. La colaboración significativa con las comunidades internacionales resulta esencial para asegurar que el campo crezca en formas que sean contextualmente apropiadas y profesionalmente sustentables.</a:t>
            </a:r>
          </a:p>
        </p:txBody>
      </p:sp>
    </p:spTree>
    <p:extLst>
      <p:ext uri="{BB962C8B-B14F-4D97-AF65-F5344CB8AC3E}">
        <p14:creationId xmlns:p14="http://schemas.microsoft.com/office/powerpoint/2010/main" val="428454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C9CEA5-603E-7D96-DD35-83B09847203D}"/>
              </a:ext>
            </a:extLst>
          </p:cNvPr>
          <p:cNvSpPr txBox="1"/>
          <p:nvPr/>
        </p:nvSpPr>
        <p:spPr>
          <a:xfrm>
            <a:off x="683663" y="447286"/>
            <a:ext cx="10502782" cy="596342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rápido crecimiento del ABA genera retos significativos para la preparación de profesionales competentes.               </a:t>
            </a:r>
            <a:r>
              <a:rPr lang="es-MX" sz="1600" dirty="0" err="1">
                <a:latin typeface="Calibri" panose="020F0502020204030204" pitchFamily="34" charset="0"/>
                <a:cs typeface="Calibri" panose="020F0502020204030204" pitchFamily="34" charset="0"/>
              </a:rPr>
              <a:t>Leaf</a:t>
            </a:r>
            <a:r>
              <a:rPr lang="es-MX" sz="1600" dirty="0">
                <a:latin typeface="Calibri" panose="020F0502020204030204" pitchFamily="34" charset="0"/>
                <a:cs typeface="Calibri" panose="020F0502020204030204" pitchFamily="34" charset="0"/>
              </a:rPr>
              <a:t> argumenta diciéndonos que los estándares actuales para la educación y el entrenamiento en ABA son insuficientes para mantener una alta calidad, con programas de intervención efectivos. Como un remedio parcial, él propone elevar el nivel    en varias dimensiones: aumentar el número de horas de entrenamiento, fortalecer el rigor de la enseñanza, implementar criterios basados en la ejecución y requerir tesis de naturaleza experimental. Su llamado cubre todos los aspectos relevantes sobresalientes (credencialización y comités de certificación, directores de programas de grado, así como líderes de agencias) para esclarecer su responsabilidad compartida en actualizar el entrenamiento de los practicantes y asegurar la integridad del campo para el largo plazo.</a:t>
            </a:r>
          </a:p>
          <a:p>
            <a:pPr>
              <a:lnSpc>
                <a:spcPct val="150000"/>
              </a:lnSpc>
            </a:pPr>
            <a:r>
              <a:rPr lang="es-MX" sz="1600" dirty="0">
                <a:latin typeface="Calibri" panose="020F0502020204030204" pitchFamily="34" charset="0"/>
                <a:cs typeface="Calibri" panose="020F0502020204030204" pitchFamily="34" charset="0"/>
              </a:rPr>
              <a:t>	Una consecuencia del crecimiento y la variabilidad financiera de los servicios conductuales analíticos para el autismo  ha sido una aguda subida en la equidad privada de los dueños de agencias con servicios de ABA. Morris examina críticamente esta tendencia y sus implicaciones para el otorgamiento de servicios ABA de alta calidad. Aunque las empresas de equidad privada pudieran proporcionar valioso capital y eficiencias administrativas (potencialmente aumentando el acceso a los cuidados), su orientación derivada del beneficio económico, puede a veces conflictuarse con las metas de tratamientos individualizados con base científica. Morris no se adhiere al abandono de tales modelos de negocio, a pesar de todo, pero hace un llamado por una visión ética, transparente y un involucramiento activo de los practicantes para ayudar a asegurar que el ABA se mantenga enraizado en sus principios centrales de efectividad, ética y practicas soportadas empíricamente. </a:t>
            </a:r>
          </a:p>
        </p:txBody>
      </p:sp>
    </p:spTree>
    <p:extLst>
      <p:ext uri="{BB962C8B-B14F-4D97-AF65-F5344CB8AC3E}">
        <p14:creationId xmlns:p14="http://schemas.microsoft.com/office/powerpoint/2010/main" val="330410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4F4890-4F93-9283-DAE1-5832C90974EB}"/>
              </a:ext>
            </a:extLst>
          </p:cNvPr>
          <p:cNvSpPr txBox="1"/>
          <p:nvPr/>
        </p:nvSpPr>
        <p:spPr>
          <a:xfrm>
            <a:off x="734937" y="816618"/>
            <a:ext cx="10699335"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Cox explora tanto las inmensas oportunidades, como los retos éticos impuestos por las tecnologías AI (inteligencia artificial) emergentes.  Conforme estas herramientas se integran gradualmente en la práctica profesional, ahora es el momento para desarrollar estándares AI al lado de otras competencias fundamentales en el ABA. Tales estándares son esenciales para asegurar que las herramientas AI sean aplicadas de manera que sean efectivas y éticas. Este es un momento particularmente oportuno para tal conversación, ya que la </a:t>
            </a:r>
            <a:r>
              <a:rPr lang="es-MX" sz="1600" i="1" dirty="0" err="1">
                <a:latin typeface="Calibri" panose="020F0502020204030204" pitchFamily="34" charset="0"/>
                <a:cs typeface="Calibri" panose="020F0502020204030204" pitchFamily="34" charset="0"/>
              </a:rPr>
              <a:t>Association</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for</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Behavior</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Analysis</a:t>
            </a:r>
            <a:r>
              <a:rPr lang="es-MX" sz="1600" i="1" dirty="0">
                <a:latin typeface="Calibri" panose="020F0502020204030204" pitchFamily="34" charset="0"/>
                <a:cs typeface="Calibri" panose="020F0502020204030204" pitchFamily="34" charset="0"/>
              </a:rPr>
              <a:t>, International </a:t>
            </a:r>
            <a:r>
              <a:rPr lang="es-MX" sz="1600" dirty="0">
                <a:latin typeface="Calibri" panose="020F0502020204030204" pitchFamily="34" charset="0"/>
                <a:cs typeface="Calibri" panose="020F0502020204030204" pitchFamily="34" charset="0"/>
              </a:rPr>
              <a:t>recientemente ha expandido sus requerimientos de cursos para la acreditación, abriendo la puerta para una mayor atención a la AI y a las consideraciones éticas alrededor de su empleo.</a:t>
            </a:r>
          </a:p>
          <a:p>
            <a:pPr>
              <a:lnSpc>
                <a:spcPct val="150000"/>
              </a:lnSpc>
            </a:pPr>
            <a:r>
              <a:rPr lang="es-MX" sz="1600" dirty="0">
                <a:latin typeface="Calibri" panose="020F0502020204030204" pitchFamily="34" charset="0"/>
                <a:cs typeface="Calibri" panose="020F0502020204030204" pitchFamily="34" charset="0"/>
              </a:rPr>
              <a:t>	El ABA no es inmune ante amplias tensiones culturales y </a:t>
            </a:r>
            <a:r>
              <a:rPr lang="es-MX" sz="1600" dirty="0" err="1">
                <a:latin typeface="Calibri" panose="020F0502020204030204" pitchFamily="34" charset="0"/>
                <a:cs typeface="Calibri" panose="020F0502020204030204" pitchFamily="34" charset="0"/>
              </a:rPr>
              <a:t>Jimenez-Gomez</a:t>
            </a:r>
            <a:r>
              <a:rPr lang="es-MX" sz="1600" dirty="0">
                <a:latin typeface="Calibri" panose="020F0502020204030204" pitchFamily="34" charset="0"/>
                <a:cs typeface="Calibri" panose="020F0502020204030204" pitchFamily="34" charset="0"/>
              </a:rPr>
              <a:t> resalta los retos que presionan para mantener una postura como practicantes científicos, a pesar de las guerras culturales actuales, donde los compromisos ideológicos a veces pueden chocar con los estándares basados en la evidencia que deben guiar la práctica. Aunque la sensibilidad cultural es un valor importante, las adaptaciones culturales del ABA deben ser aproximadas con rigor crítico. Cuando resulte apropiado, tales adaptaciones deben justificarse con evidencia empírica, alineada con guías éticas e implementadas con una atención cuidadosa al rango de competencia de los practicantes.</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17387951"/>
      </p:ext>
    </p:extLst>
  </p:cSld>
  <p:clrMapOvr>
    <a:masterClrMapping/>
  </p:clrMapOvr>
</p:sld>
</file>

<file path=ppt/theme/theme1.xml><?xml version="1.0" encoding="utf-8"?>
<a:theme xmlns:a="http://schemas.openxmlformats.org/drawingml/2006/main" name="Marco">
  <a:themeElements>
    <a:clrScheme name="Marco">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TM03457475[[fn=Marco]]</Template>
  <TotalTime>271</TotalTime>
  <Words>2733</Words>
  <Application>Microsoft Office PowerPoint</Application>
  <PresentationFormat>Panorámica</PresentationFormat>
  <Paragraphs>36</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Corbel</vt:lpstr>
      <vt:lpstr>Wingdings 2</vt:lpstr>
      <vt:lpstr>Marco</vt:lpstr>
      <vt:lpstr>Retos del Análisis Conductual Aplicado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17</cp:revision>
  <dcterms:created xsi:type="dcterms:W3CDTF">2025-10-11T17:42:51Z</dcterms:created>
  <dcterms:modified xsi:type="dcterms:W3CDTF">2025-10-15T11:58:33Z</dcterms:modified>
</cp:coreProperties>
</file>