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5518A9-B687-4302-9395-2322403C6656}"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A99A684-0CB7-41E9-A4DF-5D1C2CA5BF6F}"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EDD7C35-9E19-4518-A4B2-3B09CD8CC756}"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6196DA8-8897-4DDF-BFB6-5D83863C837A}"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CBBA708-C5F0-412D-90E2-1919F0D196AE}" type="datetimeFigureOut">
              <a:rPr lang="en-US" dirty="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A9C8F8FA-EF43-4642-9368-3F4E33039BD9}" type="datetimeFigureOut">
              <a:rPr lang="en-US" dirty="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10/29/2025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B9C5D3-0140-4E75-8D7F-C0623D06DFD7}" type="datetimeFigureOut">
              <a:rPr lang="en-US" dirty="0"/>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3AE0757-B101-4811-9189-10EB2F458E2D}"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BDC078-589F-40E3-816C-EE21D62B5BBA}" type="datetimeFigureOut">
              <a:rPr lang="en-US" dirty="0"/>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10/29/2025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apa.org/support/about/apa/psychology.aspx/#answer" TargetMode="External"/><Relationship Id="rId2" Type="http://schemas.openxmlformats.org/officeDocument/2006/relationships/hyperlink" Target="http://www.apa.org/research/action/glossary.aspx"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abainternational.org/abai/behavior-an&#225;lisis.aspx" TargetMode="External"/><Relationship Id="rId4" Type="http://schemas.openxmlformats.org/officeDocument/2006/relationships/hyperlink" Target="http://www.abainternational.org/abai/behavior-analysi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4765D9-B214-3253-8CAC-BE57C80B7CF4}"/>
              </a:ext>
            </a:extLst>
          </p:cNvPr>
          <p:cNvSpPr>
            <a:spLocks noGrp="1"/>
          </p:cNvSpPr>
          <p:nvPr>
            <p:ph type="ctrTitle"/>
          </p:nvPr>
        </p:nvSpPr>
        <p:spPr>
          <a:xfrm>
            <a:off x="666573" y="306526"/>
            <a:ext cx="7622849" cy="1995442"/>
          </a:xfrm>
        </p:spPr>
        <p:txBody>
          <a:bodyPr/>
          <a:lstStyle/>
          <a:p>
            <a:r>
              <a:rPr lang="es-MX" sz="4400" b="1" dirty="0">
                <a:latin typeface="Calibri" panose="020F0502020204030204" pitchFamily="34" charset="0"/>
                <a:cs typeface="Calibri" panose="020F0502020204030204" pitchFamily="34" charset="0"/>
              </a:rPr>
              <a:t>Los Senderos Divergentes </a:t>
            </a:r>
            <a:br>
              <a:rPr lang="es-MX" sz="4400" b="1" dirty="0">
                <a:latin typeface="Calibri" panose="020F0502020204030204" pitchFamily="34" charset="0"/>
                <a:cs typeface="Calibri" panose="020F0502020204030204" pitchFamily="34" charset="0"/>
              </a:rPr>
            </a:br>
            <a:r>
              <a:rPr lang="es-MX" sz="4400" b="1" dirty="0">
                <a:latin typeface="Calibri" panose="020F0502020204030204" pitchFamily="34" charset="0"/>
                <a:cs typeface="Calibri" panose="020F0502020204030204" pitchFamily="34" charset="0"/>
              </a:rPr>
              <a:t>de la Psicología y del </a:t>
            </a:r>
            <a:br>
              <a:rPr lang="es-MX" sz="4400" b="1" dirty="0">
                <a:latin typeface="Calibri" panose="020F0502020204030204" pitchFamily="34" charset="0"/>
                <a:cs typeface="Calibri" panose="020F0502020204030204" pitchFamily="34" charset="0"/>
              </a:rPr>
            </a:br>
            <a:r>
              <a:rPr lang="es-MX" sz="4400" b="1" dirty="0">
                <a:latin typeface="Calibri" panose="020F0502020204030204" pitchFamily="34" charset="0"/>
                <a:cs typeface="Calibri" panose="020F0502020204030204" pitchFamily="34" charset="0"/>
              </a:rPr>
              <a:t>Análisis de la Conducta</a:t>
            </a:r>
          </a:p>
        </p:txBody>
      </p:sp>
      <p:sp>
        <p:nvSpPr>
          <p:cNvPr id="3" name="Subtítulo 2">
            <a:extLst>
              <a:ext uri="{FF2B5EF4-FFF2-40B4-BE49-F238E27FC236}">
                <a16:creationId xmlns:a16="http://schemas.microsoft.com/office/drawing/2014/main" id="{111A06EE-4E4A-0567-7A2B-C6A5F4393295}"/>
              </a:ext>
            </a:extLst>
          </p:cNvPr>
          <p:cNvSpPr>
            <a:spLocks noGrp="1"/>
          </p:cNvSpPr>
          <p:nvPr>
            <p:ph type="subTitle" idx="1"/>
          </p:nvPr>
        </p:nvSpPr>
        <p:spPr>
          <a:xfrm>
            <a:off x="2551852" y="2870156"/>
            <a:ext cx="5660657" cy="1117687"/>
          </a:xfrm>
        </p:spPr>
        <p:txBody>
          <a:bodyPr/>
          <a:lstStyle/>
          <a:p>
            <a:r>
              <a:rPr lang="es-MX" sz="3200" dirty="0">
                <a:effectLst/>
                <a:latin typeface="Calibri" panose="020F0502020204030204" pitchFamily="34" charset="0"/>
                <a:cs typeface="Calibri" panose="020F0502020204030204" pitchFamily="34" charset="0"/>
              </a:rPr>
              <a:t>Bruce A. Tyler</a:t>
            </a:r>
          </a:p>
          <a:p>
            <a:r>
              <a:rPr lang="es-MX" dirty="0" err="1">
                <a:effectLst/>
                <a:latin typeface="Calibri" panose="020F0502020204030204" pitchFamily="34" charset="0"/>
                <a:cs typeface="Calibri" panose="020F0502020204030204" pitchFamily="34" charset="0"/>
              </a:rPr>
              <a:t>College</a:t>
            </a:r>
            <a:r>
              <a:rPr lang="es-MX" dirty="0">
                <a:effectLst/>
                <a:latin typeface="Calibri" panose="020F0502020204030204" pitchFamily="34" charset="0"/>
                <a:cs typeface="Calibri" panose="020F0502020204030204" pitchFamily="34" charset="0"/>
              </a:rPr>
              <a:t> </a:t>
            </a:r>
            <a:r>
              <a:rPr lang="es-MX" dirty="0" err="1">
                <a:effectLst/>
                <a:latin typeface="Calibri" panose="020F0502020204030204" pitchFamily="34" charset="0"/>
                <a:cs typeface="Calibri" panose="020F0502020204030204" pitchFamily="34" charset="0"/>
              </a:rPr>
              <a:t>of</a:t>
            </a:r>
            <a:r>
              <a:rPr lang="es-MX" dirty="0">
                <a:effectLst/>
                <a:latin typeface="Calibri" panose="020F0502020204030204" pitchFamily="34" charset="0"/>
                <a:cs typeface="Calibri" panose="020F0502020204030204" pitchFamily="34" charset="0"/>
              </a:rPr>
              <a:t> Social </a:t>
            </a:r>
            <a:r>
              <a:rPr lang="es-MX" dirty="0" err="1">
                <a:effectLst/>
                <a:latin typeface="Calibri" panose="020F0502020204030204" pitchFamily="34" charset="0"/>
                <a:cs typeface="Calibri" panose="020F0502020204030204" pitchFamily="34" charset="0"/>
              </a:rPr>
              <a:t>Work</a:t>
            </a:r>
            <a:r>
              <a:rPr lang="es-MX" dirty="0">
                <a:effectLst/>
                <a:latin typeface="Calibri" panose="020F0502020204030204" pitchFamily="34" charset="0"/>
                <a:cs typeface="Calibri" panose="020F0502020204030204" pitchFamily="34" charset="0"/>
              </a:rPr>
              <a:t>, Florida </a:t>
            </a:r>
            <a:r>
              <a:rPr lang="es-MX" dirty="0" err="1">
                <a:effectLst/>
                <a:latin typeface="Calibri" panose="020F0502020204030204" pitchFamily="34" charset="0"/>
                <a:cs typeface="Calibri" panose="020F0502020204030204" pitchFamily="34" charset="0"/>
              </a:rPr>
              <a:t>State</a:t>
            </a:r>
            <a:r>
              <a:rPr lang="es-MX" dirty="0">
                <a:effectLst/>
                <a:latin typeface="Calibri" panose="020F0502020204030204" pitchFamily="34" charset="0"/>
                <a:cs typeface="Calibri" panose="020F0502020204030204" pitchFamily="34" charset="0"/>
              </a:rPr>
              <a:t> </a:t>
            </a:r>
            <a:r>
              <a:rPr lang="es-MX" dirty="0" err="1">
                <a:effectLst/>
                <a:latin typeface="Calibri" panose="020F0502020204030204" pitchFamily="34" charset="0"/>
                <a:cs typeface="Calibri" panose="020F0502020204030204" pitchFamily="34" charset="0"/>
              </a:rPr>
              <a:t>University</a:t>
            </a:r>
            <a:r>
              <a:rPr lang="es-MX" dirty="0">
                <a:effectLst/>
                <a:latin typeface="Calibri" panose="020F0502020204030204" pitchFamily="34" charset="0"/>
                <a:cs typeface="Calibri" panose="020F0502020204030204" pitchFamily="34" charset="0"/>
              </a:rPr>
              <a:t>, USA</a:t>
            </a:r>
          </a:p>
        </p:txBody>
      </p:sp>
      <p:pic>
        <p:nvPicPr>
          <p:cNvPr id="4" name="Imagen 3">
            <a:extLst>
              <a:ext uri="{FF2B5EF4-FFF2-40B4-BE49-F238E27FC236}">
                <a16:creationId xmlns:a16="http://schemas.microsoft.com/office/drawing/2014/main" id="{753A8D2E-2F04-78C0-A07C-156131A9992B}"/>
              </a:ext>
            </a:extLst>
          </p:cNvPr>
          <p:cNvPicPr>
            <a:picLocks noChangeAspect="1"/>
          </p:cNvPicPr>
          <p:nvPr/>
        </p:nvPicPr>
        <p:blipFill>
          <a:blip r:embed="rId2"/>
          <a:stretch>
            <a:fillRect/>
          </a:stretch>
        </p:blipFill>
        <p:spPr>
          <a:xfrm>
            <a:off x="9098421" y="-2"/>
            <a:ext cx="3093580" cy="4247262"/>
          </a:xfrm>
          <a:prstGeom prst="rect">
            <a:avLst/>
          </a:prstGeom>
        </p:spPr>
      </p:pic>
      <p:sp>
        <p:nvSpPr>
          <p:cNvPr id="5" name="CuadroTexto 4">
            <a:extLst>
              <a:ext uri="{FF2B5EF4-FFF2-40B4-BE49-F238E27FC236}">
                <a16:creationId xmlns:a16="http://schemas.microsoft.com/office/drawing/2014/main" id="{85F7021C-C75A-5F88-24C0-45C9A0C2630A}"/>
              </a:ext>
            </a:extLst>
          </p:cNvPr>
          <p:cNvSpPr txBox="1"/>
          <p:nvPr/>
        </p:nvSpPr>
        <p:spPr>
          <a:xfrm>
            <a:off x="500861" y="5905143"/>
            <a:ext cx="2050991" cy="646331"/>
          </a:xfrm>
          <a:prstGeom prst="rect">
            <a:avLst/>
          </a:prstGeom>
          <a:noFill/>
        </p:spPr>
        <p:txBody>
          <a:bodyPr wrap="square" rtlCol="0">
            <a:spAutoFit/>
          </a:bodyPr>
          <a:lstStyle/>
          <a:p>
            <a:r>
              <a:rPr lang="es-MX" dirty="0" err="1">
                <a:solidFill>
                  <a:schemeClr val="bg1"/>
                </a:solidFill>
                <a:latin typeface="Calibri" panose="020F0502020204030204" pitchFamily="34" charset="0"/>
                <a:cs typeface="Calibri" panose="020F0502020204030204" pitchFamily="34" charset="0"/>
              </a:rPr>
              <a:t>Ps</a:t>
            </a:r>
            <a:r>
              <a:rPr lang="es-MX" dirty="0">
                <a:solidFill>
                  <a:schemeClr val="bg1"/>
                </a:solidFill>
                <a:latin typeface="Calibri" panose="020F0502020204030204" pitchFamily="34" charset="0"/>
                <a:cs typeface="Calibri" panose="020F0502020204030204" pitchFamily="34" charset="0"/>
              </a:rPr>
              <a:t> Jaime E Vargas M</a:t>
            </a:r>
          </a:p>
          <a:p>
            <a:pPr algn="ctr"/>
            <a:r>
              <a:rPr lang="es-MX" dirty="0">
                <a:solidFill>
                  <a:schemeClr val="bg1"/>
                </a:solidFill>
                <a:latin typeface="Calibri" panose="020F0502020204030204" pitchFamily="34" charset="0"/>
                <a:cs typeface="Calibri" panose="020F0502020204030204" pitchFamily="34" charset="0"/>
              </a:rPr>
              <a:t>A515TE</a:t>
            </a:r>
          </a:p>
        </p:txBody>
      </p:sp>
    </p:spTree>
    <p:extLst>
      <p:ext uri="{BB962C8B-B14F-4D97-AF65-F5344CB8AC3E}">
        <p14:creationId xmlns:p14="http://schemas.microsoft.com/office/powerpoint/2010/main" val="8996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B53342-3943-9667-49FE-85C47631CDBE}"/>
              </a:ext>
            </a:extLst>
          </p:cNvPr>
          <p:cNvSpPr txBox="1"/>
          <p:nvPr/>
        </p:nvSpPr>
        <p:spPr>
          <a:xfrm>
            <a:off x="418744" y="546930"/>
            <a:ext cx="8759439" cy="596342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Así que, el campo ignoró mi sugerencia para establecer una agenda secreta para rebasar a la APA.                        En retrospectiva, esto ha resultado ser algo muy bueno. El análisis conductual como una practica profesional independiente está floreciendo, en un espectro más allá de lo que yo hubiera creído posible cuando me incorporé a la ABA en 1978 y como tal, ejerce una influencia positiva dentro de la sociedad, mucho mayor de lo que sería si se hubiera mantenido encapsulada dentro de la psicología. Con sus programas propios de entrenamiento, credenciales y publicaciones, se escapa de ser coartada por el bagaje mentalista y político de la APA. Por supuesto, nosotros los analistas conductuales deseamos el bien para la psicología y algunos de nosotros,,  continúan promoviendo la presencia de una ciencia natural dentro de ella, así como dentro de otras diciplinas. </a:t>
            </a:r>
          </a:p>
          <a:p>
            <a:pPr>
              <a:lnSpc>
                <a:spcPct val="150000"/>
              </a:lnSpc>
            </a:pPr>
            <a:r>
              <a:rPr lang="es-MX" sz="1600" dirty="0">
                <a:latin typeface="Calibri" panose="020F0502020204030204" pitchFamily="34" charset="0"/>
                <a:cs typeface="Calibri" panose="020F0502020204030204" pitchFamily="34" charset="0"/>
              </a:rPr>
              <a:t>	El análisis experimental de la conducta (EAB) como una ciencia básica y los elementos conceptuales y filosóficos del análisis conductual, todos contribuyen a mantener una presencia creíble dentro de la APA, además de hacerlo en congresos, conferencias y revistas fuera de ella. </a:t>
            </a:r>
          </a:p>
          <a:p>
            <a:pPr>
              <a:lnSpc>
                <a:spcPct val="150000"/>
              </a:lnSpc>
            </a:pPr>
            <a:r>
              <a:rPr lang="es-MX" sz="1600" dirty="0">
                <a:latin typeface="Calibri" panose="020F0502020204030204" pitchFamily="34" charset="0"/>
                <a:cs typeface="Calibri" panose="020F0502020204030204" pitchFamily="34" charset="0"/>
              </a:rPr>
              <a:t>	Recientemente la editorial APA ha publicado dos volúmenes impresionantes del APA </a:t>
            </a:r>
            <a:r>
              <a:rPr lang="es-MX" sz="1600" dirty="0" err="1">
                <a:latin typeface="Calibri" panose="020F0502020204030204" pitchFamily="34" charset="0"/>
                <a:cs typeface="Calibri" panose="020F0502020204030204" pitchFamily="34" charset="0"/>
              </a:rPr>
              <a:t>Handbook</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Analysis</a:t>
            </a:r>
            <a:r>
              <a:rPr lang="es-MX" sz="1600" dirty="0">
                <a:latin typeface="Calibri" panose="020F0502020204030204" pitchFamily="34" charset="0"/>
                <a:cs typeface="Calibri" panose="020F0502020204030204" pitchFamily="34" charset="0"/>
              </a:rPr>
              <a:t>, que contienen secciones particularmente fuertes, con EAB y aspectos prácticos del campo. </a:t>
            </a:r>
          </a:p>
          <a:p>
            <a:pPr>
              <a:lnSpc>
                <a:spcPct val="150000"/>
              </a:lnSpc>
            </a:pPr>
            <a:r>
              <a:rPr lang="es-MX" sz="1600" dirty="0">
                <a:latin typeface="Calibri" panose="020F0502020204030204" pitchFamily="34" charset="0"/>
                <a:cs typeface="Calibri" panose="020F0502020204030204" pitchFamily="34" charset="0"/>
              </a:rPr>
              <a:t>																…..</a:t>
            </a:r>
          </a:p>
        </p:txBody>
      </p:sp>
      <p:pic>
        <p:nvPicPr>
          <p:cNvPr id="4" name="Imagen 3">
            <a:extLst>
              <a:ext uri="{FF2B5EF4-FFF2-40B4-BE49-F238E27FC236}">
                <a16:creationId xmlns:a16="http://schemas.microsoft.com/office/drawing/2014/main" id="{2DAA9293-02B4-0836-A7C7-3450E5CBF9C7}"/>
              </a:ext>
            </a:extLst>
          </p:cNvPr>
          <p:cNvPicPr>
            <a:picLocks noChangeAspect="1"/>
          </p:cNvPicPr>
          <p:nvPr/>
        </p:nvPicPr>
        <p:blipFill>
          <a:blip r:embed="rId2"/>
          <a:stretch>
            <a:fillRect/>
          </a:stretch>
        </p:blipFill>
        <p:spPr>
          <a:xfrm>
            <a:off x="9507887" y="2663025"/>
            <a:ext cx="2265369" cy="2972925"/>
          </a:xfrm>
          <a:prstGeom prst="rect">
            <a:avLst/>
          </a:prstGeom>
        </p:spPr>
      </p:pic>
    </p:spTree>
    <p:extLst>
      <p:ext uri="{BB962C8B-B14F-4D97-AF65-F5344CB8AC3E}">
        <p14:creationId xmlns:p14="http://schemas.microsoft.com/office/powerpoint/2010/main" val="296555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36AA8C-161C-C746-0F54-56CA532A02A3}"/>
              </a:ext>
            </a:extLst>
          </p:cNvPr>
          <p:cNvSpPr txBox="1"/>
          <p:nvPr/>
        </p:nvSpPr>
        <p:spPr>
          <a:xfrm>
            <a:off x="675118" y="555477"/>
            <a:ext cx="9537106"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 pesar de todo, al escribir el prólogo de éste manual, Murray </a:t>
            </a:r>
            <a:r>
              <a:rPr lang="es-MX" sz="1600" dirty="0" err="1">
                <a:latin typeface="Calibri" panose="020F0502020204030204" pitchFamily="34" charset="0"/>
                <a:cs typeface="Calibri" panose="020F0502020204030204" pitchFamily="34" charset="0"/>
              </a:rPr>
              <a:t>Sidman</a:t>
            </a:r>
            <a:r>
              <a:rPr lang="es-MX" sz="1600" dirty="0">
                <a:latin typeface="Calibri" panose="020F0502020204030204" pitchFamily="34" charset="0"/>
                <a:cs typeface="Calibri" panose="020F0502020204030204" pitchFamily="34" charset="0"/>
              </a:rPr>
              <a:t>, uno de los fundadores de nuestro campo, expresó su punto de vista sobre la relación entre la psicología y el análisis de la conducta:</a:t>
            </a:r>
          </a:p>
          <a:p>
            <a:pPr>
              <a:lnSpc>
                <a:spcPct val="150000"/>
              </a:lnSpc>
            </a:pPr>
            <a:r>
              <a:rPr lang="es-MX" sz="1600" dirty="0">
                <a:latin typeface="Calibri" panose="020F0502020204030204" pitchFamily="34" charset="0"/>
                <a:cs typeface="Calibri" panose="020F0502020204030204" pitchFamily="34" charset="0"/>
              </a:rPr>
              <a:t>	La Asociación Psicológica Americana que auspicia éste manual pudiera parecer que se </a:t>
            </a:r>
            <a:r>
              <a:rPr lang="es-MX" sz="1600" dirty="0" err="1">
                <a:latin typeface="Calibri" panose="020F0502020204030204" pitchFamily="34" charset="0"/>
                <a:cs typeface="Calibri" panose="020F0502020204030204" pitchFamily="34" charset="0"/>
              </a:rPr>
              <a:t>retraé</a:t>
            </a:r>
            <a:r>
              <a:rPr lang="es-MX" sz="1600" dirty="0">
                <a:latin typeface="Calibri" panose="020F0502020204030204" pitchFamily="34" charset="0"/>
                <a:cs typeface="Calibri" panose="020F0502020204030204" pitchFamily="34" charset="0"/>
              </a:rPr>
              <a:t> de antagonismos largamente sostenidos, poseedores de raíces profundas de tipo filosófico, teórico y metodológico. Sin embargo, ésta retracción no ha ocurrido realmente …. No obstante ésta publicación, no debe sosegar a los estudiantes y llevarlos a pensar que la psicología y el análisis de la conducta sean lo mismo …. Las diferencias que han hecho que la psicología rechace al análisis conductual son reales (</a:t>
            </a:r>
            <a:r>
              <a:rPr lang="es-MX" sz="1600" dirty="0" err="1">
                <a:latin typeface="Calibri" panose="020F0502020204030204" pitchFamily="34" charset="0"/>
                <a:cs typeface="Calibri" panose="020F0502020204030204" pitchFamily="34" charset="0"/>
              </a:rPr>
              <a:t>Sidman</a:t>
            </a:r>
            <a:r>
              <a:rPr lang="es-MX" sz="1600" dirty="0">
                <a:latin typeface="Calibri" panose="020F0502020204030204" pitchFamily="34" charset="0"/>
                <a:cs typeface="Calibri" panose="020F0502020204030204" pitchFamily="34" charset="0"/>
              </a:rPr>
              <a:t> 2013, p. XV).</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endParaRPr lang="es-MX" sz="1600" dirty="0">
              <a:latin typeface="Calibri" panose="020F0502020204030204" pitchFamily="34" charset="0"/>
              <a:cs typeface="Calibri" panose="020F0502020204030204" pitchFamily="34" charset="0"/>
            </a:endParaRPr>
          </a:p>
          <a:p>
            <a:pPr algn="ctr">
              <a:lnSpc>
                <a:spcPct val="150000"/>
              </a:lnSpc>
            </a:pPr>
            <a:r>
              <a:rPr lang="es-MX" sz="1600" dirty="0">
                <a:latin typeface="Calibri" panose="020F0502020204030204" pitchFamily="34" charset="0"/>
                <a:cs typeface="Calibri" panose="020F0502020204030204" pitchFamily="34" charset="0"/>
              </a:rPr>
              <a:t>Referencia</a:t>
            </a:r>
          </a:p>
          <a:p>
            <a:pPr algn="ctr">
              <a:lnSpc>
                <a:spcPct val="150000"/>
              </a:lnSpc>
            </a:pPr>
            <a:r>
              <a:rPr lang="es-MX" sz="1600" dirty="0">
                <a:latin typeface="Calibri" panose="020F0502020204030204" pitchFamily="34" charset="0"/>
                <a:cs typeface="Calibri" panose="020F0502020204030204" pitchFamily="34" charset="0"/>
              </a:rPr>
              <a:t>Bruce A. </a:t>
            </a:r>
            <a:r>
              <a:rPr lang="es-MX" sz="1600" dirty="0" err="1">
                <a:latin typeface="Calibri" panose="020F0502020204030204" pitchFamily="34" charset="0"/>
                <a:cs typeface="Calibri" panose="020F0502020204030204" pitchFamily="34" charset="0"/>
              </a:rPr>
              <a:t>Thyler</a:t>
            </a:r>
            <a:r>
              <a:rPr lang="es-MX" sz="1600" dirty="0">
                <a:latin typeface="Calibri" panose="020F0502020204030204" pitchFamily="34" charset="0"/>
                <a:cs typeface="Calibri" panose="020F0502020204030204" pitchFamily="34" charset="0"/>
              </a:rPr>
              <a:t> (2015)</a:t>
            </a:r>
          </a:p>
          <a:p>
            <a:pPr algn="ctr">
              <a:lnSpc>
                <a:spcPct val="150000"/>
              </a:lnSpc>
            </a:pP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Divergent</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Paths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Analysis</a:t>
            </a:r>
            <a:endParaRPr lang="es-MX" sz="1600" dirty="0">
              <a:latin typeface="Calibri" panose="020F0502020204030204" pitchFamily="34" charset="0"/>
              <a:cs typeface="Calibri" panose="020F0502020204030204" pitchFamily="34" charset="0"/>
            </a:endParaRPr>
          </a:p>
          <a:p>
            <a:pPr algn="ctr">
              <a:lnSpc>
                <a:spcPct val="150000"/>
              </a:lnSpc>
            </a:pPr>
            <a:r>
              <a:rPr lang="es-MX" sz="1600" dirty="0">
                <a:latin typeface="Calibri" panose="020F0502020204030204" pitchFamily="34" charset="0"/>
                <a:cs typeface="Calibri" panose="020F0502020204030204" pitchFamily="34" charset="0"/>
              </a:rPr>
              <a:t>And </a:t>
            </a:r>
            <a:r>
              <a:rPr lang="es-MX" sz="1600" dirty="0" err="1">
                <a:latin typeface="Calibri" panose="020F0502020204030204" pitchFamily="34" charset="0"/>
                <a:cs typeface="Calibri" panose="020F0502020204030204" pitchFamily="34" charset="0"/>
              </a:rPr>
              <a:t>Psychology</a:t>
            </a:r>
            <a:r>
              <a:rPr lang="es-MX" sz="1600" dirty="0">
                <a:latin typeface="Calibri" panose="020F0502020204030204" pitchFamily="34" charset="0"/>
                <a:cs typeface="Calibri" panose="020F0502020204030204" pitchFamily="34" charset="0"/>
              </a:rPr>
              <a:t>: Vive la </a:t>
            </a:r>
            <a:r>
              <a:rPr lang="es-MX" sz="1600" dirty="0" err="1">
                <a:latin typeface="Calibri" panose="020F0502020204030204" pitchFamily="34" charset="0"/>
                <a:cs typeface="Calibri" panose="020F0502020204030204" pitchFamily="34" charset="0"/>
              </a:rPr>
              <a:t>Différence</a:t>
            </a:r>
            <a:r>
              <a:rPr lang="es-MX" sz="1600" dirty="0">
                <a:latin typeface="Calibri" panose="020F0502020204030204" pitchFamily="34" charset="0"/>
                <a:cs typeface="Calibri" panose="020F0502020204030204" pitchFamily="34" charset="0"/>
              </a:rPr>
              <a:t>!</a:t>
            </a:r>
          </a:p>
          <a:p>
            <a:pPr algn="ctr">
              <a:lnSpc>
                <a:spcPct val="150000"/>
              </a:lnSpc>
            </a:pPr>
            <a:r>
              <a:rPr lang="es-MX" sz="1600" dirty="0">
                <a:latin typeface="Calibri" panose="020F0502020204030204" pitchFamily="34" charset="0"/>
                <a:cs typeface="Calibri" panose="020F0502020204030204" pitchFamily="34" charset="0"/>
              </a:rPr>
              <a:t>BEHAV ANALYST 38:137-141 </a:t>
            </a:r>
          </a:p>
        </p:txBody>
      </p:sp>
    </p:spTree>
    <p:extLst>
      <p:ext uri="{BB962C8B-B14F-4D97-AF65-F5344CB8AC3E}">
        <p14:creationId xmlns:p14="http://schemas.microsoft.com/office/powerpoint/2010/main" val="200259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40AA0B0-D843-029E-FE54-EEBE24442679}"/>
              </a:ext>
            </a:extLst>
          </p:cNvPr>
          <p:cNvSpPr txBox="1"/>
          <p:nvPr/>
        </p:nvSpPr>
        <p:spPr>
          <a:xfrm>
            <a:off x="478564" y="452927"/>
            <a:ext cx="6563171" cy="5594096"/>
          </a:xfrm>
          <a:prstGeom prst="rect">
            <a:avLst/>
          </a:prstGeom>
          <a:noFill/>
        </p:spPr>
        <p:txBody>
          <a:bodyPr wrap="square" rtlCol="0">
            <a:spAutoFit/>
          </a:bodyPr>
          <a:lstStyle/>
          <a:p>
            <a:pPr>
              <a:lnSpc>
                <a:spcPct val="150000"/>
              </a:lnSpc>
            </a:pPr>
            <a:r>
              <a:rPr lang="es-MX" sz="1400" dirty="0">
                <a:solidFill>
                  <a:schemeClr val="bg1"/>
                </a:solidFill>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Hace 20 años, publiqué un artículo ambiciosamente titulado </a:t>
            </a:r>
            <a:r>
              <a:rPr lang="es-MX" sz="1600" dirty="0">
                <a:solidFill>
                  <a:srgbClr val="FFC000"/>
                </a:solidFill>
                <a:latin typeface="Calibri" panose="020F0502020204030204" pitchFamily="34" charset="0"/>
                <a:cs typeface="Calibri" panose="020F0502020204030204" pitchFamily="34" charset="0"/>
              </a:rPr>
              <a:t>‘</a:t>
            </a:r>
            <a:r>
              <a:rPr lang="es-MX" sz="1600" i="1" dirty="0">
                <a:solidFill>
                  <a:srgbClr val="FFC000"/>
                </a:solidFill>
                <a:latin typeface="Calibri" panose="020F0502020204030204" pitchFamily="34" charset="0"/>
                <a:cs typeface="Calibri" panose="020F0502020204030204" pitchFamily="34" charset="0"/>
              </a:rPr>
              <a:t>El Club X y el Ring Secreto: Lecciones sobre cómo el Análisis de la Conducta puede vencer a la Psicología’</a:t>
            </a:r>
            <a:r>
              <a:rPr lang="es-MX" sz="1600" dirty="0">
                <a:solidFill>
                  <a:srgbClr val="FFC000"/>
                </a:solidFill>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a:t>
            </a:r>
            <a:r>
              <a:rPr lang="es-MX" sz="1600" dirty="0" err="1">
                <a:latin typeface="Calibri" panose="020F0502020204030204" pitchFamily="34" charset="0"/>
                <a:cs typeface="Calibri" panose="020F0502020204030204" pitchFamily="34" charset="0"/>
              </a:rPr>
              <a:t>Thyler</a:t>
            </a:r>
            <a:r>
              <a:rPr lang="es-MX" sz="1600" dirty="0">
                <a:latin typeface="Calibri" panose="020F0502020204030204" pitchFamily="34" charset="0"/>
                <a:cs typeface="Calibri" panose="020F0502020204030204" pitchFamily="34" charset="0"/>
              </a:rPr>
              <a:t>, 1995). En ese documento, describo cómo un puñado de jóvenes entusiastas de la entonces novedosa teoría Darwiniana de la evolución vía selección natural, calladamente  maniobraban para ejercer un control secreto sobre la </a:t>
            </a:r>
            <a:r>
              <a:rPr lang="es-MX" sz="1600" b="1" i="1" dirty="0">
                <a:solidFill>
                  <a:srgbClr val="FFC000"/>
                </a:solidFill>
                <a:latin typeface="Calibri" panose="020F0502020204030204" pitchFamily="34" charset="0"/>
                <a:cs typeface="Calibri" panose="020F0502020204030204" pitchFamily="34" charset="0"/>
              </a:rPr>
              <a:t>Royal </a:t>
            </a:r>
            <a:r>
              <a:rPr lang="es-MX" sz="1600" b="1" i="1" dirty="0" err="1">
                <a:solidFill>
                  <a:srgbClr val="FFC000"/>
                </a:solidFill>
                <a:latin typeface="Calibri" panose="020F0502020204030204" pitchFamily="34" charset="0"/>
                <a:cs typeface="Calibri" panose="020F0502020204030204" pitchFamily="34" charset="0"/>
              </a:rPr>
              <a:t>Society</a:t>
            </a:r>
            <a:r>
              <a:rPr lang="es-MX" sz="1600" b="1" i="1" dirty="0">
                <a:solidFill>
                  <a:srgbClr val="FFC000"/>
                </a:solidFill>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y otras influyentes revistas y organizaciones científicas Británicas, como para promover la investigación empírica y la profesionalización de la ciencia. El </a:t>
            </a:r>
            <a:r>
              <a:rPr lang="es-MX" sz="1600" dirty="0">
                <a:solidFill>
                  <a:srgbClr val="FFC000"/>
                </a:solidFill>
                <a:latin typeface="Calibri" panose="020F0502020204030204" pitchFamily="34" charset="0"/>
                <a:cs typeface="Calibri" panose="020F0502020204030204" pitchFamily="34" charset="0"/>
              </a:rPr>
              <a:t>Club-X</a:t>
            </a:r>
            <a:r>
              <a:rPr lang="es-MX" sz="1600" dirty="0">
                <a:latin typeface="Calibri" panose="020F0502020204030204" pitchFamily="34" charset="0"/>
                <a:cs typeface="Calibri" panose="020F0502020204030204" pitchFamily="34" charset="0"/>
              </a:rPr>
              <a:t> (X por desconocido) fue creado por menos de una docena de hombres en 1864 y estaba enfocado en defender y promover la teoría evolutiva y las carreras de colegas con inclinaciones similares. Ellos, cubierta y descubiertamente controlaron la gobernanza formal de las organizaciones, la edición de revistas y las decisiones acerca de quienes recibirían reconocimientos prestigiosos, durante varias décadas. </a:t>
            </a:r>
            <a:r>
              <a:rPr lang="es-MX" sz="1600" dirty="0" err="1">
                <a:latin typeface="Calibri" panose="020F0502020204030204" pitchFamily="34" charset="0"/>
                <a:cs typeface="Calibri" panose="020F0502020204030204" pitchFamily="34" charset="0"/>
              </a:rPr>
              <a:t>Tambien</a:t>
            </a:r>
            <a:r>
              <a:rPr lang="es-MX" sz="1600" dirty="0">
                <a:latin typeface="Calibri" panose="020F0502020204030204" pitchFamily="34" charset="0"/>
                <a:cs typeface="Calibri" panose="020F0502020204030204" pitchFamily="34" charset="0"/>
              </a:rPr>
              <a:t> tuvieron un tremendo éxito promoviendo la teoría evolutiva y a sus colegas que la apoyaban.</a:t>
            </a:r>
          </a:p>
        </p:txBody>
      </p:sp>
      <p:pic>
        <p:nvPicPr>
          <p:cNvPr id="3" name="Imagen 2">
            <a:extLst>
              <a:ext uri="{FF2B5EF4-FFF2-40B4-BE49-F238E27FC236}">
                <a16:creationId xmlns:a16="http://schemas.microsoft.com/office/drawing/2014/main" id="{6B112404-BD0D-6FE6-4C93-A8712BDFF738}"/>
              </a:ext>
            </a:extLst>
          </p:cNvPr>
          <p:cNvPicPr>
            <a:picLocks noChangeAspect="1"/>
          </p:cNvPicPr>
          <p:nvPr/>
        </p:nvPicPr>
        <p:blipFill>
          <a:blip r:embed="rId2"/>
          <a:stretch>
            <a:fillRect/>
          </a:stretch>
        </p:blipFill>
        <p:spPr>
          <a:xfrm>
            <a:off x="7469023" y="1777872"/>
            <a:ext cx="3488299" cy="3302256"/>
          </a:xfrm>
          <a:prstGeom prst="rect">
            <a:avLst/>
          </a:prstGeom>
        </p:spPr>
      </p:pic>
    </p:spTree>
    <p:extLst>
      <p:ext uri="{BB962C8B-B14F-4D97-AF65-F5344CB8AC3E}">
        <p14:creationId xmlns:p14="http://schemas.microsoft.com/office/powerpoint/2010/main" val="12555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494AD8-C4AE-F2CB-0D1E-AB6DAFC09EBE}"/>
              </a:ext>
            </a:extLst>
          </p:cNvPr>
          <p:cNvSpPr txBox="1"/>
          <p:nvPr/>
        </p:nvSpPr>
        <p:spPr>
          <a:xfrm>
            <a:off x="922945" y="3548527"/>
            <a:ext cx="10152404" cy="2639441"/>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Varias décadas después, en 1913, un grupo análogo de siete hombres formaron un auto nombrado </a:t>
            </a:r>
            <a:r>
              <a:rPr lang="es-MX" sz="1600" dirty="0">
                <a:solidFill>
                  <a:srgbClr val="FFC000"/>
                </a:solidFill>
                <a:latin typeface="Calibri" panose="020F0502020204030204" pitchFamily="34" charset="0"/>
                <a:cs typeface="Calibri" panose="020F0502020204030204" pitchFamily="34" charset="0"/>
              </a:rPr>
              <a:t>Ring Secreto </a:t>
            </a:r>
            <a:r>
              <a:rPr lang="es-MX" sz="1600" dirty="0">
                <a:latin typeface="Calibri" panose="020F0502020204030204" pitchFamily="34" charset="0"/>
                <a:cs typeface="Calibri" panose="020F0502020204030204" pitchFamily="34" charset="0"/>
              </a:rPr>
              <a:t>(ring, como un ring de box), dedicado a defender y promover una nueva y controvertida teoría del ,psicoanálisis desarrollada por Sigmund Freud. Esto fue efectuado con la aprobación de Freud y el grupo se enfocó en promover publicaciones “puramente” psicoanalíticas en las revistas existentes, creando nuevas editoriales, escribiendo revisiones de libros favorables, instigando la práctica del psicoanálisis y motivando la aceptación de la teoría psicoanalítica dentro de los núcleos principales de la medicina, la psicología y otras diciplinas. Por más de dos décadas, el Ring Secreto funcionó sigilosamente y como el Club-X, resultó bastante exitoso.</a:t>
            </a:r>
          </a:p>
        </p:txBody>
      </p:sp>
      <p:pic>
        <p:nvPicPr>
          <p:cNvPr id="3" name="Imagen 2">
            <a:extLst>
              <a:ext uri="{FF2B5EF4-FFF2-40B4-BE49-F238E27FC236}">
                <a16:creationId xmlns:a16="http://schemas.microsoft.com/office/drawing/2014/main" id="{71C1B35F-7FC2-9B16-A7F1-D75EB1BCFCB2}"/>
              </a:ext>
            </a:extLst>
          </p:cNvPr>
          <p:cNvPicPr>
            <a:picLocks noChangeAspect="1"/>
          </p:cNvPicPr>
          <p:nvPr/>
        </p:nvPicPr>
        <p:blipFill>
          <a:blip r:embed="rId2"/>
          <a:stretch>
            <a:fillRect/>
          </a:stretch>
        </p:blipFill>
        <p:spPr>
          <a:xfrm>
            <a:off x="3649444" y="322719"/>
            <a:ext cx="4477216" cy="2986755"/>
          </a:xfrm>
          <a:prstGeom prst="rect">
            <a:avLst/>
          </a:prstGeom>
        </p:spPr>
      </p:pic>
    </p:spTree>
    <p:extLst>
      <p:ext uri="{BB962C8B-B14F-4D97-AF65-F5344CB8AC3E}">
        <p14:creationId xmlns:p14="http://schemas.microsoft.com/office/powerpoint/2010/main" val="116432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2B7FA3-F850-484A-5324-886087A4CE15}"/>
              </a:ext>
            </a:extLst>
          </p:cNvPr>
          <p:cNvSpPr txBox="1"/>
          <p:nvPr/>
        </p:nvSpPr>
        <p:spPr>
          <a:xfrm>
            <a:off x="444381" y="632388"/>
            <a:ext cx="9964396"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En mi publicación de 1995, sugería que el análisis de la conducta podría adoptar una estrategia similar al trabajar con la </a:t>
            </a:r>
            <a:r>
              <a:rPr lang="es-MX" sz="1600" i="1" dirty="0">
                <a:latin typeface="Calibri" panose="020F0502020204030204" pitchFamily="34" charset="0"/>
                <a:cs typeface="Calibri" panose="020F0502020204030204" pitchFamily="34" charset="0"/>
              </a:rPr>
              <a:t>American </a:t>
            </a:r>
            <a:r>
              <a:rPr lang="es-MX" sz="1600" i="1" dirty="0" err="1">
                <a:latin typeface="Calibri" panose="020F0502020204030204" pitchFamily="34" charset="0"/>
                <a:cs typeface="Calibri" panose="020F0502020204030204" pitchFamily="34" charset="0"/>
              </a:rPr>
              <a:t>Psychological</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Association</a:t>
            </a:r>
            <a:r>
              <a:rPr lang="es-MX" sz="1600" i="1"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(APA), estableciendo cada quien una oficina, una editorial y un conjunto de reconocimientos y de hecho, arrancar con una organización trabajando estrictamente dentro del marco de referencia existente de leyes y reglamentos. Jocosamente, yo sugería que este grupo podía haberse denominado como el Comité para el Avance del Análisis Conductual (CABAL). Yo estaba  influenciado por la temprana declaración de Skinner, hecha en 1928 como </a:t>
            </a:r>
            <a:r>
              <a:rPr lang="es-MX" sz="1600" dirty="0" err="1">
                <a:latin typeface="Calibri" panose="020F0502020204030204" pitchFamily="34" charset="0"/>
                <a:cs typeface="Calibri" panose="020F0502020204030204" pitchFamily="34" charset="0"/>
              </a:rPr>
              <a:t>doctorante</a:t>
            </a:r>
            <a:r>
              <a:rPr lang="es-MX" sz="1600" dirty="0">
                <a:latin typeface="Calibri" panose="020F0502020204030204" pitchFamily="34" charset="0"/>
                <a:cs typeface="Calibri" panose="020F0502020204030204" pitchFamily="34" charset="0"/>
              </a:rPr>
              <a:t> en Harvard: “… mi interés fundamental cae en el campo de la psicología y muy probablemente yo continúe ahí, aún si es necesario, haciendo abrir completamente el campo para acoplarme” (</a:t>
            </a:r>
            <a:r>
              <a:rPr lang="es-MX" sz="1600" dirty="0" err="1">
                <a:latin typeface="Calibri" panose="020F0502020204030204" pitchFamily="34" charset="0"/>
                <a:cs typeface="Calibri" panose="020F0502020204030204" pitchFamily="34" charset="0"/>
              </a:rPr>
              <a:t>Bjork</a:t>
            </a:r>
            <a:r>
              <a:rPr lang="es-MX" sz="1600" dirty="0">
                <a:latin typeface="Calibri" panose="020F0502020204030204" pitchFamily="34" charset="0"/>
                <a:cs typeface="Calibri" panose="020F0502020204030204" pitchFamily="34" charset="0"/>
              </a:rPr>
              <a:t> 1997, p. 81).  Aún siendo profesionalmente exitoso y una personalidad ampliamente conocida, no cumplió con ésta noble ambición. Una División para el Análisis Experimental de la Conducta (División 25, ahora simplemente conocida como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Analysis</a:t>
            </a:r>
            <a:r>
              <a:rPr lang="es-MX" sz="1600" dirty="0">
                <a:latin typeface="Calibri" panose="020F0502020204030204" pitchFamily="34" charset="0"/>
                <a:cs typeface="Calibri" panose="020F0502020204030204" pitchFamily="34" charset="0"/>
              </a:rPr>
              <a:t>, se dedicó a promover la investigación básica y aplicada), fue aprobada por la APA en 1964, pero escasamente había sido fundada cuando en el segundo número de el </a:t>
            </a:r>
            <a:r>
              <a:rPr lang="es-MX" sz="1600" i="1" dirty="0" err="1">
                <a:latin typeface="Calibri" panose="020F0502020204030204" pitchFamily="34" charset="0"/>
                <a:cs typeface="Calibri" panose="020F0502020204030204" pitchFamily="34" charset="0"/>
              </a:rPr>
              <a:t>Division</a:t>
            </a:r>
            <a:r>
              <a:rPr lang="es-MX" sz="1600" i="1" dirty="0">
                <a:latin typeface="Calibri" panose="020F0502020204030204" pitchFamily="34" charset="0"/>
                <a:cs typeface="Calibri" panose="020F0502020204030204" pitchFamily="34" charset="0"/>
              </a:rPr>
              <a:t> 25 </a:t>
            </a:r>
            <a:r>
              <a:rPr lang="es-MX" sz="1600" i="1" dirty="0" err="1">
                <a:latin typeface="Calibri" panose="020F0502020204030204" pitchFamily="34" charset="0"/>
                <a:cs typeface="Calibri" panose="020F0502020204030204" pitchFamily="34" charset="0"/>
              </a:rPr>
              <a:t>Recorder</a:t>
            </a:r>
            <a:r>
              <a:rPr lang="es-MX" sz="1600" dirty="0">
                <a:latin typeface="Calibri" panose="020F0502020204030204" pitchFamily="34" charset="0"/>
                <a:cs typeface="Calibri" panose="020F0502020204030204" pitchFamily="34" charset="0"/>
              </a:rPr>
              <a:t>, el periódico oficial de la División, había un artículo discutiendo la necesidad de reorganizar la APA, debido a que no representaba adecuadamente los asuntos de interés de los psicólogos experimentales y fuera o no que la División 25 y otras divisiones orientadas científicamente debieran </a:t>
            </a:r>
            <a:r>
              <a:rPr lang="es-MX" sz="1600" dirty="0" err="1">
                <a:latin typeface="Calibri" panose="020F0502020204030204" pitchFamily="34" charset="0"/>
                <a:cs typeface="Calibri" panose="020F0502020204030204" pitchFamily="34" charset="0"/>
              </a:rPr>
              <a:t>ecindirse</a:t>
            </a:r>
            <a:r>
              <a:rPr lang="es-MX" sz="1600" dirty="0">
                <a:latin typeface="Calibri" panose="020F0502020204030204" pitchFamily="34" charset="0"/>
                <a:cs typeface="Calibri" panose="020F0502020204030204" pitchFamily="34" charset="0"/>
              </a:rPr>
              <a:t> de la APA (Brady 1966) la División 25 no abandonó la APA y se mantiene como como división de los analistas conductuales que se identifican como psicólogos.			…..</a:t>
            </a:r>
          </a:p>
        </p:txBody>
      </p:sp>
    </p:spTree>
    <p:extLst>
      <p:ext uri="{BB962C8B-B14F-4D97-AF65-F5344CB8AC3E}">
        <p14:creationId xmlns:p14="http://schemas.microsoft.com/office/powerpoint/2010/main" val="180197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4E33325-5F36-5A21-4CCA-B1519CDB491C}"/>
              </a:ext>
            </a:extLst>
          </p:cNvPr>
          <p:cNvSpPr txBox="1"/>
          <p:nvPr/>
        </p:nvSpPr>
        <p:spPr>
          <a:xfrm>
            <a:off x="452927" y="816618"/>
            <a:ext cx="9904576"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Skinner ocasionalmente retomaba fuerzas, como en su documento titulado </a:t>
            </a:r>
            <a:r>
              <a:rPr lang="es-MX" sz="1600" i="1" dirty="0">
                <a:latin typeface="Calibri" panose="020F0502020204030204" pitchFamily="34" charset="0"/>
                <a:cs typeface="Calibri" panose="020F0502020204030204" pitchFamily="34" charset="0"/>
              </a:rPr>
              <a:t>¿Podría el Análisis Experimental     de la Conducta Rescatar a la Psicología? </a:t>
            </a:r>
            <a:r>
              <a:rPr lang="es-MX" sz="1600" dirty="0">
                <a:latin typeface="Calibri" panose="020F0502020204030204" pitchFamily="34" charset="0"/>
                <a:cs typeface="Calibri" panose="020F0502020204030204" pitchFamily="34" charset="0"/>
              </a:rPr>
              <a:t> (Skinner 1983). Aunque en lo general, basado en mis 30 años y más como miembro de la APA, el campo de la psicología como un todo, parece poco interesado en nuestro campo. </a:t>
            </a:r>
          </a:p>
          <a:p>
            <a:pPr>
              <a:lnSpc>
                <a:spcPct val="150000"/>
              </a:lnSpc>
            </a:pPr>
            <a:r>
              <a:rPr lang="es-MX" sz="1600" dirty="0">
                <a:latin typeface="Calibri" panose="020F0502020204030204" pitchFamily="34" charset="0"/>
                <a:cs typeface="Calibri" panose="020F0502020204030204" pitchFamily="34" charset="0"/>
              </a:rPr>
              <a:t>	El conductismo como una filosofía de la ciencia generalmente es ignorado, a no ser que sea mal representado dentro de la corriente principal de la literatura psicológica. Los diseños de investigación de un solo sujeto raramente son publicados en las revistas de la APA y las intervenciones con base operante, cuando se escribe acerca de ellas, usualmente son un componente de un trabajo terapéutico mezclado, al que se otorga el adjetivo decimonónico de “cognitivo-conductual” (</a:t>
            </a:r>
            <a:r>
              <a:rPr lang="es-MX" sz="1600" dirty="0" err="1">
                <a:latin typeface="Calibri" panose="020F0502020204030204" pitchFamily="34" charset="0"/>
                <a:cs typeface="Calibri" panose="020F0502020204030204" pitchFamily="34" charset="0"/>
              </a:rPr>
              <a:t>Thyler</a:t>
            </a:r>
            <a:r>
              <a:rPr lang="es-MX" sz="1600" dirty="0">
                <a:latin typeface="Calibri" panose="020F0502020204030204" pitchFamily="34" charset="0"/>
                <a:cs typeface="Calibri" panose="020F0502020204030204" pitchFamily="34" charset="0"/>
              </a:rPr>
              <a:t> 1992).</a:t>
            </a:r>
          </a:p>
          <a:p>
            <a:pPr>
              <a:lnSpc>
                <a:spcPct val="150000"/>
              </a:lnSpc>
            </a:pPr>
            <a:r>
              <a:rPr lang="es-MX" sz="1600" dirty="0">
                <a:latin typeface="Calibri" panose="020F0502020204030204" pitchFamily="34" charset="0"/>
                <a:cs typeface="Calibri" panose="020F0502020204030204" pitchFamily="34" charset="0"/>
              </a:rPr>
              <a:t>	La prensa de APA publica pocos libros de análisis conductual, pero sí maneja para publicación muchos títulos tales como </a:t>
            </a:r>
            <a:r>
              <a:rPr lang="es-MX" sz="1600" i="1" dirty="0">
                <a:latin typeface="Calibri" panose="020F0502020204030204" pitchFamily="34" charset="0"/>
                <a:cs typeface="Calibri" panose="020F0502020204030204" pitchFamily="34" charset="0"/>
              </a:rPr>
              <a:t>Medicina Complementaria y Alternativa para Psicólogos: Un Recurso Esencial; Variedades de Experiencias Anómalas </a:t>
            </a:r>
            <a:r>
              <a:rPr lang="es-MX" sz="1600" dirty="0">
                <a:latin typeface="Calibri" panose="020F0502020204030204" pitchFamily="34" charset="0"/>
                <a:cs typeface="Calibri" panose="020F0502020204030204" pitchFamily="34" charset="0"/>
              </a:rPr>
              <a:t>(discutiendo sueños lúcidos, experiencias de abducciones alienígenas y experiencias de vidas pasadas, cercanas a la muerte y místicas); </a:t>
            </a:r>
            <a:r>
              <a:rPr lang="es-MX" sz="1600" i="1" dirty="0">
                <a:latin typeface="Calibri" panose="020F0502020204030204" pitchFamily="34" charset="0"/>
                <a:cs typeface="Calibri" panose="020F0502020204030204" pitchFamily="34" charset="0"/>
              </a:rPr>
              <a:t>Trabajo Onírico en Terapia</a:t>
            </a:r>
            <a:r>
              <a:rPr lang="es-MX" sz="1600" dirty="0">
                <a:latin typeface="Calibri" panose="020F0502020204030204" pitchFamily="34" charset="0"/>
                <a:cs typeface="Calibri" panose="020F0502020204030204" pitchFamily="34" charset="0"/>
              </a:rPr>
              <a:t>; e </a:t>
            </a:r>
            <a:r>
              <a:rPr lang="es-MX" sz="1600" i="1" dirty="0">
                <a:latin typeface="Calibri" panose="020F0502020204030204" pitchFamily="34" charset="0"/>
                <a:cs typeface="Calibri" panose="020F0502020204030204" pitchFamily="34" charset="0"/>
              </a:rPr>
              <a:t>Investigación en Terapias Complementarias y Alternativas. </a:t>
            </a:r>
            <a:endParaRPr lang="es-MX" sz="1600" dirty="0">
              <a:latin typeface="Calibri" panose="020F0502020204030204" pitchFamily="34" charset="0"/>
              <a:cs typeface="Calibri" panose="020F0502020204030204" pitchFamily="34" charset="0"/>
            </a:endParaRPr>
          </a:p>
          <a:p>
            <a:pPr>
              <a:lnSpc>
                <a:spcPct val="150000"/>
              </a:lnSpc>
            </a:pPr>
            <a:r>
              <a:rPr lang="es-MX" sz="1600" i="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8735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1E016CA-90AF-5C64-D7B7-D5E272997595}"/>
              </a:ext>
            </a:extLst>
          </p:cNvPr>
          <p:cNvSpPr txBox="1"/>
          <p:nvPr/>
        </p:nvSpPr>
        <p:spPr>
          <a:xfrm>
            <a:off x="324740" y="1495513"/>
            <a:ext cx="10263499"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Aún las definiciones actuales de ‘psicología’ proporcionadas por la APA </a:t>
            </a:r>
          </a:p>
          <a:p>
            <a:pPr>
              <a:lnSpc>
                <a:spcPct val="150000"/>
              </a:lnSpc>
            </a:pPr>
            <a:r>
              <a:rPr lang="es-MX" sz="1600" dirty="0">
                <a:latin typeface="Calibri" panose="020F0502020204030204" pitchFamily="34" charset="0"/>
                <a:cs typeface="Calibri" panose="020F0502020204030204" pitchFamily="34" charset="0"/>
              </a:rPr>
              <a:t>resultan contrarias al análisis de la conducta. Aquí hay dos ejemplos actuales:</a:t>
            </a:r>
          </a:p>
          <a:p>
            <a:pPr marL="285750" indent="-285750">
              <a:lnSpc>
                <a:spcPct val="150000"/>
              </a:lnSpc>
              <a:buFont typeface="Arial" panose="020B0604020202020204" pitchFamily="34" charset="0"/>
              <a:buChar char="•"/>
            </a:pPr>
            <a:r>
              <a:rPr lang="es-MX" sz="1600" dirty="0">
                <a:latin typeface="Calibri" panose="020F0502020204030204" pitchFamily="34" charset="0"/>
                <a:cs typeface="Calibri" panose="020F0502020204030204" pitchFamily="34" charset="0"/>
              </a:rPr>
              <a:t>“El estudio científico de la conducta de individuos y sus procesos mentales” (</a:t>
            </a:r>
            <a:r>
              <a:rPr lang="es-MX" sz="1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http://www.apa.org/research/action/glossary.aspx</a:t>
            </a:r>
            <a:r>
              <a:rPr lang="es-MX" sz="1600" dirty="0">
                <a:latin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es-MX" sz="1600" dirty="0">
                <a:latin typeface="Calibri" panose="020F0502020204030204" pitchFamily="34" charset="0"/>
                <a:cs typeface="Calibri" panose="020F0502020204030204" pitchFamily="34" charset="0"/>
              </a:rPr>
              <a:t>“La psicología es el estudio de la mente y la conducta” (</a:t>
            </a:r>
            <a:r>
              <a:rPr lang="es-MX" sz="1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http://www.apa.org/support/about/apa/psychology.aspx//#answer</a:t>
            </a:r>
            <a:r>
              <a:rPr lang="es-MX" sz="1600" dirty="0">
                <a:latin typeface="Calibri" panose="020F0502020204030204" pitchFamily="34" charset="0"/>
                <a:cs typeface="Calibri" panose="020F0502020204030204" pitchFamily="34" charset="0"/>
              </a:rPr>
              <a:t>).</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Compare esto con la definición del análisis conductual:</a:t>
            </a:r>
          </a:p>
          <a:p>
            <a:pPr marL="285750" indent="-285750">
              <a:lnSpc>
                <a:spcPct val="150000"/>
              </a:lnSpc>
              <a:buFont typeface="Arial" panose="020B0604020202020204" pitchFamily="34" charset="0"/>
              <a:buChar char="•"/>
            </a:pPr>
            <a:r>
              <a:rPr lang="es-MX" sz="1600" dirty="0">
                <a:latin typeface="Calibri" panose="020F0502020204030204" pitchFamily="34" charset="0"/>
                <a:cs typeface="Calibri" panose="020F0502020204030204" pitchFamily="34" charset="0"/>
              </a:rPr>
              <a:t>“el análisis de la conducta estudia cómo factores biológicos, farmacológicos y experienciales influyen la conducta        de animales humanos y no humanos” (</a:t>
            </a:r>
            <a:r>
              <a:rPr lang="es-MX" sz="16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http://www.abainternational.org/abai/behavior-analysis.aspx</a:t>
            </a:r>
            <a:r>
              <a:rPr lang="es-MX" sz="1600" dirty="0">
                <a:latin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es-MX" sz="1600" dirty="0">
                <a:latin typeface="Calibri" panose="020F0502020204030204" pitchFamily="34" charset="0"/>
                <a:cs typeface="Calibri" panose="020F0502020204030204" pitchFamily="34" charset="0"/>
              </a:rPr>
              <a:t> “las explicaciones analíticas conductuales del comportamiento apelan a procesos físicos naturales (</a:t>
            </a:r>
            <a:r>
              <a:rPr lang="es-MX" sz="1600" dirty="0" err="1">
                <a:latin typeface="Calibri" panose="020F0502020204030204" pitchFamily="34" charset="0"/>
                <a:cs typeface="Calibri" panose="020F0502020204030204" pitchFamily="34" charset="0"/>
              </a:rPr>
              <a:t>e.g</a:t>
            </a:r>
            <a:r>
              <a:rPr lang="es-MX" sz="1600" dirty="0">
                <a:latin typeface="Calibri" panose="020F0502020204030204" pitchFamily="34" charset="0"/>
                <a:cs typeface="Calibri" panose="020F0502020204030204" pitchFamily="34" charset="0"/>
              </a:rPr>
              <a:t>. eventos ambientales, genéticos, receptores neuronales). No apelan a fenómenos metafísicos (como el libre albedrío) y no explican la conducta apelando a otra conducta” (</a:t>
            </a:r>
            <a:r>
              <a:rPr lang="es-MX" sz="16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http://abainternational.org/abai/behavior-analysis.aspx</a:t>
            </a:r>
            <a:r>
              <a:rPr lang="es-MX" sz="1600" dirty="0">
                <a:latin typeface="Calibri" panose="020F0502020204030204" pitchFamily="34" charset="0"/>
                <a:cs typeface="Calibri" panose="020F0502020204030204" pitchFamily="34" charset="0"/>
              </a:rPr>
              <a:t>). </a:t>
            </a:r>
          </a:p>
          <a:p>
            <a:pPr marL="285750" indent="-285750">
              <a:lnSpc>
                <a:spcPct val="150000"/>
              </a:lnSpc>
              <a:buFont typeface="Arial" panose="020B0604020202020204" pitchFamily="34" charset="0"/>
              <a:buChar char="•"/>
            </a:pPr>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6BC9FEE3-77A7-4E0C-8EAB-E4C3546AD39D}"/>
              </a:ext>
            </a:extLst>
          </p:cNvPr>
          <p:cNvPicPr>
            <a:picLocks noChangeAspect="1"/>
          </p:cNvPicPr>
          <p:nvPr/>
        </p:nvPicPr>
        <p:blipFill>
          <a:blip r:embed="rId6"/>
          <a:stretch>
            <a:fillRect/>
          </a:stretch>
        </p:blipFill>
        <p:spPr>
          <a:xfrm>
            <a:off x="7115049" y="1339464"/>
            <a:ext cx="3295375" cy="2326682"/>
          </a:xfrm>
          <a:prstGeom prst="rect">
            <a:avLst/>
          </a:prstGeom>
        </p:spPr>
      </p:pic>
    </p:spTree>
    <p:extLst>
      <p:ext uri="{BB962C8B-B14F-4D97-AF65-F5344CB8AC3E}">
        <p14:creationId xmlns:p14="http://schemas.microsoft.com/office/powerpoint/2010/main" val="221952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3C5C93-985C-618E-F011-C83A80EF66BE}"/>
              </a:ext>
            </a:extLst>
          </p:cNvPr>
          <p:cNvSpPr txBox="1"/>
          <p:nvPr/>
        </p:nvSpPr>
        <p:spPr>
          <a:xfrm>
            <a:off x="410199" y="837487"/>
            <a:ext cx="9964396" cy="2270109"/>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Dado que la “mente” queda completamente excluida como potencial mecanismo causal por el análisis de la conducta, queda claro que la psicología es un campo completamente diferente. En lugar de seguir la ruta de la psicología dominante, como yo había sugerido, el análisis conductual aplicado ha tomado un rumbo diferente, la creación de una diciplina profesional autónoma, en buena medida en un nivel de maestría, con sus programas propios de grados académicos, credenciales para los practicantes, regulaciones legales independientes, revistas, conferencias  y publicaciones.</a:t>
            </a:r>
          </a:p>
        </p:txBody>
      </p:sp>
      <p:sp>
        <p:nvSpPr>
          <p:cNvPr id="3" name="CuadroTexto 2">
            <a:extLst>
              <a:ext uri="{FF2B5EF4-FFF2-40B4-BE49-F238E27FC236}">
                <a16:creationId xmlns:a16="http://schemas.microsoft.com/office/drawing/2014/main" id="{5BBFD327-A98C-D8EF-0FB9-EC4E8D0BA5C1}"/>
              </a:ext>
            </a:extLst>
          </p:cNvPr>
          <p:cNvSpPr txBox="1"/>
          <p:nvPr/>
        </p:nvSpPr>
        <p:spPr>
          <a:xfrm>
            <a:off x="509900" y="3312695"/>
            <a:ext cx="11357360" cy="2639441"/>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Mientras el análisis conductual mantiene una presencia continua en otros campos aplicados como el trabajo social, la educación, la medicina, etc., se mantiene como una organización marginal de la psicología. Lejos de estar “rescatando” esos otros campos (</a:t>
            </a:r>
            <a:r>
              <a:rPr lang="es-MX" sz="1600" dirty="0" err="1">
                <a:latin typeface="Calibri" panose="020F0502020204030204" pitchFamily="34" charset="0"/>
                <a:cs typeface="Calibri" panose="020F0502020204030204" pitchFamily="34" charset="0"/>
              </a:rPr>
              <a:t>Thyler</a:t>
            </a:r>
            <a:r>
              <a:rPr lang="es-MX" sz="1600" dirty="0">
                <a:latin typeface="Calibri" panose="020F0502020204030204" pitchFamily="34" charset="0"/>
                <a:cs typeface="Calibri" panose="020F0502020204030204" pitchFamily="34" charset="0"/>
              </a:rPr>
              <a:t> 1987), el análisis de la conducta es el hijo pelirrojo adoptado, a veces reconocido a regañadientes como siendo efectivo en dominios limitados (autismo), aunque más bien se afirma que es una orientación seriamente incompleta, que ignora áreas importantes como la mente, los deseos, las actitudes, las cogniciones, etc. No importa, pues la ruta independiente escogida por el análisis de la conducta ha probado ser bastante exitosa hasta ahora y es probable que así continue. </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1315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8F860C2-760E-9738-CD6A-AFDD941A90C7}"/>
              </a:ext>
            </a:extLst>
          </p:cNvPr>
          <p:cNvPicPr>
            <a:picLocks noChangeAspect="1"/>
          </p:cNvPicPr>
          <p:nvPr/>
        </p:nvPicPr>
        <p:blipFill>
          <a:blip r:embed="rId2"/>
          <a:stretch>
            <a:fillRect/>
          </a:stretch>
        </p:blipFill>
        <p:spPr>
          <a:xfrm>
            <a:off x="286840" y="421593"/>
            <a:ext cx="4287386" cy="1395902"/>
          </a:xfrm>
          <a:prstGeom prst="rect">
            <a:avLst/>
          </a:prstGeom>
        </p:spPr>
      </p:pic>
      <p:pic>
        <p:nvPicPr>
          <p:cNvPr id="3" name="Imagen 2">
            <a:extLst>
              <a:ext uri="{FF2B5EF4-FFF2-40B4-BE49-F238E27FC236}">
                <a16:creationId xmlns:a16="http://schemas.microsoft.com/office/drawing/2014/main" id="{CA75CF9D-7664-F10E-CC29-F4783C5B8C18}"/>
              </a:ext>
            </a:extLst>
          </p:cNvPr>
          <p:cNvPicPr>
            <a:picLocks noChangeAspect="1"/>
          </p:cNvPicPr>
          <p:nvPr/>
        </p:nvPicPr>
        <p:blipFill>
          <a:blip r:embed="rId3"/>
          <a:stretch>
            <a:fillRect/>
          </a:stretch>
        </p:blipFill>
        <p:spPr>
          <a:xfrm>
            <a:off x="4871104" y="421593"/>
            <a:ext cx="3913974" cy="1424299"/>
          </a:xfrm>
          <a:prstGeom prst="rect">
            <a:avLst/>
          </a:prstGeom>
        </p:spPr>
      </p:pic>
      <p:pic>
        <p:nvPicPr>
          <p:cNvPr id="4" name="Imagen 3">
            <a:extLst>
              <a:ext uri="{FF2B5EF4-FFF2-40B4-BE49-F238E27FC236}">
                <a16:creationId xmlns:a16="http://schemas.microsoft.com/office/drawing/2014/main" id="{3A620828-9CE6-6E54-710B-CCC38D683AB4}"/>
              </a:ext>
            </a:extLst>
          </p:cNvPr>
          <p:cNvPicPr>
            <a:picLocks noChangeAspect="1"/>
          </p:cNvPicPr>
          <p:nvPr/>
        </p:nvPicPr>
        <p:blipFill>
          <a:blip r:embed="rId4"/>
          <a:stretch>
            <a:fillRect/>
          </a:stretch>
        </p:blipFill>
        <p:spPr>
          <a:xfrm>
            <a:off x="9171864" y="350378"/>
            <a:ext cx="1792391" cy="1792391"/>
          </a:xfrm>
          <a:prstGeom prst="rect">
            <a:avLst/>
          </a:prstGeom>
        </p:spPr>
      </p:pic>
      <p:sp>
        <p:nvSpPr>
          <p:cNvPr id="5" name="CuadroTexto 4">
            <a:extLst>
              <a:ext uri="{FF2B5EF4-FFF2-40B4-BE49-F238E27FC236}">
                <a16:creationId xmlns:a16="http://schemas.microsoft.com/office/drawing/2014/main" id="{3BB7341E-F46A-347D-F228-04B8AA7286C5}"/>
              </a:ext>
            </a:extLst>
          </p:cNvPr>
          <p:cNvSpPr txBox="1"/>
          <p:nvPr/>
        </p:nvSpPr>
        <p:spPr>
          <a:xfrm>
            <a:off x="286841" y="2142769"/>
            <a:ext cx="8686244"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Además de una sólida Asociación Internacional para el Análisis de la Conducta (ABAI), en 2007 se fundó la Asociación Profesional del Análisis Conductual (APBA) y ha crecido considerablemente, ahora con más de 4000 miembros, donde la mayoría poseen la credencial del Buró de certificación de Analistas Conductuales (BCBA). En 1988,  éste buró fue creado y se ha desarrollado un número creciente de rigurosas credenciales para una practica multi nivel. Actualmente, más de 13,000 profesionales cuentan con credenciales BACB, no como trabajadores sociales o psicólogos o médicos, pero con una clara identidad como analistas conductuales y no necesariamente afiliados con otro campo…  Este estado de cosas tanto me sorprende como me agrada.</a:t>
            </a:r>
          </a:p>
          <a:p>
            <a:pPr>
              <a:lnSpc>
                <a:spcPct val="150000"/>
              </a:lnSpc>
            </a:pPr>
            <a:r>
              <a:rPr lang="es-MX" sz="1600" dirty="0">
                <a:latin typeface="Calibri" panose="020F0502020204030204" pitchFamily="34" charset="0"/>
                <a:cs typeface="Calibri" panose="020F0502020204030204" pitchFamily="34" charset="0"/>
              </a:rPr>
              <a:t>	Aún cuando yo estoy profesionalmente entrenado como psicólogo y como trabajador social, siempre me he identificado como conductista en la tradición de Skinner y ahora las credenciales BCBA sólidamente legitiman este campo.</a:t>
            </a:r>
          </a:p>
        </p:txBody>
      </p:sp>
      <p:pic>
        <p:nvPicPr>
          <p:cNvPr id="7" name="Imagen 6" descr="Una persona con una camiseta azul&#10;&#10;El contenido generado por IA puede ser incorrecto.">
            <a:extLst>
              <a:ext uri="{FF2B5EF4-FFF2-40B4-BE49-F238E27FC236}">
                <a16:creationId xmlns:a16="http://schemas.microsoft.com/office/drawing/2014/main" id="{58C58DAA-5A69-F94E-930C-7EF58353DB6D}"/>
              </a:ext>
            </a:extLst>
          </p:cNvPr>
          <p:cNvPicPr>
            <a:picLocks noChangeAspect="1"/>
          </p:cNvPicPr>
          <p:nvPr/>
        </p:nvPicPr>
        <p:blipFill>
          <a:blip r:embed="rId5"/>
          <a:stretch>
            <a:fillRect/>
          </a:stretch>
        </p:blipFill>
        <p:spPr>
          <a:xfrm>
            <a:off x="9234976" y="2452642"/>
            <a:ext cx="2432347" cy="3243129"/>
          </a:xfrm>
          <a:prstGeom prst="rect">
            <a:avLst/>
          </a:prstGeom>
        </p:spPr>
      </p:pic>
    </p:spTree>
    <p:extLst>
      <p:ext uri="{BB962C8B-B14F-4D97-AF65-F5344CB8AC3E}">
        <p14:creationId xmlns:p14="http://schemas.microsoft.com/office/powerpoint/2010/main" val="332157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CCE391-EA30-8A43-F2BA-EE14CBB046E7}"/>
              </a:ext>
            </a:extLst>
          </p:cNvPr>
          <p:cNvSpPr txBox="1"/>
          <p:nvPr/>
        </p:nvSpPr>
        <p:spPr>
          <a:xfrm>
            <a:off x="418744" y="2362026"/>
            <a:ext cx="11075350"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análisis de la conducta y la psicología, no es que se encuentren divorciados. Algunos comités estatales que otorgan licenciaturas en psicología (en los Estados Unidos) intentan obtener la supervisión legal del análisis conductual bajo su autoridad, argumentando que la práctica del análisis de la conducta es una práctica de la psicología. Esto está siendo vigorosamente rechazado por diversas organizaciones conductuales. Por su parte, la editorial de la APA recientemente ha adquirido (sin intervención alguna de la División 25) varias publicaciones de corte analítico conductual, de baja calidad y está intentando mejorarlas mediante comités editoriales enriquecidos y estándares de revisión por pares. Ésta nueva revista. Los soldados de la División 25. APA  se llama ‘</a:t>
            </a:r>
            <a:r>
              <a:rPr lang="es-MX" sz="1600" i="1" dirty="0" err="1">
                <a:latin typeface="Calibri" panose="020F0502020204030204" pitchFamily="34" charset="0"/>
                <a:cs typeface="Calibri" panose="020F0502020204030204" pitchFamily="34" charset="0"/>
              </a:rPr>
              <a:t>Behavior</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Analysis</a:t>
            </a:r>
            <a:r>
              <a:rPr lang="es-MX" sz="1600" i="1" dirty="0">
                <a:latin typeface="Calibri" panose="020F0502020204030204" pitchFamily="34" charset="0"/>
                <a:cs typeface="Calibri" panose="020F0502020204030204" pitchFamily="34" charset="0"/>
              </a:rPr>
              <a:t>: </a:t>
            </a:r>
            <a:r>
              <a:rPr lang="es-MX" sz="1600" i="1" dirty="0" err="1">
                <a:latin typeface="Calibri" panose="020F0502020204030204" pitchFamily="34" charset="0"/>
                <a:cs typeface="Calibri" panose="020F0502020204030204" pitchFamily="34" charset="0"/>
              </a:rPr>
              <a:t>Research</a:t>
            </a:r>
            <a:r>
              <a:rPr lang="es-MX" sz="1600" i="1" dirty="0">
                <a:latin typeface="Calibri" panose="020F0502020204030204" pitchFamily="34" charset="0"/>
                <a:cs typeface="Calibri" panose="020F0502020204030204" pitchFamily="34" charset="0"/>
              </a:rPr>
              <a:t> and </a:t>
            </a:r>
            <a:r>
              <a:rPr lang="es-MX" sz="1600" i="1" dirty="0" err="1">
                <a:latin typeface="Calibri" panose="020F0502020204030204" pitchFamily="34" charset="0"/>
                <a:cs typeface="Calibri" panose="020F0502020204030204" pitchFamily="34" charset="0"/>
              </a:rPr>
              <a:t>Practice</a:t>
            </a:r>
            <a:r>
              <a:rPr lang="es-MX" sz="1600" i="1"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y hay que esperar para observar qué tanto contribuye al campo. Los soldados de la División 25, dentro de la extensa APA, mantienen una pequeña presencia en la programación de sus convenciones y ofrecen una media docena de reconocimientos en el campo del análisis de la conducta. Otros analistas conductuales pueden pertenecer a diferentes divisiones de la APA (como las de Trastornos Intelectuales y del Desarrollo o la de Psicofarmacología y Abuso de Sustancias), aunque son unos cuantos.								…..</a:t>
            </a:r>
          </a:p>
        </p:txBody>
      </p:sp>
      <p:pic>
        <p:nvPicPr>
          <p:cNvPr id="3" name="Imagen 2">
            <a:extLst>
              <a:ext uri="{FF2B5EF4-FFF2-40B4-BE49-F238E27FC236}">
                <a16:creationId xmlns:a16="http://schemas.microsoft.com/office/drawing/2014/main" id="{7BD9E2FD-60CF-27A9-5299-2B148AC189BA}"/>
              </a:ext>
            </a:extLst>
          </p:cNvPr>
          <p:cNvPicPr>
            <a:picLocks noChangeAspect="1"/>
          </p:cNvPicPr>
          <p:nvPr/>
        </p:nvPicPr>
        <p:blipFill>
          <a:blip r:embed="rId2"/>
          <a:stretch>
            <a:fillRect/>
          </a:stretch>
        </p:blipFill>
        <p:spPr>
          <a:xfrm>
            <a:off x="949632" y="379206"/>
            <a:ext cx="3661199" cy="1880075"/>
          </a:xfrm>
          <a:prstGeom prst="rect">
            <a:avLst/>
          </a:prstGeom>
        </p:spPr>
      </p:pic>
    </p:spTree>
    <p:extLst>
      <p:ext uri="{BB962C8B-B14F-4D97-AF65-F5344CB8AC3E}">
        <p14:creationId xmlns:p14="http://schemas.microsoft.com/office/powerpoint/2010/main" val="4115844263"/>
      </p:ext>
    </p:extLst>
  </p:cSld>
  <p:clrMapOvr>
    <a:masterClrMapping/>
  </p:clrMapOvr>
</p:sld>
</file>

<file path=ppt/theme/theme1.xml><?xml version="1.0" encoding="utf-8"?>
<a:theme xmlns:a="http://schemas.openxmlformats.org/drawingml/2006/main" name="Berlín">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TM04033917[[fn=Berlín]]</Template>
  <TotalTime>285</TotalTime>
  <Words>2132</Words>
  <Application>Microsoft Office PowerPoint</Application>
  <PresentationFormat>Panorámica</PresentationFormat>
  <Paragraphs>39</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Trebuchet MS</vt:lpstr>
      <vt:lpstr>Berlín</vt:lpstr>
      <vt:lpstr>Los Senderos Divergentes  de la Psicología y del  Análisis de la Conducta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16</cp:revision>
  <dcterms:created xsi:type="dcterms:W3CDTF">2025-10-27T14:52:14Z</dcterms:created>
  <dcterms:modified xsi:type="dcterms:W3CDTF">2025-10-29T15:22:48Z</dcterms:modified>
</cp:coreProperties>
</file>