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1" d="100"/>
          <a:sy n="61" d="100"/>
        </p:scale>
        <p:origin x="88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67AD43-6122-4671-A43F-D36AC84D5B6B}" type="datetimeFigureOut">
              <a:rPr lang="es-MX" smtClean="0"/>
              <a:t>27/mar.2024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6D7A0E-3180-41C9-9ABA-A37C40400415}" type="slidenum">
              <a:rPr lang="es-MX" smtClean="0"/>
              <a:t>‹Nº›</a:t>
            </a:fld>
            <a:endParaRPr lang="es-MX"/>
          </a:p>
        </p:txBody>
      </p:sp>
    </p:spTree>
    <p:extLst>
      <p:ext uri="{BB962C8B-B14F-4D97-AF65-F5344CB8AC3E}">
        <p14:creationId xmlns:p14="http://schemas.microsoft.com/office/powerpoint/2010/main" val="3253649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C840CA7-03AF-4891-B18E-7D5BEA1DB631}" type="datetime1">
              <a:rPr lang="en-US" smtClean="0"/>
              <a:t>3/27/2024</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‹Nº›</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188F16-BC24-43F0-8850-C15C050229D1}" type="datetime1">
              <a:rPr lang="en-US" smtClean="0"/>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B4EBB73-F1B3-4F6F-A2DF-A049339E6DE8}" type="datetime1">
              <a:rPr lang="en-US" smtClean="0"/>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7233B82-C63B-4526-9150-57331EA4018A}" type="datetime1">
              <a:rPr lang="en-US" smtClean="0"/>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A3018F5-A8EC-4E18-BE6A-8B01C4765A03}" type="datetime1">
              <a:rPr lang="en-US" smtClean="0"/>
              <a:t>3/27/2024</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5EF652B-702A-4125-86E2-1E7F091BC70E}" type="datetime1">
              <a:rPr lang="en-US" smtClean="0"/>
              <a:t>3/27/2024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A7FC778-1548-4EBB-832F-647C5C7C438F}" type="datetime1">
              <a:rPr lang="en-US" smtClean="0"/>
              <a:t>3/27/2024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F0F64F7-7DE7-467B-83B4-CC92C0BCBE20}" type="datetime1">
              <a:rPr lang="en-US" smtClean="0"/>
              <a:t>3/27/2024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2235E-A2B8-4955-921C-DFAA6E0D155F}" type="datetime1">
              <a:rPr lang="en-US" smtClean="0"/>
              <a:t>3/27/2024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B6614DF-0CD5-4440-9BFA-9CAB38D92DE7}" type="datetime1">
              <a:rPr lang="en-US" smtClean="0"/>
              <a:t>3/27/2024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7E3C9ED-F699-4574-A032-49EBA4647F8D}" type="datetime1">
              <a:rPr lang="en-US" smtClean="0"/>
              <a:t>3/27/2024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AEC53A46-3018-4DB8-9724-663251210D93}" type="datetime1">
              <a:rPr lang="en-US" smtClean="0"/>
              <a:t>3/27/2024</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C697B5-864D-4E3C-B5F4-A627F41FB73F}"/>
              </a:ext>
            </a:extLst>
          </p:cNvPr>
          <p:cNvSpPr>
            <a:spLocks noGrp="1"/>
          </p:cNvSpPr>
          <p:nvPr>
            <p:ph type="ctrTitle"/>
          </p:nvPr>
        </p:nvSpPr>
        <p:spPr>
          <a:xfrm>
            <a:off x="1639613" y="1387366"/>
            <a:ext cx="8920523" cy="2578142"/>
          </a:xfrm>
        </p:spPr>
        <p:txBody>
          <a:bodyPr/>
          <a:lstStyle/>
          <a:p>
            <a:r>
              <a:rPr lang="es-MX" sz="5400" dirty="0"/>
              <a:t>Análisis</a:t>
            </a:r>
            <a:r>
              <a:rPr lang="es-MX" dirty="0"/>
              <a:t> </a:t>
            </a:r>
            <a:r>
              <a:rPr lang="es-MX" sz="5400" dirty="0">
                <a:latin typeface="Arial" panose="020B0604020202020204" pitchFamily="34" charset="0"/>
                <a:cs typeface="Arial" panose="020B0604020202020204" pitchFamily="34" charset="0"/>
              </a:rPr>
              <a:t>Funcional de Conductas Problema: lo básico</a:t>
            </a:r>
          </a:p>
        </p:txBody>
      </p:sp>
      <p:sp>
        <p:nvSpPr>
          <p:cNvPr id="3" name="Subtítulo 2">
            <a:extLst>
              <a:ext uri="{FF2B5EF4-FFF2-40B4-BE49-F238E27FC236}">
                <a16:creationId xmlns:a16="http://schemas.microsoft.com/office/drawing/2014/main" id="{A4B6B0AD-A38E-4E74-B296-F43670083307}"/>
              </a:ext>
            </a:extLst>
          </p:cNvPr>
          <p:cNvSpPr>
            <a:spLocks noGrp="1"/>
          </p:cNvSpPr>
          <p:nvPr>
            <p:ph type="subTitle" idx="1"/>
          </p:nvPr>
        </p:nvSpPr>
        <p:spPr>
          <a:xfrm>
            <a:off x="1371369" y="4303121"/>
            <a:ext cx="3657832" cy="1813900"/>
          </a:xfrm>
        </p:spPr>
        <p:txBody>
          <a:bodyPr>
            <a:noAutofit/>
          </a:bodyPr>
          <a:lstStyle/>
          <a:p>
            <a:pPr algn="l"/>
            <a:r>
              <a:rPr lang="es-MX" sz="2400" b="1" dirty="0">
                <a:solidFill>
                  <a:schemeClr val="accent2">
                    <a:lumMod val="50000"/>
                  </a:schemeClr>
                </a:solidFill>
              </a:rPr>
              <a:t>Brian A. Iwata</a:t>
            </a:r>
          </a:p>
          <a:p>
            <a:pPr algn="l"/>
            <a:r>
              <a:rPr lang="es-MX" sz="2400" b="1" dirty="0">
                <a:solidFill>
                  <a:schemeClr val="accent2">
                    <a:lumMod val="50000"/>
                  </a:schemeClr>
                </a:solidFill>
              </a:rPr>
              <a:t>Profesor Distinguido</a:t>
            </a:r>
          </a:p>
          <a:p>
            <a:pPr algn="l"/>
            <a:r>
              <a:rPr lang="es-MX" sz="2400" b="1" dirty="0">
                <a:solidFill>
                  <a:schemeClr val="accent2">
                    <a:lumMod val="50000"/>
                  </a:schemeClr>
                </a:solidFill>
              </a:rPr>
              <a:t>Psicología &amp; Psiquiatría</a:t>
            </a:r>
          </a:p>
          <a:p>
            <a:pPr algn="l"/>
            <a:r>
              <a:rPr lang="es-MX" sz="2800" b="1" dirty="0">
                <a:solidFill>
                  <a:schemeClr val="accent2">
                    <a:lumMod val="50000"/>
                  </a:schemeClr>
                </a:solidFill>
              </a:rPr>
              <a:t>Universidad de Florida</a:t>
            </a:r>
          </a:p>
        </p:txBody>
      </p:sp>
      <p:sp>
        <p:nvSpPr>
          <p:cNvPr id="4" name="CuadroTexto 3">
            <a:extLst>
              <a:ext uri="{FF2B5EF4-FFF2-40B4-BE49-F238E27FC236}">
                <a16:creationId xmlns:a16="http://schemas.microsoft.com/office/drawing/2014/main" id="{44F75CB0-D868-42C7-AD49-51FED5FDA033}"/>
              </a:ext>
            </a:extLst>
          </p:cNvPr>
          <p:cNvSpPr txBox="1"/>
          <p:nvPr/>
        </p:nvSpPr>
        <p:spPr>
          <a:xfrm>
            <a:off x="8828691" y="5281448"/>
            <a:ext cx="2270234" cy="1200329"/>
          </a:xfrm>
          <a:prstGeom prst="rect">
            <a:avLst/>
          </a:prstGeom>
          <a:noFill/>
        </p:spPr>
        <p:txBody>
          <a:bodyPr wrap="square" rtlCol="0">
            <a:spAutoFit/>
          </a:bodyPr>
          <a:lstStyle/>
          <a:p>
            <a:r>
              <a:rPr lang="es-MX" dirty="0" err="1"/>
              <a:t>Ps</a:t>
            </a:r>
            <a:r>
              <a:rPr lang="es-MX" dirty="0"/>
              <a:t> Jaime E Vargas M</a:t>
            </a:r>
          </a:p>
          <a:p>
            <a:endParaRPr lang="es-MX" dirty="0"/>
          </a:p>
          <a:p>
            <a:endParaRPr lang="es-MX" dirty="0"/>
          </a:p>
          <a:p>
            <a:pPr algn="ctr"/>
            <a:r>
              <a:rPr lang="es-MX" dirty="0"/>
              <a:t>A515TE</a:t>
            </a:r>
          </a:p>
        </p:txBody>
      </p:sp>
      <p:sp>
        <p:nvSpPr>
          <p:cNvPr id="5" name="Marcador de número de diapositiva 4">
            <a:extLst>
              <a:ext uri="{FF2B5EF4-FFF2-40B4-BE49-F238E27FC236}">
                <a16:creationId xmlns:a16="http://schemas.microsoft.com/office/drawing/2014/main" id="{E20CE0A9-4864-40DF-8A35-9D994E5169A6}"/>
              </a:ext>
            </a:extLst>
          </p:cNvPr>
          <p:cNvSpPr>
            <a:spLocks noGrp="1"/>
          </p:cNvSpPr>
          <p:nvPr>
            <p:ph type="sldNum" sz="quarter" idx="12"/>
          </p:nvPr>
        </p:nvSpPr>
        <p:spPr/>
        <p:txBody>
          <a:bodyPr/>
          <a:lstStyle/>
          <a:p>
            <a:fld id="{69E57DC2-970A-4B3E-BB1C-7A09969E49DF}" type="slidenum">
              <a:rPr lang="en-US" smtClean="0"/>
              <a:pPr/>
              <a:t>1</a:t>
            </a:fld>
            <a:endParaRPr lang="en-US" dirty="0"/>
          </a:p>
        </p:txBody>
      </p:sp>
    </p:spTree>
    <p:extLst>
      <p:ext uri="{BB962C8B-B14F-4D97-AF65-F5344CB8AC3E}">
        <p14:creationId xmlns:p14="http://schemas.microsoft.com/office/powerpoint/2010/main" val="3500138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D48F13D-85BD-4AE8-BBE5-F1FC469F0D91}"/>
              </a:ext>
            </a:extLst>
          </p:cNvPr>
          <p:cNvSpPr txBox="1"/>
          <p:nvPr/>
        </p:nvSpPr>
        <p:spPr>
          <a:xfrm>
            <a:off x="1513490" y="472966"/>
            <a:ext cx="10279117" cy="5944641"/>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Comportamientos Autolesivos (SIB)</a:t>
            </a:r>
          </a:p>
          <a:p>
            <a:pPr algn="ctr"/>
            <a:r>
              <a:rPr lang="es-MX" sz="2000" dirty="0">
                <a:latin typeface="Arial" panose="020B0604020202020204" pitchFamily="34" charset="0"/>
                <a:cs typeface="Arial" panose="020B0604020202020204" pitchFamily="34" charset="0"/>
              </a:rPr>
              <a:t>Conductas que producen lesiones en el cuerpo de las personas</a:t>
            </a:r>
          </a:p>
          <a:p>
            <a:pPr algn="ctr"/>
            <a:endParaRPr lang="es-MX" sz="2000" dirty="0">
              <a:latin typeface="Arial" panose="020B0604020202020204" pitchFamily="34" charset="0"/>
              <a:cs typeface="Arial" panose="020B0604020202020204" pitchFamily="34" charset="0"/>
            </a:endParaRPr>
          </a:p>
          <a:p>
            <a:endParaRPr lang="es-MX" sz="2000" dirty="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Morder:				Cerrar los dientes sobre la piel</a:t>
            </a:r>
          </a:p>
          <a:p>
            <a:pPr>
              <a:lnSpc>
                <a:spcPct val="150000"/>
              </a:lnSpc>
            </a:pPr>
            <a:r>
              <a:rPr lang="es-MX" sz="2000" dirty="0">
                <a:latin typeface="Arial" panose="020B0604020202020204" pitchFamily="34" charset="0"/>
                <a:cs typeface="Arial" panose="020B0604020202020204" pitchFamily="34" charset="0"/>
              </a:rPr>
              <a:t>						(también lamerla o chuparla)</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Tallar ojos:			Meter los dedos en el área ocular</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Azotar la cabeza:	Contacto forzado de la cabeza contra un</a:t>
            </a:r>
          </a:p>
          <a:p>
            <a:pPr>
              <a:lnSpc>
                <a:spcPct val="150000"/>
              </a:lnSpc>
            </a:pPr>
            <a:r>
              <a:rPr lang="es-MX" sz="2000" dirty="0">
                <a:latin typeface="Arial" panose="020B0604020202020204" pitchFamily="34" charset="0"/>
                <a:cs typeface="Arial" panose="020B0604020202020204" pitchFamily="34" charset="0"/>
              </a:rPr>
              <a:t>						objeto estacionario</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Golpear:				Contacto forzado de una parte del cuerpo con otra</a:t>
            </a:r>
          </a:p>
          <a:p>
            <a:pPr>
              <a:lnSpc>
                <a:spcPct val="150000"/>
              </a:lnSpc>
            </a:pPr>
            <a:r>
              <a:rPr lang="es-MX" sz="2000" dirty="0">
                <a:latin typeface="Arial" panose="020B0604020202020204" pitchFamily="34" charset="0"/>
                <a:cs typeface="Arial" panose="020B0604020202020204" pitchFamily="34" charset="0"/>
              </a:rPr>
              <a:t>						o contra un objeto estacionario</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Pica:					Ingestión de sustancias no comestibles</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Rumiación:			Regurgitar o re ensalivar alimentos previamente ingeridos</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Rascarse:			Movimientos para tallar o pellizcar la piel con los dedos</a:t>
            </a:r>
          </a:p>
        </p:txBody>
      </p:sp>
      <p:sp>
        <p:nvSpPr>
          <p:cNvPr id="3" name="Marcador de número de diapositiva 2">
            <a:extLst>
              <a:ext uri="{FF2B5EF4-FFF2-40B4-BE49-F238E27FC236}">
                <a16:creationId xmlns:a16="http://schemas.microsoft.com/office/drawing/2014/main" id="{75CE973D-B2F7-4030-9C5D-E4327C7CD038}"/>
              </a:ext>
            </a:extLst>
          </p:cNvPr>
          <p:cNvSpPr>
            <a:spLocks noGrp="1"/>
          </p:cNvSpPr>
          <p:nvPr>
            <p:ph type="sldNum" sz="quarter" idx="12"/>
          </p:nvPr>
        </p:nvSpPr>
        <p:spPr/>
        <p:txBody>
          <a:bodyPr/>
          <a:lstStyle/>
          <a:p>
            <a:fld id="{69E57DC2-970A-4B3E-BB1C-7A09969E49DF}" type="slidenum">
              <a:rPr lang="en-US" smtClean="0"/>
              <a:t>10</a:t>
            </a:fld>
            <a:endParaRPr lang="en-US" dirty="0"/>
          </a:p>
        </p:txBody>
      </p:sp>
    </p:spTree>
    <p:extLst>
      <p:ext uri="{BB962C8B-B14F-4D97-AF65-F5344CB8AC3E}">
        <p14:creationId xmlns:p14="http://schemas.microsoft.com/office/powerpoint/2010/main" val="1020205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38B1754-8F59-4F25-9B19-4CE6ABD65767}"/>
              </a:ext>
            </a:extLst>
          </p:cNvPr>
          <p:cNvSpPr txBox="1"/>
          <p:nvPr/>
        </p:nvSpPr>
        <p:spPr>
          <a:xfrm>
            <a:off x="1008993" y="394138"/>
            <a:ext cx="10326414" cy="6463308"/>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Asesoría Funcional Conductual</a:t>
            </a:r>
          </a:p>
          <a:p>
            <a:endParaRPr lang="es-MX" sz="2000" dirty="0">
              <a:latin typeface="Arial" panose="020B0604020202020204" pitchFamily="34" charset="0"/>
              <a:cs typeface="Arial" panose="020B0604020202020204" pitchFamily="34" charset="0"/>
            </a:endParaRPr>
          </a:p>
          <a:p>
            <a:r>
              <a:rPr lang="es-MX" sz="2000" u="sng" dirty="0">
                <a:latin typeface="Arial" panose="020B0604020202020204" pitchFamily="34" charset="0"/>
                <a:cs typeface="Arial" panose="020B0604020202020204" pitchFamily="34" charset="0"/>
              </a:rPr>
              <a:t>Precisión</a:t>
            </a:r>
            <a:r>
              <a:rPr lang="es-MX" sz="2000" dirty="0">
                <a:latin typeface="Arial" panose="020B0604020202020204" pitchFamily="34" charset="0"/>
                <a:cs typeface="Arial" panose="020B0604020202020204" pitchFamily="34" charset="0"/>
              </a:rPr>
              <a:t>																	</a:t>
            </a:r>
            <a:r>
              <a:rPr lang="es-MX" sz="2000" u="sng" dirty="0">
                <a:latin typeface="Arial" panose="020B0604020202020204" pitchFamily="34" charset="0"/>
                <a:cs typeface="Arial" panose="020B0604020202020204" pitchFamily="34" charset="0"/>
              </a:rPr>
              <a:t>Simplicidad</a:t>
            </a:r>
          </a:p>
          <a:p>
            <a:endParaRPr lang="es-MX" sz="2000" dirty="0">
              <a:latin typeface="Arial" panose="020B0604020202020204" pitchFamily="34" charset="0"/>
              <a:cs typeface="Arial" panose="020B0604020202020204" pitchFamily="34" charset="0"/>
            </a:endParaRPr>
          </a:p>
          <a:p>
            <a:r>
              <a:rPr lang="es-MX" sz="2000" dirty="0">
                <a:latin typeface="Arial" panose="020B0604020202020204" pitchFamily="34" charset="0"/>
                <a:cs typeface="Arial" panose="020B0604020202020204" pitchFamily="34" charset="0"/>
              </a:rPr>
              <a:t>     Menor					Métodos Anecdóticos (Indirectos)  					Mayor</a:t>
            </a:r>
          </a:p>
          <a:p>
            <a:endParaRPr lang="es-MX" sz="2000" dirty="0">
              <a:latin typeface="Arial" panose="020B0604020202020204" pitchFamily="34" charset="0"/>
              <a:cs typeface="Arial" panose="020B0604020202020204" pitchFamily="34" charset="0"/>
            </a:endParaRPr>
          </a:p>
          <a:p>
            <a:r>
              <a:rPr lang="es-MX" sz="2000" dirty="0">
                <a:latin typeface="Arial" panose="020B0604020202020204" pitchFamily="34" charset="0"/>
                <a:cs typeface="Arial" panose="020B0604020202020204" pitchFamily="34" charset="0"/>
              </a:rPr>
              <a:t>          6						Análisis Descriptivo (Naturalista)					    8</a:t>
            </a:r>
          </a:p>
          <a:p>
            <a:endParaRPr lang="es-MX" sz="2000" dirty="0">
              <a:latin typeface="Arial" panose="020B0604020202020204" pitchFamily="34" charset="0"/>
              <a:cs typeface="Arial" panose="020B0604020202020204" pitchFamily="34" charset="0"/>
            </a:endParaRPr>
          </a:p>
          <a:p>
            <a:r>
              <a:rPr lang="es-MX" sz="2000" dirty="0">
                <a:latin typeface="Arial" panose="020B0604020202020204" pitchFamily="34" charset="0"/>
                <a:cs typeface="Arial" panose="020B0604020202020204" pitchFamily="34" charset="0"/>
              </a:rPr>
              <a:t>     							Análisis Funcional (Experimental)</a:t>
            </a:r>
          </a:p>
          <a:p>
            <a:r>
              <a:rPr lang="es-MX" sz="2000" dirty="0">
                <a:latin typeface="Arial" panose="020B0604020202020204" pitchFamily="34" charset="0"/>
                <a:cs typeface="Arial" panose="020B0604020202020204" pitchFamily="34" charset="0"/>
              </a:rPr>
              <a:t>     Mayor																		Menor</a:t>
            </a:r>
          </a:p>
          <a:p>
            <a:endParaRPr lang="es-MX" sz="2000" dirty="0">
              <a:latin typeface="Arial" panose="020B0604020202020204" pitchFamily="34" charset="0"/>
              <a:cs typeface="Arial" panose="020B0604020202020204" pitchFamily="34" charset="0"/>
            </a:endParaRPr>
          </a:p>
          <a:p>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Terminología</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Asesoría funcional conductual (FBA): Cualquier intento sistemático para identificar las fuentes de reforzamiento para la conducta problema</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Análisis funcional (FA): Uso del modelo experimental para identificar relaciones causa-efecto (ambiente-conducta)			</a:t>
            </a:r>
          </a:p>
          <a:p>
            <a:endParaRPr lang="es-MX" sz="2000" dirty="0">
              <a:latin typeface="Arial" panose="020B0604020202020204" pitchFamily="34" charset="0"/>
              <a:cs typeface="Arial" panose="020B0604020202020204" pitchFamily="34" charset="0"/>
            </a:endParaRPr>
          </a:p>
        </p:txBody>
      </p:sp>
      <p:sp>
        <p:nvSpPr>
          <p:cNvPr id="3" name="Marcador de número de diapositiva 2">
            <a:extLst>
              <a:ext uri="{FF2B5EF4-FFF2-40B4-BE49-F238E27FC236}">
                <a16:creationId xmlns:a16="http://schemas.microsoft.com/office/drawing/2014/main" id="{ADFE8670-BACB-4C2E-878E-AA49499267AB}"/>
              </a:ext>
            </a:extLst>
          </p:cNvPr>
          <p:cNvSpPr>
            <a:spLocks noGrp="1"/>
          </p:cNvSpPr>
          <p:nvPr>
            <p:ph type="sldNum" sz="quarter" idx="12"/>
          </p:nvPr>
        </p:nvSpPr>
        <p:spPr/>
        <p:txBody>
          <a:bodyPr/>
          <a:lstStyle/>
          <a:p>
            <a:fld id="{69E57DC2-970A-4B3E-BB1C-7A09969E49DF}" type="slidenum">
              <a:rPr lang="en-US" smtClean="0"/>
              <a:t>11</a:t>
            </a:fld>
            <a:endParaRPr lang="en-US" dirty="0"/>
          </a:p>
        </p:txBody>
      </p:sp>
    </p:spTree>
    <p:extLst>
      <p:ext uri="{BB962C8B-B14F-4D97-AF65-F5344CB8AC3E}">
        <p14:creationId xmlns:p14="http://schemas.microsoft.com/office/powerpoint/2010/main" val="2717508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0C2100F-A28A-4EC6-A8A4-81B4AC9E63B2}"/>
              </a:ext>
            </a:extLst>
          </p:cNvPr>
          <p:cNvSpPr txBox="1"/>
          <p:nvPr/>
        </p:nvSpPr>
        <p:spPr>
          <a:xfrm>
            <a:off x="1734207" y="283779"/>
            <a:ext cx="9443545" cy="461665"/>
          </a:xfrm>
          <a:prstGeom prst="rect">
            <a:avLst/>
          </a:prstGeom>
          <a:noFill/>
        </p:spPr>
        <p:txBody>
          <a:bodyPr wrap="square" rtlCol="0">
            <a:spAutoFit/>
          </a:bodyPr>
          <a:lstStyle/>
          <a:p>
            <a:pPr algn="ctr"/>
            <a:r>
              <a:rPr lang="es-MX" sz="2400" dirty="0" err="1">
                <a:latin typeface="Arial" panose="020B0604020202020204" pitchFamily="34" charset="0"/>
                <a:cs typeface="Arial" panose="020B0604020202020204" pitchFamily="34" charset="0"/>
              </a:rPr>
              <a:t>Kahng</a:t>
            </a:r>
            <a:r>
              <a:rPr lang="es-MX" sz="2400" dirty="0">
                <a:latin typeface="Arial" panose="020B0604020202020204" pitchFamily="34" charset="0"/>
                <a:cs typeface="Arial" panose="020B0604020202020204" pitchFamily="34" charset="0"/>
              </a:rPr>
              <a:t> et al. (AJMR, 2002)</a:t>
            </a:r>
          </a:p>
        </p:txBody>
      </p:sp>
      <p:pic>
        <p:nvPicPr>
          <p:cNvPr id="4" name="Imagen 3">
            <a:extLst>
              <a:ext uri="{FF2B5EF4-FFF2-40B4-BE49-F238E27FC236}">
                <a16:creationId xmlns:a16="http://schemas.microsoft.com/office/drawing/2014/main" id="{03721596-1080-4E0B-AA4B-14104494BD7A}"/>
              </a:ext>
            </a:extLst>
          </p:cNvPr>
          <p:cNvPicPr>
            <a:picLocks noChangeAspect="1"/>
          </p:cNvPicPr>
          <p:nvPr/>
        </p:nvPicPr>
        <p:blipFill>
          <a:blip r:embed="rId2"/>
          <a:stretch>
            <a:fillRect/>
          </a:stretch>
        </p:blipFill>
        <p:spPr>
          <a:xfrm>
            <a:off x="2317531" y="1239507"/>
            <a:ext cx="8091140" cy="5271651"/>
          </a:xfrm>
          <a:prstGeom prst="rect">
            <a:avLst/>
          </a:prstGeom>
        </p:spPr>
      </p:pic>
      <p:sp>
        <p:nvSpPr>
          <p:cNvPr id="5" name="Rectángulo 4">
            <a:extLst>
              <a:ext uri="{FF2B5EF4-FFF2-40B4-BE49-F238E27FC236}">
                <a16:creationId xmlns:a16="http://schemas.microsoft.com/office/drawing/2014/main" id="{5BDB81E1-21D7-4FB7-8889-0C5C3BC827F2}"/>
              </a:ext>
            </a:extLst>
          </p:cNvPr>
          <p:cNvSpPr/>
          <p:nvPr/>
        </p:nvSpPr>
        <p:spPr>
          <a:xfrm>
            <a:off x="2333298" y="1040524"/>
            <a:ext cx="8103474"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6" name="Marcador de número de diapositiva 5">
            <a:extLst>
              <a:ext uri="{FF2B5EF4-FFF2-40B4-BE49-F238E27FC236}">
                <a16:creationId xmlns:a16="http://schemas.microsoft.com/office/drawing/2014/main" id="{F73B964F-B947-4372-84A3-F3AD29058AEF}"/>
              </a:ext>
            </a:extLst>
          </p:cNvPr>
          <p:cNvSpPr>
            <a:spLocks noGrp="1"/>
          </p:cNvSpPr>
          <p:nvPr>
            <p:ph type="sldNum" sz="quarter" idx="12"/>
          </p:nvPr>
        </p:nvSpPr>
        <p:spPr/>
        <p:txBody>
          <a:bodyPr/>
          <a:lstStyle/>
          <a:p>
            <a:fld id="{69E57DC2-970A-4B3E-BB1C-7A09969E49DF}" type="slidenum">
              <a:rPr lang="en-US" smtClean="0"/>
              <a:t>12</a:t>
            </a:fld>
            <a:endParaRPr lang="en-US" dirty="0"/>
          </a:p>
        </p:txBody>
      </p:sp>
    </p:spTree>
    <p:extLst>
      <p:ext uri="{BB962C8B-B14F-4D97-AF65-F5344CB8AC3E}">
        <p14:creationId xmlns:p14="http://schemas.microsoft.com/office/powerpoint/2010/main" val="2882453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CC97F9A-1376-4752-9317-B5D175DC581D}"/>
              </a:ext>
            </a:extLst>
          </p:cNvPr>
          <p:cNvSpPr txBox="1"/>
          <p:nvPr/>
        </p:nvSpPr>
        <p:spPr>
          <a:xfrm>
            <a:off x="1072056" y="0"/>
            <a:ext cx="10625958" cy="6652527"/>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Métodos Indirectos (Anecdóticos)</a:t>
            </a:r>
          </a:p>
          <a:p>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Características Generales</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Enfoque sobre las circunstancias bajo las que ocurre la conducta</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Basados en el informe de un recuerdo (no observación directa)</a:t>
            </a:r>
          </a:p>
          <a:p>
            <a:pPr>
              <a:lnSpc>
                <a:spcPct val="150000"/>
              </a:lnSpc>
            </a:pPr>
            <a:r>
              <a:rPr lang="es-MX" sz="2000" dirty="0">
                <a:latin typeface="Arial" panose="020B0604020202020204" pitchFamily="34" charset="0"/>
                <a:cs typeface="Arial" panose="020B0604020202020204" pitchFamily="34" charset="0"/>
              </a:rPr>
              <a:t>Ejemplos</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MAS (Escala de Asesoría Motivacional)</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QABF (Cuestionario sobre la función de la conducta)</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FAST (Herramienta de Tamizaje para el Análisis Funcional)</a:t>
            </a:r>
          </a:p>
          <a:p>
            <a:pPr>
              <a:lnSpc>
                <a:spcPct val="150000"/>
              </a:lnSpc>
            </a:pPr>
            <a:r>
              <a:rPr lang="es-MX" sz="2000" dirty="0">
                <a:latin typeface="Arial" panose="020B0604020202020204" pitchFamily="34" charset="0"/>
                <a:cs typeface="Arial" panose="020B0604020202020204" pitchFamily="34" charset="0"/>
              </a:rPr>
              <a:t>Ventajas</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Simplicidad, eficiencia</a:t>
            </a:r>
          </a:p>
          <a:p>
            <a:pPr>
              <a:lnSpc>
                <a:spcPct val="150000"/>
              </a:lnSpc>
            </a:pPr>
            <a:r>
              <a:rPr lang="es-MX" sz="2000" dirty="0">
                <a:latin typeface="Arial" panose="020B0604020202020204" pitchFamily="34" charset="0"/>
                <a:cs typeface="Arial" panose="020B0604020202020204" pitchFamily="34" charset="0"/>
              </a:rPr>
              <a:t>Limitaciones</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Poca confiabilidad, validez cuestionable</a:t>
            </a:r>
          </a:p>
          <a:p>
            <a:pPr>
              <a:lnSpc>
                <a:spcPct val="150000"/>
              </a:lnSpc>
            </a:pPr>
            <a:r>
              <a:rPr lang="es-MX" sz="2000" dirty="0">
                <a:latin typeface="Arial" panose="020B0604020202020204" pitchFamily="34" charset="0"/>
                <a:cs typeface="Arial" panose="020B0604020202020204" pitchFamily="34" charset="0"/>
              </a:rPr>
              <a:t>Sugerencias para su implementación</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Solo se use como guía preliminar</a:t>
            </a:r>
          </a:p>
        </p:txBody>
      </p:sp>
      <p:sp>
        <p:nvSpPr>
          <p:cNvPr id="3" name="Marcador de número de diapositiva 2">
            <a:extLst>
              <a:ext uri="{FF2B5EF4-FFF2-40B4-BE49-F238E27FC236}">
                <a16:creationId xmlns:a16="http://schemas.microsoft.com/office/drawing/2014/main" id="{35F9867C-4C43-4F8E-82D4-DA29D04956E1}"/>
              </a:ext>
            </a:extLst>
          </p:cNvPr>
          <p:cNvSpPr>
            <a:spLocks noGrp="1"/>
          </p:cNvSpPr>
          <p:nvPr>
            <p:ph type="sldNum" sz="quarter" idx="12"/>
          </p:nvPr>
        </p:nvSpPr>
        <p:spPr/>
        <p:txBody>
          <a:bodyPr/>
          <a:lstStyle/>
          <a:p>
            <a:fld id="{69E57DC2-970A-4B3E-BB1C-7A09969E49DF}" type="slidenum">
              <a:rPr lang="en-US" smtClean="0"/>
              <a:t>13</a:t>
            </a:fld>
            <a:endParaRPr lang="en-US" dirty="0"/>
          </a:p>
        </p:txBody>
      </p:sp>
    </p:spTree>
    <p:extLst>
      <p:ext uri="{BB962C8B-B14F-4D97-AF65-F5344CB8AC3E}">
        <p14:creationId xmlns:p14="http://schemas.microsoft.com/office/powerpoint/2010/main" val="3780877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C51BED9-1B06-4B11-B994-E8F1F3779DFC}"/>
              </a:ext>
            </a:extLst>
          </p:cNvPr>
          <p:cNvSpPr txBox="1"/>
          <p:nvPr/>
        </p:nvSpPr>
        <p:spPr>
          <a:xfrm>
            <a:off x="1424152" y="409904"/>
            <a:ext cx="10767848" cy="5636864"/>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Análisis Descriptivo (Naturalista)</a:t>
            </a:r>
          </a:p>
          <a:p>
            <a:endParaRPr lang="es-MX" sz="2000" dirty="0">
              <a:latin typeface="Arial" panose="020B0604020202020204" pitchFamily="34" charset="0"/>
              <a:cs typeface="Arial" panose="020B0604020202020204" pitchFamily="34" charset="0"/>
            </a:endParaRPr>
          </a:p>
          <a:p>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Características Generales</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Observación directa de circunstancias en las que ocurre la conducta</a:t>
            </a:r>
          </a:p>
          <a:p>
            <a:pPr>
              <a:lnSpc>
                <a:spcPct val="150000"/>
              </a:lnSpc>
            </a:pPr>
            <a:r>
              <a:rPr lang="es-MX" sz="2000" dirty="0">
                <a:latin typeface="Arial" panose="020B0604020202020204" pitchFamily="34" charset="0"/>
                <a:cs typeface="Arial" panose="020B0604020202020204" pitchFamily="34" charset="0"/>
              </a:rPr>
              <a:t>Ejemplos</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Gráfica de dispersión: Registro temporal de la conducta</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Análisis de contingencias ABC: Registro de secuencias de interacciones</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Registro de Intervalos: Registro temporal de secuencias rápidas</a:t>
            </a:r>
          </a:p>
          <a:p>
            <a:pPr>
              <a:lnSpc>
                <a:spcPct val="150000"/>
              </a:lnSpc>
            </a:pPr>
            <a:r>
              <a:rPr lang="es-MX" sz="2000" dirty="0">
                <a:latin typeface="Arial" panose="020B0604020202020204" pitchFamily="34" charset="0"/>
                <a:cs typeface="Arial" panose="020B0604020202020204" pitchFamily="34" charset="0"/>
              </a:rPr>
              <a:t>Ventajas</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Más confiable que los métodos indirectos</a:t>
            </a:r>
          </a:p>
          <a:p>
            <a:pPr>
              <a:lnSpc>
                <a:spcPct val="150000"/>
              </a:lnSpc>
            </a:pPr>
            <a:r>
              <a:rPr lang="es-MX" sz="2000" dirty="0">
                <a:latin typeface="Arial" panose="020B0604020202020204" pitchFamily="34" charset="0"/>
                <a:cs typeface="Arial" panose="020B0604020202020204" pitchFamily="34" charset="0"/>
              </a:rPr>
              <a:t>Limitaciones</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Solo para un análisis estructural: no informa la función</a:t>
            </a:r>
          </a:p>
        </p:txBody>
      </p:sp>
      <p:sp>
        <p:nvSpPr>
          <p:cNvPr id="3" name="Marcador de número de diapositiva 2">
            <a:extLst>
              <a:ext uri="{FF2B5EF4-FFF2-40B4-BE49-F238E27FC236}">
                <a16:creationId xmlns:a16="http://schemas.microsoft.com/office/drawing/2014/main" id="{F8C5E3E9-A373-4281-BB03-3B2E2553F800}"/>
              </a:ext>
            </a:extLst>
          </p:cNvPr>
          <p:cNvSpPr>
            <a:spLocks noGrp="1"/>
          </p:cNvSpPr>
          <p:nvPr>
            <p:ph type="sldNum" sz="quarter" idx="12"/>
          </p:nvPr>
        </p:nvSpPr>
        <p:spPr/>
        <p:txBody>
          <a:bodyPr/>
          <a:lstStyle/>
          <a:p>
            <a:fld id="{69E57DC2-970A-4B3E-BB1C-7A09969E49DF}" type="slidenum">
              <a:rPr lang="en-US" smtClean="0"/>
              <a:t>14</a:t>
            </a:fld>
            <a:endParaRPr lang="en-US" dirty="0"/>
          </a:p>
        </p:txBody>
      </p:sp>
    </p:spTree>
    <p:extLst>
      <p:ext uri="{BB962C8B-B14F-4D97-AF65-F5344CB8AC3E}">
        <p14:creationId xmlns:p14="http://schemas.microsoft.com/office/powerpoint/2010/main" val="132301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BA41D1A-10B2-4289-8E7E-5AB3442F44EA}"/>
              </a:ext>
            </a:extLst>
          </p:cNvPr>
          <p:cNvSpPr>
            <a:spLocks noGrp="1"/>
          </p:cNvSpPr>
          <p:nvPr>
            <p:ph type="sldNum" sz="quarter" idx="12"/>
          </p:nvPr>
        </p:nvSpPr>
        <p:spPr/>
        <p:txBody>
          <a:bodyPr/>
          <a:lstStyle/>
          <a:p>
            <a:fld id="{69E57DC2-970A-4B3E-BB1C-7A09969E49DF}" type="slidenum">
              <a:rPr lang="en-US" smtClean="0"/>
              <a:t>15</a:t>
            </a:fld>
            <a:endParaRPr lang="en-US" dirty="0"/>
          </a:p>
        </p:txBody>
      </p:sp>
      <p:sp>
        <p:nvSpPr>
          <p:cNvPr id="3" name="CuadroTexto 2">
            <a:extLst>
              <a:ext uri="{FF2B5EF4-FFF2-40B4-BE49-F238E27FC236}">
                <a16:creationId xmlns:a16="http://schemas.microsoft.com/office/drawing/2014/main" id="{18C409DD-8805-4E15-821D-A08389D90E06}"/>
              </a:ext>
            </a:extLst>
          </p:cNvPr>
          <p:cNvSpPr txBox="1"/>
          <p:nvPr/>
        </p:nvSpPr>
        <p:spPr>
          <a:xfrm>
            <a:off x="1387364" y="220718"/>
            <a:ext cx="5439104" cy="6313973"/>
          </a:xfrm>
          <a:prstGeom prst="rect">
            <a:avLst/>
          </a:prstGeom>
          <a:noFill/>
        </p:spPr>
        <p:txBody>
          <a:bodyPr wrap="square" rtlCol="0">
            <a:spAutoFit/>
          </a:bodyPr>
          <a:lstStyle/>
          <a:p>
            <a:r>
              <a:rPr lang="es-MX" sz="2400" dirty="0">
                <a:latin typeface="Arial" panose="020B0604020202020204" pitchFamily="34" charset="0"/>
                <a:cs typeface="Arial" panose="020B0604020202020204" pitchFamily="34" charset="0"/>
              </a:rPr>
              <a:t>Gráfica de Dispersión (</a:t>
            </a:r>
            <a:r>
              <a:rPr lang="es-MX" sz="2400" dirty="0" err="1">
                <a:latin typeface="Arial" panose="020B0604020202020204" pitchFamily="34" charset="0"/>
                <a:cs typeface="Arial" panose="020B0604020202020204" pitchFamily="34" charset="0"/>
              </a:rPr>
              <a:t>Scatter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Plot</a:t>
            </a:r>
            <a:r>
              <a:rPr lang="es-MX" sz="2400" dirty="0">
                <a:latin typeface="Arial" panose="020B0604020202020204" pitchFamily="34" charset="0"/>
                <a:cs typeface="Arial" panose="020B0604020202020204" pitchFamily="34" charset="0"/>
              </a:rPr>
              <a:t>)</a:t>
            </a:r>
          </a:p>
          <a:p>
            <a:endParaRPr lang="es-MX" sz="24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Rejilla de Datos</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Renglones: intervalos de 30 min</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Columnas: días</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Gráfica en la parte inferior de la hoja</a:t>
            </a:r>
          </a:p>
          <a:p>
            <a:pPr marL="342900" indent="-342900">
              <a:lnSpc>
                <a:spcPct val="150000"/>
              </a:lnSpc>
              <a:buFont typeface="Wingdings" panose="05000000000000000000" pitchFamily="2" charset="2"/>
              <a:buChar char="v"/>
            </a:pPr>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Registro al final del intervalo de 30 min</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Blanco: no PB</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 (amarillo): poco PB</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X (rojo): mucho PB</a:t>
            </a:r>
          </a:p>
          <a:p>
            <a:pPr marL="342900" indent="-342900">
              <a:lnSpc>
                <a:spcPct val="150000"/>
              </a:lnSpc>
              <a:buFont typeface="Wingdings" panose="05000000000000000000" pitchFamily="2" charset="2"/>
              <a:buChar char="v"/>
            </a:pPr>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Resumen</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 intervalos con PB</a:t>
            </a:r>
          </a:p>
        </p:txBody>
      </p:sp>
      <p:pic>
        <p:nvPicPr>
          <p:cNvPr id="5" name="Imagen 4">
            <a:extLst>
              <a:ext uri="{FF2B5EF4-FFF2-40B4-BE49-F238E27FC236}">
                <a16:creationId xmlns:a16="http://schemas.microsoft.com/office/drawing/2014/main" id="{9E9F64E0-1288-40DC-B7AD-2D34291E287F}"/>
              </a:ext>
            </a:extLst>
          </p:cNvPr>
          <p:cNvPicPr>
            <a:picLocks noChangeAspect="1"/>
          </p:cNvPicPr>
          <p:nvPr/>
        </p:nvPicPr>
        <p:blipFill>
          <a:blip r:embed="rId2"/>
          <a:stretch>
            <a:fillRect/>
          </a:stretch>
        </p:blipFill>
        <p:spPr>
          <a:xfrm>
            <a:off x="7110248" y="220717"/>
            <a:ext cx="4818906" cy="6463862"/>
          </a:xfrm>
          <a:prstGeom prst="rect">
            <a:avLst/>
          </a:prstGeom>
        </p:spPr>
      </p:pic>
    </p:spTree>
    <p:extLst>
      <p:ext uri="{BB962C8B-B14F-4D97-AF65-F5344CB8AC3E}">
        <p14:creationId xmlns:p14="http://schemas.microsoft.com/office/powerpoint/2010/main" val="1800914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4975358-13C4-439F-AA5F-3D75C762F175}"/>
              </a:ext>
            </a:extLst>
          </p:cNvPr>
          <p:cNvSpPr>
            <a:spLocks noGrp="1"/>
          </p:cNvSpPr>
          <p:nvPr>
            <p:ph type="sldNum" sz="quarter" idx="12"/>
          </p:nvPr>
        </p:nvSpPr>
        <p:spPr/>
        <p:txBody>
          <a:bodyPr/>
          <a:lstStyle/>
          <a:p>
            <a:fld id="{69E57DC2-970A-4B3E-BB1C-7A09969E49DF}" type="slidenum">
              <a:rPr lang="en-US" smtClean="0"/>
              <a:t>16</a:t>
            </a:fld>
            <a:endParaRPr lang="en-US" dirty="0"/>
          </a:p>
        </p:txBody>
      </p:sp>
      <p:sp>
        <p:nvSpPr>
          <p:cNvPr id="3" name="CuadroTexto 2">
            <a:extLst>
              <a:ext uri="{FF2B5EF4-FFF2-40B4-BE49-F238E27FC236}">
                <a16:creationId xmlns:a16="http://schemas.microsoft.com/office/drawing/2014/main" id="{3F39D547-5CB5-4E16-9D24-0963EC8D8852}"/>
              </a:ext>
            </a:extLst>
          </p:cNvPr>
          <p:cNvSpPr txBox="1"/>
          <p:nvPr/>
        </p:nvSpPr>
        <p:spPr>
          <a:xfrm>
            <a:off x="1219200" y="561473"/>
            <a:ext cx="10523621" cy="5636864"/>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Análisis de Contingencias  A – B – C</a:t>
            </a:r>
          </a:p>
          <a:p>
            <a:endParaRPr lang="es-MX" sz="2000" dirty="0">
              <a:latin typeface="Arial" panose="020B0604020202020204" pitchFamily="34" charset="0"/>
              <a:cs typeface="Arial" panose="020B0604020202020204" pitchFamily="34" charset="0"/>
            </a:endParaRPr>
          </a:p>
          <a:p>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Propósito</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Identificar ocurriendo naturalmente, antecedentes y consecuencias observables                          de la conducta</a:t>
            </a:r>
          </a:p>
          <a:p>
            <a:pPr marL="342900" indent="-342900">
              <a:lnSpc>
                <a:spcPct val="150000"/>
              </a:lnSpc>
              <a:buFont typeface="Wingdings" panose="05000000000000000000" pitchFamily="2" charset="2"/>
              <a:buChar char="v"/>
            </a:pPr>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Procedimiento típico</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Defina las conductas objetivo (B)</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Especifique el criterio para eventos antecedentes (A) y consecuencias (C)</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Ocurrencia de B </a:t>
            </a:r>
            <a:r>
              <a:rPr lang="es-MX" sz="2000" dirty="0">
                <a:latin typeface="Arial" panose="020B0604020202020204" pitchFamily="34" charset="0"/>
                <a:cs typeface="Arial" panose="020B0604020202020204" pitchFamily="34" charset="0"/>
                <a:sym typeface="Wingdings" panose="05000000000000000000" pitchFamily="2" charset="2"/>
              </a:rPr>
              <a:t> Registro A, B, C</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sym typeface="Wingdings" panose="05000000000000000000" pitchFamily="2" charset="2"/>
              </a:rPr>
              <a:t>Organice vínculos A – C</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sym typeface="Wingdings" panose="05000000000000000000" pitchFamily="2" charset="2"/>
              </a:rPr>
              <a:t>Generación de hipótesis basadas en correlaciones de A – C con B</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3068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1075988-4EFC-4F68-9AD3-39EF44A1B03D}"/>
              </a:ext>
            </a:extLst>
          </p:cNvPr>
          <p:cNvSpPr>
            <a:spLocks noGrp="1"/>
          </p:cNvSpPr>
          <p:nvPr>
            <p:ph type="sldNum" sz="quarter" idx="12"/>
          </p:nvPr>
        </p:nvSpPr>
        <p:spPr/>
        <p:txBody>
          <a:bodyPr/>
          <a:lstStyle/>
          <a:p>
            <a:fld id="{69E57DC2-970A-4B3E-BB1C-7A09969E49DF}" type="slidenum">
              <a:rPr lang="en-US" smtClean="0"/>
              <a:t>17</a:t>
            </a:fld>
            <a:endParaRPr lang="en-US" dirty="0"/>
          </a:p>
        </p:txBody>
      </p:sp>
      <p:sp>
        <p:nvSpPr>
          <p:cNvPr id="3" name="CuadroTexto 2">
            <a:extLst>
              <a:ext uri="{FF2B5EF4-FFF2-40B4-BE49-F238E27FC236}">
                <a16:creationId xmlns:a16="http://schemas.microsoft.com/office/drawing/2014/main" id="{90515B1E-65E2-4AE5-B4E5-D167B51DE434}"/>
              </a:ext>
            </a:extLst>
          </p:cNvPr>
          <p:cNvSpPr txBox="1"/>
          <p:nvPr/>
        </p:nvSpPr>
        <p:spPr>
          <a:xfrm>
            <a:off x="1155031" y="160421"/>
            <a:ext cx="5710990" cy="6252417"/>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Formato A – B – C</a:t>
            </a:r>
          </a:p>
          <a:p>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Diseño</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Información del cliente</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Fecha</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Escenario</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Antecedente: Precede a PB</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Conducta: Conducta problema (PB) objetivo</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Consecuencia: Sigue después de PB</a:t>
            </a:r>
          </a:p>
          <a:p>
            <a:pPr>
              <a:lnSpc>
                <a:spcPct val="150000"/>
              </a:lnSpc>
            </a:pPr>
            <a:r>
              <a:rPr lang="es-MX" sz="2000" dirty="0">
                <a:latin typeface="Arial" panose="020B0604020202020204" pitchFamily="34" charset="0"/>
                <a:cs typeface="Arial" panose="020B0604020202020204" pitchFamily="34" charset="0"/>
              </a:rPr>
              <a:t>Registro</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Cada que ocurre PB</a:t>
            </a:r>
          </a:p>
          <a:p>
            <a:pPr>
              <a:lnSpc>
                <a:spcPct val="150000"/>
              </a:lnSpc>
            </a:pPr>
            <a:r>
              <a:rPr lang="es-MX" sz="2000" dirty="0">
                <a:latin typeface="Arial" panose="020B0604020202020204" pitchFamily="34" charset="0"/>
                <a:cs typeface="Arial" panose="020B0604020202020204" pitchFamily="34" charset="0"/>
              </a:rPr>
              <a:t>Resumen</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Organice eventos A &amp; C en triadas (contingencias) funcionales</a:t>
            </a:r>
          </a:p>
        </p:txBody>
      </p:sp>
      <p:pic>
        <p:nvPicPr>
          <p:cNvPr id="7" name="Imagen 6">
            <a:extLst>
              <a:ext uri="{FF2B5EF4-FFF2-40B4-BE49-F238E27FC236}">
                <a16:creationId xmlns:a16="http://schemas.microsoft.com/office/drawing/2014/main" id="{09939E9B-FDC8-4FAD-8F4B-6E5B338A5C5B}"/>
              </a:ext>
            </a:extLst>
          </p:cNvPr>
          <p:cNvPicPr>
            <a:picLocks noChangeAspect="1"/>
          </p:cNvPicPr>
          <p:nvPr/>
        </p:nvPicPr>
        <p:blipFill>
          <a:blip r:embed="rId2"/>
          <a:stretch>
            <a:fillRect/>
          </a:stretch>
        </p:blipFill>
        <p:spPr>
          <a:xfrm>
            <a:off x="6922429" y="165156"/>
            <a:ext cx="5150750" cy="6692844"/>
          </a:xfrm>
          <a:prstGeom prst="rect">
            <a:avLst/>
          </a:prstGeom>
        </p:spPr>
      </p:pic>
    </p:spTree>
    <p:extLst>
      <p:ext uri="{BB962C8B-B14F-4D97-AF65-F5344CB8AC3E}">
        <p14:creationId xmlns:p14="http://schemas.microsoft.com/office/powerpoint/2010/main" val="2416832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718EFA7-0BF9-4DE8-A69E-25A216FACECC}"/>
              </a:ext>
            </a:extLst>
          </p:cNvPr>
          <p:cNvSpPr>
            <a:spLocks noGrp="1"/>
          </p:cNvSpPr>
          <p:nvPr>
            <p:ph type="sldNum" sz="quarter" idx="12"/>
          </p:nvPr>
        </p:nvSpPr>
        <p:spPr/>
        <p:txBody>
          <a:bodyPr/>
          <a:lstStyle/>
          <a:p>
            <a:fld id="{69E57DC2-970A-4B3E-BB1C-7A09969E49DF}" type="slidenum">
              <a:rPr lang="en-US" smtClean="0"/>
              <a:t>18</a:t>
            </a:fld>
            <a:endParaRPr lang="en-US" dirty="0"/>
          </a:p>
        </p:txBody>
      </p:sp>
      <p:sp>
        <p:nvSpPr>
          <p:cNvPr id="3" name="CuadroTexto 2">
            <a:extLst>
              <a:ext uri="{FF2B5EF4-FFF2-40B4-BE49-F238E27FC236}">
                <a16:creationId xmlns:a16="http://schemas.microsoft.com/office/drawing/2014/main" id="{314EF580-B861-4373-9CCE-0A01CADCA3BC}"/>
              </a:ext>
            </a:extLst>
          </p:cNvPr>
          <p:cNvSpPr txBox="1"/>
          <p:nvPr/>
        </p:nvSpPr>
        <p:spPr>
          <a:xfrm>
            <a:off x="1441342" y="402956"/>
            <a:ext cx="10476854" cy="2559099"/>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Análisis Funcional (Experimental)</a:t>
            </a:r>
          </a:p>
          <a:p>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Características Generales</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Exposición sistemática a condiciones controladas de asesoramiento</a:t>
            </a:r>
          </a:p>
          <a:p>
            <a:pPr marL="800100" lvl="1" indent="-342900">
              <a:lnSpc>
                <a:spcPct val="150000"/>
              </a:lnSpc>
              <a:buFont typeface="Wingdings" panose="05000000000000000000" pitchFamily="2" charset="2"/>
              <a:buChar char="§"/>
            </a:pPr>
            <a:r>
              <a:rPr lang="es-MX" sz="2000" dirty="0">
                <a:latin typeface="Arial" panose="020B0604020202020204" pitchFamily="34" charset="0"/>
                <a:cs typeface="Arial" panose="020B0604020202020204" pitchFamily="34" charset="0"/>
              </a:rPr>
              <a:t>Evaluación: Antecedentes y consecuencias sospechosas presentes</a:t>
            </a:r>
          </a:p>
          <a:p>
            <a:pPr marL="800100" lvl="1" indent="-342900">
              <a:lnSpc>
                <a:spcPct val="150000"/>
              </a:lnSpc>
              <a:buFont typeface="Wingdings" panose="05000000000000000000" pitchFamily="2" charset="2"/>
              <a:buChar char="§"/>
            </a:pPr>
            <a:r>
              <a:rPr lang="es-MX" sz="2000" dirty="0">
                <a:latin typeface="Arial" panose="020B0604020202020204" pitchFamily="34" charset="0"/>
                <a:cs typeface="Arial" panose="020B0604020202020204" pitchFamily="34" charset="0"/>
              </a:rPr>
              <a:t>Control: Antecedentes y consecuencias sospechosas ausentes</a:t>
            </a:r>
          </a:p>
        </p:txBody>
      </p:sp>
      <p:sp>
        <p:nvSpPr>
          <p:cNvPr id="4" name="CuadroTexto 3">
            <a:extLst>
              <a:ext uri="{FF2B5EF4-FFF2-40B4-BE49-F238E27FC236}">
                <a16:creationId xmlns:a16="http://schemas.microsoft.com/office/drawing/2014/main" id="{6BD9E975-A451-41B1-885C-6BF5DF1A5454}"/>
              </a:ext>
            </a:extLst>
          </p:cNvPr>
          <p:cNvSpPr txBox="1"/>
          <p:nvPr/>
        </p:nvSpPr>
        <p:spPr>
          <a:xfrm>
            <a:off x="1518834" y="2944677"/>
            <a:ext cx="10368366" cy="3728649"/>
          </a:xfrm>
          <a:prstGeom prst="rect">
            <a:avLst/>
          </a:prstGeom>
          <a:noFill/>
        </p:spPr>
        <p:txBody>
          <a:bodyPr wrap="square" rtlCol="0">
            <a:spAutoFit/>
          </a:bodyPr>
          <a:lstStyle/>
          <a:p>
            <a:pPr>
              <a:lnSpc>
                <a:spcPct val="150000"/>
              </a:lnSpc>
            </a:pPr>
            <a:r>
              <a:rPr lang="es-MX" sz="2000" dirty="0">
                <a:latin typeface="Arial" panose="020B0604020202020204" pitchFamily="34" charset="0"/>
                <a:cs typeface="Arial" panose="020B0604020202020204" pitchFamily="34" charset="0"/>
              </a:rPr>
              <a:t>Variantes</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BFA, función-individual, basado en ensayo, latencia, precursor</a:t>
            </a:r>
          </a:p>
          <a:p>
            <a:pPr>
              <a:lnSpc>
                <a:spcPct val="150000"/>
              </a:lnSpc>
            </a:pPr>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Ventaja</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Método de asesoría más preciso</a:t>
            </a:r>
          </a:p>
          <a:p>
            <a:pPr marL="342900" indent="-342900">
              <a:lnSpc>
                <a:spcPct val="150000"/>
              </a:lnSpc>
              <a:buFont typeface="Wingdings" panose="05000000000000000000" pitchFamily="2" charset="2"/>
              <a:buChar char="v"/>
            </a:pPr>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Limitación</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Enfoque más complejo</a:t>
            </a:r>
          </a:p>
        </p:txBody>
      </p:sp>
    </p:spTree>
    <p:extLst>
      <p:ext uri="{BB962C8B-B14F-4D97-AF65-F5344CB8AC3E}">
        <p14:creationId xmlns:p14="http://schemas.microsoft.com/office/powerpoint/2010/main" val="2733663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1EED050C-C025-45E4-855C-CF65835CF850}"/>
              </a:ext>
            </a:extLst>
          </p:cNvPr>
          <p:cNvSpPr>
            <a:spLocks noGrp="1"/>
          </p:cNvSpPr>
          <p:nvPr>
            <p:ph type="sldNum" sz="quarter" idx="12"/>
          </p:nvPr>
        </p:nvSpPr>
        <p:spPr/>
        <p:txBody>
          <a:bodyPr/>
          <a:lstStyle/>
          <a:p>
            <a:fld id="{69E57DC2-970A-4B3E-BB1C-7A09969E49DF}" type="slidenum">
              <a:rPr lang="en-US" smtClean="0"/>
              <a:t>19</a:t>
            </a:fld>
            <a:endParaRPr lang="en-US" dirty="0"/>
          </a:p>
        </p:txBody>
      </p:sp>
      <p:sp>
        <p:nvSpPr>
          <p:cNvPr id="3" name="CuadroTexto 2">
            <a:extLst>
              <a:ext uri="{FF2B5EF4-FFF2-40B4-BE49-F238E27FC236}">
                <a16:creationId xmlns:a16="http://schemas.microsoft.com/office/drawing/2014/main" id="{1FCFC837-D511-4BC4-9C7F-F586C6454E59}"/>
              </a:ext>
            </a:extLst>
          </p:cNvPr>
          <p:cNvSpPr txBox="1"/>
          <p:nvPr/>
        </p:nvSpPr>
        <p:spPr>
          <a:xfrm>
            <a:off x="1581807" y="504496"/>
            <a:ext cx="10610193" cy="6063198"/>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Algunos Términos Clave</a:t>
            </a:r>
          </a:p>
          <a:p>
            <a:pPr algn="ctr"/>
            <a:endParaRPr lang="es-MX" sz="2400" dirty="0">
              <a:latin typeface="Arial" panose="020B0604020202020204" pitchFamily="34" charset="0"/>
              <a:cs typeface="Arial" panose="020B0604020202020204" pitchFamily="34" charset="0"/>
            </a:endParaRPr>
          </a:p>
          <a:p>
            <a:endParaRPr lang="es-MX" sz="2000" dirty="0">
              <a:latin typeface="Arial" panose="020B0604020202020204" pitchFamily="34" charset="0"/>
              <a:cs typeface="Arial" panose="020B0604020202020204" pitchFamily="34" charset="0"/>
            </a:endParaRPr>
          </a:p>
          <a:p>
            <a:r>
              <a:rPr lang="es-MX" sz="2000" dirty="0">
                <a:latin typeface="Arial" panose="020B0604020202020204" pitchFamily="34" charset="0"/>
                <a:cs typeface="Arial" panose="020B0604020202020204" pitchFamily="34" charset="0"/>
              </a:rPr>
              <a:t>Evento antecedente: Operación establecedora (EO)</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rPr>
              <a:t>Altera los efectos de un reforzador</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rPr>
              <a:t>EO presente: Mayor valor Sr</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rPr>
              <a:t>EO ausente: Menor valor Sr</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rPr>
              <a:t>Ejemplo: Privación de alimento </a:t>
            </a:r>
            <a:r>
              <a:rPr lang="es-MX" sz="2000" dirty="0">
                <a:latin typeface="Arial" panose="020B0604020202020204" pitchFamily="34" charset="0"/>
                <a:cs typeface="Arial" panose="020B0604020202020204" pitchFamily="34" charset="0"/>
                <a:sym typeface="Wingdings" panose="05000000000000000000" pitchFamily="2" charset="2"/>
              </a:rPr>
              <a:t> comida más valiosa</a:t>
            </a:r>
          </a:p>
          <a:p>
            <a:pPr marL="342900" indent="-342900">
              <a:buFont typeface="Wingdings" panose="05000000000000000000" pitchFamily="2" charset="2"/>
              <a:buChar char="v"/>
            </a:pPr>
            <a:endParaRPr lang="es-MX" sz="2000" dirty="0">
              <a:latin typeface="Arial" panose="020B0604020202020204" pitchFamily="34" charset="0"/>
              <a:cs typeface="Arial" panose="020B0604020202020204" pitchFamily="34" charset="0"/>
              <a:sym typeface="Wingdings" panose="05000000000000000000" pitchFamily="2" charset="2"/>
            </a:endParaRPr>
          </a:p>
          <a:p>
            <a:r>
              <a:rPr lang="es-MX" sz="2000" dirty="0">
                <a:latin typeface="Arial" panose="020B0604020202020204" pitchFamily="34" charset="0"/>
                <a:cs typeface="Arial" panose="020B0604020202020204" pitchFamily="34" charset="0"/>
                <a:sym typeface="Wingdings" panose="05000000000000000000" pitchFamily="2" charset="2"/>
              </a:rPr>
              <a:t>Evento antecedente: Estímulo Discriminativo (S</a:t>
            </a:r>
            <a:r>
              <a:rPr lang="es-MX" sz="1400" dirty="0">
                <a:latin typeface="Arial" panose="020B0604020202020204" pitchFamily="34" charset="0"/>
                <a:cs typeface="Arial" panose="020B0604020202020204" pitchFamily="34" charset="0"/>
                <a:sym typeface="Wingdings" panose="05000000000000000000" pitchFamily="2" charset="2"/>
              </a:rPr>
              <a:t> </a:t>
            </a:r>
            <a:r>
              <a:rPr lang="es-MX" sz="2000" dirty="0">
                <a:latin typeface="Arial" panose="020B0604020202020204" pitchFamily="34" charset="0"/>
                <a:cs typeface="Arial" panose="020B0604020202020204" pitchFamily="34" charset="0"/>
                <a:sym typeface="Wingdings" panose="05000000000000000000" pitchFamily="2" charset="2"/>
              </a:rPr>
              <a:t>d) </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sym typeface="Wingdings" panose="05000000000000000000" pitchFamily="2" charset="2"/>
              </a:rPr>
              <a:t>Estímulo en cuya presencia es más probable el reforzador</a:t>
            </a:r>
          </a:p>
          <a:p>
            <a:pPr marL="342900" indent="-342900">
              <a:buFont typeface="Wingdings" panose="05000000000000000000" pitchFamily="2" charset="2"/>
              <a:buChar char="v"/>
            </a:pPr>
            <a:r>
              <a:rPr lang="es-MX" sz="2000" dirty="0" err="1">
                <a:latin typeface="Arial" panose="020B0604020202020204" pitchFamily="34" charset="0"/>
                <a:cs typeface="Arial" panose="020B0604020202020204" pitchFamily="34" charset="0"/>
                <a:sym typeface="Wingdings" panose="05000000000000000000" pitchFamily="2" charset="2"/>
              </a:rPr>
              <a:t>Sd</a:t>
            </a:r>
            <a:r>
              <a:rPr lang="es-MX" sz="2000" dirty="0">
                <a:latin typeface="Arial" panose="020B0604020202020204" pitchFamily="34" charset="0"/>
                <a:cs typeface="Arial" panose="020B0604020202020204" pitchFamily="34" charset="0"/>
                <a:sym typeface="Wingdings" panose="05000000000000000000" pitchFamily="2" charset="2"/>
              </a:rPr>
              <a:t> presente: Sr disponible</a:t>
            </a:r>
          </a:p>
          <a:p>
            <a:pPr marL="342900" indent="-342900">
              <a:buFont typeface="Wingdings" panose="05000000000000000000" pitchFamily="2" charset="2"/>
              <a:buChar char="v"/>
            </a:pPr>
            <a:r>
              <a:rPr lang="es-MX" sz="2000" dirty="0" err="1">
                <a:latin typeface="Arial" panose="020B0604020202020204" pitchFamily="34" charset="0"/>
                <a:cs typeface="Arial" panose="020B0604020202020204" pitchFamily="34" charset="0"/>
                <a:sym typeface="Wingdings" panose="05000000000000000000" pitchFamily="2" charset="2"/>
              </a:rPr>
              <a:t>Sd</a:t>
            </a:r>
            <a:r>
              <a:rPr lang="es-MX" sz="2000" dirty="0">
                <a:latin typeface="Arial" panose="020B0604020202020204" pitchFamily="34" charset="0"/>
                <a:cs typeface="Arial" panose="020B0604020202020204" pitchFamily="34" charset="0"/>
                <a:sym typeface="Wingdings" panose="05000000000000000000" pitchFamily="2" charset="2"/>
              </a:rPr>
              <a:t> ausente: Sr no disponible</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sym typeface="Wingdings" panose="05000000000000000000" pitchFamily="2" charset="2"/>
              </a:rPr>
              <a:t>Ejemplo: Semáforo  Alto/seguir más probable que se refuerce</a:t>
            </a:r>
          </a:p>
          <a:p>
            <a:pPr marL="342900" indent="-342900">
              <a:buFont typeface="Wingdings" panose="05000000000000000000" pitchFamily="2" charset="2"/>
              <a:buChar char="v"/>
            </a:pPr>
            <a:endParaRPr lang="es-MX" sz="2000" dirty="0">
              <a:latin typeface="Arial" panose="020B0604020202020204" pitchFamily="34" charset="0"/>
              <a:cs typeface="Arial" panose="020B0604020202020204" pitchFamily="34" charset="0"/>
              <a:sym typeface="Wingdings" panose="05000000000000000000" pitchFamily="2" charset="2"/>
            </a:endParaRPr>
          </a:p>
          <a:p>
            <a:r>
              <a:rPr lang="es-MX" sz="2000" dirty="0">
                <a:latin typeface="Arial" panose="020B0604020202020204" pitchFamily="34" charset="0"/>
                <a:cs typeface="Arial" panose="020B0604020202020204" pitchFamily="34" charset="0"/>
                <a:sym typeface="Wingdings" panose="05000000000000000000" pitchFamily="2" charset="2"/>
              </a:rPr>
              <a:t>Evento consecuente: Contingencia de reforzamiento (Sr)</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sym typeface="Wingdings" panose="05000000000000000000" pitchFamily="2" charset="2"/>
              </a:rPr>
              <a:t>Relación si – entonces entre una respuesta y una consecuencia</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sym typeface="Wingdings" panose="05000000000000000000" pitchFamily="2" charset="2"/>
              </a:rPr>
              <a:t>Contingencia presente: La conducta se mantiene</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sym typeface="Wingdings" panose="05000000000000000000" pitchFamily="2" charset="2"/>
              </a:rPr>
              <a:t>Contingencia ausente: La conducta se extingue</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1656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81B16A7-D119-42E4-A4EF-CEDABC208478}"/>
              </a:ext>
            </a:extLst>
          </p:cNvPr>
          <p:cNvSpPr txBox="1"/>
          <p:nvPr/>
        </p:nvSpPr>
        <p:spPr>
          <a:xfrm>
            <a:off x="2427891" y="204952"/>
            <a:ext cx="8087710" cy="3051541"/>
          </a:xfrm>
          <a:prstGeom prst="rect">
            <a:avLst/>
          </a:prstGeom>
          <a:noFill/>
        </p:spPr>
        <p:txBody>
          <a:bodyPr wrap="square" rtlCol="0">
            <a:spAutoFit/>
          </a:bodyPr>
          <a:lstStyle/>
          <a:p>
            <a:pPr algn="ctr"/>
            <a:r>
              <a:rPr lang="es-MX" sz="2800" dirty="0">
                <a:latin typeface="Arial" panose="020B0604020202020204" pitchFamily="34" charset="0"/>
                <a:cs typeface="Arial" panose="020B0604020202020204" pitchFamily="34" charset="0"/>
              </a:rPr>
              <a:t>Puntos Principales</a:t>
            </a:r>
          </a:p>
          <a:p>
            <a:endParaRPr lang="es-MX"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Funciones Aprendidas de la Conducta Problema</a:t>
            </a:r>
          </a:p>
          <a:p>
            <a:pPr marL="285750" indent="-28575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Enfoques para la Asesoría</a:t>
            </a:r>
          </a:p>
          <a:p>
            <a:pPr marL="742950" lvl="1" indent="-28575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Métodos indirectos</a:t>
            </a:r>
          </a:p>
          <a:p>
            <a:pPr marL="742950" lvl="1" indent="-28575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Análisis descriptivo</a:t>
            </a:r>
          </a:p>
          <a:p>
            <a:pPr marL="742950" lvl="1" indent="-28575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Análisis funcional (experimental)</a:t>
            </a:r>
          </a:p>
        </p:txBody>
      </p:sp>
      <p:sp>
        <p:nvSpPr>
          <p:cNvPr id="6" name="CuadroTexto 5">
            <a:extLst>
              <a:ext uri="{FF2B5EF4-FFF2-40B4-BE49-F238E27FC236}">
                <a16:creationId xmlns:a16="http://schemas.microsoft.com/office/drawing/2014/main" id="{80A279E6-3639-4F25-90D2-36E5719159F2}"/>
              </a:ext>
            </a:extLst>
          </p:cNvPr>
          <p:cNvSpPr txBox="1"/>
          <p:nvPr/>
        </p:nvSpPr>
        <p:spPr>
          <a:xfrm>
            <a:off x="2443655" y="3247696"/>
            <a:ext cx="7425559" cy="1420902"/>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s-MX" sz="2000" dirty="0"/>
              <a:t>Metodología para el Análisis Funcional</a:t>
            </a:r>
          </a:p>
          <a:p>
            <a:pPr marL="742950" lvl="1" indent="-285750">
              <a:lnSpc>
                <a:spcPct val="150000"/>
              </a:lnSpc>
              <a:buFont typeface="Wingdings" panose="05000000000000000000" pitchFamily="2" charset="2"/>
              <a:buChar char="v"/>
            </a:pPr>
            <a:r>
              <a:rPr lang="es-MX" sz="2000" dirty="0"/>
              <a:t>Componentes principales</a:t>
            </a:r>
          </a:p>
          <a:p>
            <a:pPr marL="742950" lvl="1" indent="-285750">
              <a:lnSpc>
                <a:spcPct val="150000"/>
              </a:lnSpc>
              <a:buFont typeface="Wingdings" panose="05000000000000000000" pitchFamily="2" charset="2"/>
              <a:buChar char="v"/>
            </a:pPr>
            <a:r>
              <a:rPr lang="es-MX" sz="2000" dirty="0"/>
              <a:t>Variantes y extensiones </a:t>
            </a:r>
          </a:p>
        </p:txBody>
      </p:sp>
      <p:sp>
        <p:nvSpPr>
          <p:cNvPr id="8" name="CuadroTexto 7">
            <a:extLst>
              <a:ext uri="{FF2B5EF4-FFF2-40B4-BE49-F238E27FC236}">
                <a16:creationId xmlns:a16="http://schemas.microsoft.com/office/drawing/2014/main" id="{DA6632BD-F694-4DF9-811F-FF9AF5C6C793}"/>
              </a:ext>
            </a:extLst>
          </p:cNvPr>
          <p:cNvSpPr txBox="1"/>
          <p:nvPr/>
        </p:nvSpPr>
        <p:spPr>
          <a:xfrm>
            <a:off x="2443656" y="4602663"/>
            <a:ext cx="7472856" cy="1882567"/>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s-MX" sz="2000" dirty="0"/>
              <a:t>Implicaciones para el Tratamiento</a:t>
            </a:r>
          </a:p>
          <a:p>
            <a:pPr marL="742950" lvl="1" indent="-285750">
              <a:lnSpc>
                <a:spcPct val="150000"/>
              </a:lnSpc>
              <a:buFont typeface="Wingdings" panose="05000000000000000000" pitchFamily="2" charset="2"/>
              <a:buChar char="v"/>
            </a:pPr>
            <a:r>
              <a:rPr lang="es-MX" sz="2000" dirty="0"/>
              <a:t>Eliminación de operaciones establecedoras (</a:t>
            </a:r>
            <a:r>
              <a:rPr lang="es-MX" sz="2000" dirty="0" err="1"/>
              <a:t>Eos</a:t>
            </a:r>
            <a:r>
              <a:rPr lang="es-MX" sz="2000" dirty="0"/>
              <a:t>)</a:t>
            </a:r>
          </a:p>
          <a:p>
            <a:pPr marL="742950" lvl="1" indent="-285750">
              <a:lnSpc>
                <a:spcPct val="150000"/>
              </a:lnSpc>
              <a:buFont typeface="Wingdings" panose="05000000000000000000" pitchFamily="2" charset="2"/>
              <a:buChar char="v"/>
            </a:pPr>
            <a:r>
              <a:rPr lang="es-MX" sz="2000" dirty="0"/>
              <a:t>Eliminación de contingencias mantenedoras</a:t>
            </a:r>
          </a:p>
          <a:p>
            <a:pPr marL="742950" lvl="1" indent="-285750">
              <a:lnSpc>
                <a:spcPct val="150000"/>
              </a:lnSpc>
              <a:buFont typeface="Wingdings" panose="05000000000000000000" pitchFamily="2" charset="2"/>
              <a:buChar char="v"/>
            </a:pPr>
            <a:r>
              <a:rPr lang="es-MX" sz="2000" dirty="0"/>
              <a:t>Remplazamiento de la conducta</a:t>
            </a:r>
          </a:p>
        </p:txBody>
      </p:sp>
      <p:sp>
        <p:nvSpPr>
          <p:cNvPr id="2" name="Marcador de número de diapositiva 1">
            <a:extLst>
              <a:ext uri="{FF2B5EF4-FFF2-40B4-BE49-F238E27FC236}">
                <a16:creationId xmlns:a16="http://schemas.microsoft.com/office/drawing/2014/main" id="{A0690915-03D8-48D8-86F7-13B0A2076E53}"/>
              </a:ext>
            </a:extLst>
          </p:cNvPr>
          <p:cNvSpPr>
            <a:spLocks noGrp="1"/>
          </p:cNvSpPr>
          <p:nvPr>
            <p:ph type="sldNum" sz="quarter" idx="12"/>
          </p:nvPr>
        </p:nvSpPr>
        <p:spPr/>
        <p:txBody>
          <a:bodyPr/>
          <a:lstStyle/>
          <a:p>
            <a:fld id="{69E57DC2-970A-4B3E-BB1C-7A09969E49DF}" type="slidenum">
              <a:rPr lang="en-US" smtClean="0"/>
              <a:t>2</a:t>
            </a:fld>
            <a:endParaRPr lang="en-US" dirty="0"/>
          </a:p>
        </p:txBody>
      </p:sp>
    </p:spTree>
    <p:extLst>
      <p:ext uri="{BB962C8B-B14F-4D97-AF65-F5344CB8AC3E}">
        <p14:creationId xmlns:p14="http://schemas.microsoft.com/office/powerpoint/2010/main" val="4049257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04F91AE-6289-40A0-B2D6-A6EB4B34984A}"/>
              </a:ext>
            </a:extLst>
          </p:cNvPr>
          <p:cNvSpPr>
            <a:spLocks noGrp="1"/>
          </p:cNvSpPr>
          <p:nvPr>
            <p:ph type="sldNum" sz="quarter" idx="12"/>
          </p:nvPr>
        </p:nvSpPr>
        <p:spPr/>
        <p:txBody>
          <a:bodyPr/>
          <a:lstStyle/>
          <a:p>
            <a:fld id="{69E57DC2-970A-4B3E-BB1C-7A09969E49DF}" type="slidenum">
              <a:rPr lang="en-US" smtClean="0"/>
              <a:t>20</a:t>
            </a:fld>
            <a:endParaRPr lang="en-US" dirty="0"/>
          </a:p>
        </p:txBody>
      </p:sp>
      <p:sp>
        <p:nvSpPr>
          <p:cNvPr id="3" name="CuadroTexto 2">
            <a:extLst>
              <a:ext uri="{FF2B5EF4-FFF2-40B4-BE49-F238E27FC236}">
                <a16:creationId xmlns:a16="http://schemas.microsoft.com/office/drawing/2014/main" id="{5CBBDC7A-CD11-4AD8-96C0-93B7764F2DC8}"/>
              </a:ext>
            </a:extLst>
          </p:cNvPr>
          <p:cNvSpPr txBox="1"/>
          <p:nvPr/>
        </p:nvSpPr>
        <p:spPr>
          <a:xfrm>
            <a:off x="1072054" y="457200"/>
            <a:ext cx="10878207" cy="5755422"/>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Protocolo de Análisis Funcional</a:t>
            </a:r>
          </a:p>
          <a:p>
            <a:pPr algn="ctr"/>
            <a:endParaRPr lang="es-MX" sz="2400" dirty="0">
              <a:latin typeface="Arial" panose="020B0604020202020204" pitchFamily="34" charset="0"/>
              <a:cs typeface="Arial" panose="020B0604020202020204" pitchFamily="34" charset="0"/>
            </a:endParaRPr>
          </a:p>
          <a:p>
            <a:endParaRPr lang="es-MX" sz="2000" dirty="0">
              <a:latin typeface="Arial" panose="020B0604020202020204" pitchFamily="34" charset="0"/>
              <a:cs typeface="Arial" panose="020B0604020202020204" pitchFamily="34" charset="0"/>
            </a:endParaRPr>
          </a:p>
          <a:p>
            <a:r>
              <a:rPr lang="es-MX" sz="2000" u="sng" dirty="0">
                <a:latin typeface="Arial" panose="020B0604020202020204" pitchFamily="34" charset="0"/>
                <a:cs typeface="Arial" panose="020B0604020202020204" pitchFamily="34" charset="0"/>
              </a:rPr>
              <a:t>Condición</a:t>
            </a:r>
            <a:r>
              <a:rPr lang="es-MX" sz="2000" dirty="0">
                <a:latin typeface="Arial" panose="020B0604020202020204" pitchFamily="34" charset="0"/>
                <a:cs typeface="Arial" panose="020B0604020202020204" pitchFamily="34" charset="0"/>
              </a:rPr>
              <a:t>     </a:t>
            </a:r>
            <a:r>
              <a:rPr lang="es-MX" sz="2000" u="sng" dirty="0" err="1">
                <a:latin typeface="Arial" panose="020B0604020202020204" pitchFamily="34" charset="0"/>
                <a:cs typeface="Arial" panose="020B0604020202020204" pitchFamily="34" charset="0"/>
              </a:rPr>
              <a:t>Sd</a:t>
            </a:r>
            <a:r>
              <a:rPr lang="es-MX" sz="2000" u="sng" dirty="0">
                <a:latin typeface="Arial" panose="020B0604020202020204" pitchFamily="34" charset="0"/>
                <a:cs typeface="Arial" panose="020B0604020202020204" pitchFamily="34" charset="0"/>
              </a:rPr>
              <a:t> </a:t>
            </a:r>
            <a:r>
              <a:rPr lang="es-MX" sz="2000" dirty="0">
                <a:latin typeface="Arial" panose="020B0604020202020204" pitchFamily="34" charset="0"/>
                <a:cs typeface="Arial" panose="020B0604020202020204" pitchFamily="34" charset="0"/>
              </a:rPr>
              <a:t>       	</a:t>
            </a:r>
            <a:r>
              <a:rPr lang="es-MX" sz="2000" u="sng" dirty="0">
                <a:latin typeface="Arial" panose="020B0604020202020204" pitchFamily="34" charset="0"/>
                <a:cs typeface="Arial" panose="020B0604020202020204" pitchFamily="34" charset="0"/>
              </a:rPr>
              <a:t>EO</a:t>
            </a:r>
            <a:r>
              <a:rPr lang="es-MX" sz="2000" dirty="0">
                <a:latin typeface="Arial" panose="020B0604020202020204" pitchFamily="34" charset="0"/>
                <a:cs typeface="Arial" panose="020B0604020202020204" pitchFamily="34" charset="0"/>
              </a:rPr>
              <a:t>						 </a:t>
            </a:r>
            <a:r>
              <a:rPr lang="es-MX" sz="2000" u="sng" dirty="0">
                <a:latin typeface="Arial" panose="020B0604020202020204" pitchFamily="34" charset="0"/>
                <a:cs typeface="Arial" panose="020B0604020202020204" pitchFamily="34" charset="0"/>
              </a:rPr>
              <a:t>Consecuencia</a:t>
            </a:r>
            <a:r>
              <a:rPr lang="es-MX" sz="2000" dirty="0">
                <a:latin typeface="Arial" panose="020B0604020202020204" pitchFamily="34" charset="0"/>
                <a:cs typeface="Arial" panose="020B0604020202020204" pitchFamily="34" charset="0"/>
              </a:rPr>
              <a:t>          </a:t>
            </a:r>
            <a:r>
              <a:rPr lang="es-MX" sz="2000" u="sng" dirty="0">
                <a:latin typeface="Arial" panose="020B0604020202020204" pitchFamily="34" charset="0"/>
                <a:cs typeface="Arial" panose="020B0604020202020204" pitchFamily="34" charset="0"/>
              </a:rPr>
              <a:t>Contingencia</a:t>
            </a:r>
          </a:p>
          <a:p>
            <a:endParaRPr lang="es-MX" sz="2000" u="sng" dirty="0">
              <a:latin typeface="Arial" panose="020B0604020202020204" pitchFamily="34" charset="0"/>
              <a:cs typeface="Arial" panose="020B0604020202020204" pitchFamily="34" charset="0"/>
            </a:endParaRPr>
          </a:p>
          <a:p>
            <a:r>
              <a:rPr lang="es-MX" sz="2000" dirty="0">
                <a:latin typeface="Arial" panose="020B0604020202020204" pitchFamily="34" charset="0"/>
                <a:cs typeface="Arial" panose="020B0604020202020204" pitchFamily="34" charset="0"/>
              </a:rPr>
              <a:t>Atención	  </a:t>
            </a:r>
            <a:r>
              <a:rPr lang="es-MX" sz="2000" dirty="0" err="1">
                <a:latin typeface="Arial" panose="020B0604020202020204" pitchFamily="34" charset="0"/>
                <a:cs typeface="Arial" panose="020B0604020202020204" pitchFamily="34" charset="0"/>
              </a:rPr>
              <a:t>Mtro</a:t>
            </a:r>
            <a:r>
              <a:rPr lang="es-MX" sz="2000" dirty="0">
                <a:latin typeface="Arial" panose="020B0604020202020204" pitchFamily="34" charset="0"/>
                <a:cs typeface="Arial" panose="020B0604020202020204" pitchFamily="34" charset="0"/>
              </a:rPr>
              <a:t> 1	  	Ignora alumno			</a:t>
            </a:r>
            <a:r>
              <a:rPr lang="es-MX" sz="2000" dirty="0" err="1">
                <a:latin typeface="Arial" panose="020B0604020202020204" pitchFamily="34" charset="0"/>
                <a:cs typeface="Arial" panose="020B0604020202020204" pitchFamily="34" charset="0"/>
              </a:rPr>
              <a:t>Mtro</a:t>
            </a:r>
            <a:r>
              <a:rPr lang="es-MX" sz="2000" dirty="0">
                <a:latin typeface="Arial" panose="020B0604020202020204" pitchFamily="34" charset="0"/>
                <a:cs typeface="Arial" panose="020B0604020202020204" pitchFamily="34" charset="0"/>
              </a:rPr>
              <a:t> atiende a la	Reforzamiento positivo</a:t>
            </a:r>
          </a:p>
          <a:p>
            <a:r>
              <a:rPr lang="es-MX" sz="2000" dirty="0">
                <a:latin typeface="Arial" panose="020B0604020202020204" pitchFamily="34" charset="0"/>
                <a:cs typeface="Arial" panose="020B0604020202020204" pitchFamily="34" charset="0"/>
              </a:rPr>
              <a:t>												</a:t>
            </a:r>
            <a:r>
              <a:rPr lang="es-MX" sz="2000" dirty="0" err="1">
                <a:latin typeface="Arial" panose="020B0604020202020204" pitchFamily="34" charset="0"/>
                <a:cs typeface="Arial" panose="020B0604020202020204" pitchFamily="34" charset="0"/>
              </a:rPr>
              <a:t>cond</a:t>
            </a:r>
            <a:r>
              <a:rPr lang="es-MX" sz="2000" dirty="0">
                <a:latin typeface="Arial" panose="020B0604020202020204" pitchFamily="34" charset="0"/>
                <a:cs typeface="Arial" panose="020B0604020202020204" pitchFamily="34" charset="0"/>
              </a:rPr>
              <a:t>. problema		(atención)</a:t>
            </a:r>
          </a:p>
          <a:p>
            <a:endParaRPr lang="es-MX" sz="2000" dirty="0">
              <a:latin typeface="Arial" panose="020B0604020202020204" pitchFamily="34" charset="0"/>
              <a:cs typeface="Arial" panose="020B0604020202020204" pitchFamily="34" charset="0"/>
            </a:endParaRPr>
          </a:p>
          <a:p>
            <a:r>
              <a:rPr lang="es-MX" sz="2000" dirty="0">
                <a:latin typeface="Arial" panose="020B0604020202020204" pitchFamily="34" charset="0"/>
                <a:cs typeface="Arial" panose="020B0604020202020204" pitchFamily="34" charset="0"/>
              </a:rPr>
              <a:t>Demanda	  </a:t>
            </a:r>
            <a:r>
              <a:rPr lang="es-MX" sz="2000" dirty="0" err="1">
                <a:latin typeface="Arial" panose="020B0604020202020204" pitchFamily="34" charset="0"/>
                <a:cs typeface="Arial" panose="020B0604020202020204" pitchFamily="34" charset="0"/>
              </a:rPr>
              <a:t>Mtro</a:t>
            </a:r>
            <a:r>
              <a:rPr lang="es-MX" sz="2000" dirty="0">
                <a:latin typeface="Arial" panose="020B0604020202020204" pitchFamily="34" charset="0"/>
                <a:cs typeface="Arial" panose="020B0604020202020204" pitchFamily="34" charset="0"/>
              </a:rPr>
              <a:t> 2		</a:t>
            </a:r>
            <a:r>
              <a:rPr lang="es-MX" sz="2000" dirty="0" err="1">
                <a:latin typeface="Arial" panose="020B0604020202020204" pitchFamily="34" charset="0"/>
                <a:cs typeface="Arial" panose="020B0604020202020204" pitchFamily="34" charset="0"/>
              </a:rPr>
              <a:t>Mtro</a:t>
            </a:r>
            <a:r>
              <a:rPr lang="es-MX" sz="2000" dirty="0">
                <a:latin typeface="Arial" panose="020B0604020202020204" pitchFamily="34" charset="0"/>
                <a:cs typeface="Arial" panose="020B0604020202020204" pitchFamily="34" charset="0"/>
              </a:rPr>
              <a:t> presenta notas		Tiempo fuera para	Reforzamiento negativo</a:t>
            </a:r>
          </a:p>
          <a:p>
            <a:r>
              <a:rPr lang="es-MX" sz="2000" dirty="0">
                <a:latin typeface="Arial" panose="020B0604020202020204" pitchFamily="34" charset="0"/>
                <a:cs typeface="Arial" panose="020B0604020202020204" pitchFamily="34" charset="0"/>
              </a:rPr>
              <a:t>						para aprender			 </a:t>
            </a:r>
            <a:r>
              <a:rPr lang="es-MX" sz="2000" dirty="0" err="1">
                <a:latin typeface="Arial" panose="020B0604020202020204" pitchFamily="34" charset="0"/>
                <a:cs typeface="Arial" panose="020B0604020202020204" pitchFamily="34" charset="0"/>
              </a:rPr>
              <a:t>cond</a:t>
            </a:r>
            <a:r>
              <a:rPr lang="es-MX" sz="2000" dirty="0">
                <a:latin typeface="Arial" panose="020B0604020202020204" pitchFamily="34" charset="0"/>
                <a:cs typeface="Arial" panose="020B0604020202020204" pitchFamily="34" charset="0"/>
              </a:rPr>
              <a:t>. problema		(escape)</a:t>
            </a:r>
          </a:p>
          <a:p>
            <a:endParaRPr lang="es-MX" sz="2000" dirty="0">
              <a:latin typeface="Arial" panose="020B0604020202020204" pitchFamily="34" charset="0"/>
              <a:cs typeface="Arial" panose="020B0604020202020204" pitchFamily="34" charset="0"/>
            </a:endParaRPr>
          </a:p>
          <a:p>
            <a:r>
              <a:rPr lang="es-MX" sz="2000" dirty="0">
                <a:latin typeface="Arial" panose="020B0604020202020204" pitchFamily="34" charset="0"/>
                <a:cs typeface="Arial" panose="020B0604020202020204" pitchFamily="34" charset="0"/>
              </a:rPr>
              <a:t>Aislado		   N/A		Sin estimulación			N/A				N/A</a:t>
            </a:r>
          </a:p>
          <a:p>
            <a:r>
              <a:rPr lang="es-MX" sz="2000" dirty="0">
                <a:latin typeface="Arial" panose="020B0604020202020204" pitchFamily="34" charset="0"/>
                <a:cs typeface="Arial" panose="020B0604020202020204" pitchFamily="34" charset="0"/>
              </a:rPr>
              <a:t>																	¿Refuerzo Automático?</a:t>
            </a:r>
          </a:p>
          <a:p>
            <a:endParaRPr lang="es-MX" sz="2000" dirty="0">
              <a:latin typeface="Arial" panose="020B0604020202020204" pitchFamily="34" charset="0"/>
              <a:cs typeface="Arial" panose="020B0604020202020204" pitchFamily="34" charset="0"/>
            </a:endParaRPr>
          </a:p>
          <a:p>
            <a:r>
              <a:rPr lang="es-MX" sz="2000" dirty="0">
                <a:latin typeface="Arial" panose="020B0604020202020204" pitchFamily="34" charset="0"/>
                <a:cs typeface="Arial" panose="020B0604020202020204" pitchFamily="34" charset="0"/>
              </a:rPr>
              <a:t>Juego		   </a:t>
            </a:r>
            <a:r>
              <a:rPr lang="es-MX" sz="2000" dirty="0" err="1">
                <a:latin typeface="Arial" panose="020B0604020202020204" pitchFamily="34" charset="0"/>
                <a:cs typeface="Arial" panose="020B0604020202020204" pitchFamily="34" charset="0"/>
              </a:rPr>
              <a:t>Mtro</a:t>
            </a:r>
            <a:r>
              <a:rPr lang="es-MX" sz="2000" dirty="0">
                <a:latin typeface="Arial" panose="020B0604020202020204" pitchFamily="34" charset="0"/>
                <a:cs typeface="Arial" panose="020B0604020202020204" pitchFamily="34" charset="0"/>
              </a:rPr>
              <a:t> 3	N/A							N/A				Control</a:t>
            </a:r>
          </a:p>
          <a:p>
            <a:r>
              <a:rPr lang="es-MX" sz="2000" dirty="0">
                <a:latin typeface="Arial" panose="020B0604020202020204" pitchFamily="34" charset="0"/>
                <a:cs typeface="Arial" panose="020B0604020202020204" pitchFamily="34" charset="0"/>
              </a:rPr>
              <a:t>						Atención: Libre</a:t>
            </a:r>
          </a:p>
          <a:p>
            <a:r>
              <a:rPr lang="es-MX" sz="2000" dirty="0">
                <a:latin typeface="Arial" panose="020B0604020202020204" pitchFamily="34" charset="0"/>
                <a:cs typeface="Arial" panose="020B0604020202020204" pitchFamily="34" charset="0"/>
              </a:rPr>
              <a:t>						Demandas: Ninguna</a:t>
            </a:r>
          </a:p>
          <a:p>
            <a:r>
              <a:rPr lang="es-MX" sz="2000" dirty="0">
                <a:latin typeface="Arial" panose="020B0604020202020204" pitchFamily="34" charset="0"/>
                <a:cs typeface="Arial" panose="020B0604020202020204" pitchFamily="34" charset="0"/>
              </a:rPr>
              <a:t>						Juguetes: Libre</a:t>
            </a:r>
          </a:p>
        </p:txBody>
      </p:sp>
    </p:spTree>
    <p:extLst>
      <p:ext uri="{BB962C8B-B14F-4D97-AF65-F5344CB8AC3E}">
        <p14:creationId xmlns:p14="http://schemas.microsoft.com/office/powerpoint/2010/main" val="120316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91B994C3-23E7-48BE-A0D1-ED9312E60F76}"/>
              </a:ext>
            </a:extLst>
          </p:cNvPr>
          <p:cNvSpPr>
            <a:spLocks noGrp="1"/>
          </p:cNvSpPr>
          <p:nvPr>
            <p:ph type="sldNum" sz="quarter" idx="12"/>
          </p:nvPr>
        </p:nvSpPr>
        <p:spPr/>
        <p:txBody>
          <a:bodyPr/>
          <a:lstStyle/>
          <a:p>
            <a:fld id="{69E57DC2-970A-4B3E-BB1C-7A09969E49DF}" type="slidenum">
              <a:rPr lang="en-US" smtClean="0"/>
              <a:t>21</a:t>
            </a:fld>
            <a:endParaRPr lang="en-US" dirty="0"/>
          </a:p>
        </p:txBody>
      </p:sp>
      <p:sp>
        <p:nvSpPr>
          <p:cNvPr id="3" name="CuadroTexto 2">
            <a:extLst>
              <a:ext uri="{FF2B5EF4-FFF2-40B4-BE49-F238E27FC236}">
                <a16:creationId xmlns:a16="http://schemas.microsoft.com/office/drawing/2014/main" id="{5A41C8E9-3255-4B08-BD23-14CD5DF1A2D8}"/>
              </a:ext>
            </a:extLst>
          </p:cNvPr>
          <p:cNvSpPr txBox="1"/>
          <p:nvPr/>
        </p:nvSpPr>
        <p:spPr>
          <a:xfrm>
            <a:off x="1135117" y="189186"/>
            <a:ext cx="10562897" cy="461665"/>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Patrones de Respuesta Típicos</a:t>
            </a:r>
          </a:p>
        </p:txBody>
      </p:sp>
      <p:pic>
        <p:nvPicPr>
          <p:cNvPr id="5" name="Imagen 4">
            <a:extLst>
              <a:ext uri="{FF2B5EF4-FFF2-40B4-BE49-F238E27FC236}">
                <a16:creationId xmlns:a16="http://schemas.microsoft.com/office/drawing/2014/main" id="{FCB38BB3-947D-4B62-9376-FDB89F9566CF}"/>
              </a:ext>
            </a:extLst>
          </p:cNvPr>
          <p:cNvPicPr>
            <a:picLocks noChangeAspect="1"/>
          </p:cNvPicPr>
          <p:nvPr/>
        </p:nvPicPr>
        <p:blipFill>
          <a:blip r:embed="rId2"/>
          <a:stretch>
            <a:fillRect/>
          </a:stretch>
        </p:blipFill>
        <p:spPr>
          <a:xfrm>
            <a:off x="3423744" y="908015"/>
            <a:ext cx="6177455" cy="5745033"/>
          </a:xfrm>
          <a:prstGeom prst="rect">
            <a:avLst/>
          </a:prstGeom>
        </p:spPr>
      </p:pic>
    </p:spTree>
    <p:extLst>
      <p:ext uri="{BB962C8B-B14F-4D97-AF65-F5344CB8AC3E}">
        <p14:creationId xmlns:p14="http://schemas.microsoft.com/office/powerpoint/2010/main" val="472950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8BC859BF-E1E5-4528-BF31-8B106D948237}"/>
              </a:ext>
            </a:extLst>
          </p:cNvPr>
          <p:cNvSpPr>
            <a:spLocks noGrp="1"/>
          </p:cNvSpPr>
          <p:nvPr>
            <p:ph type="sldNum" sz="quarter" idx="12"/>
          </p:nvPr>
        </p:nvSpPr>
        <p:spPr/>
        <p:txBody>
          <a:bodyPr/>
          <a:lstStyle/>
          <a:p>
            <a:fld id="{69E57DC2-970A-4B3E-BB1C-7A09969E49DF}" type="slidenum">
              <a:rPr lang="en-US" smtClean="0"/>
              <a:t>22</a:t>
            </a:fld>
            <a:endParaRPr lang="en-US" dirty="0"/>
          </a:p>
        </p:txBody>
      </p:sp>
      <p:sp>
        <p:nvSpPr>
          <p:cNvPr id="3" name="CuadroTexto 2">
            <a:extLst>
              <a:ext uri="{FF2B5EF4-FFF2-40B4-BE49-F238E27FC236}">
                <a16:creationId xmlns:a16="http://schemas.microsoft.com/office/drawing/2014/main" id="{2630FD29-9518-4B55-B192-C9E56F895D54}"/>
              </a:ext>
            </a:extLst>
          </p:cNvPr>
          <p:cNvSpPr txBox="1"/>
          <p:nvPr/>
        </p:nvSpPr>
        <p:spPr>
          <a:xfrm>
            <a:off x="1008993" y="236483"/>
            <a:ext cx="10657490" cy="461665"/>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Diseño Multi Elemento </a:t>
            </a:r>
          </a:p>
        </p:txBody>
      </p:sp>
      <p:pic>
        <p:nvPicPr>
          <p:cNvPr id="5" name="Imagen 4">
            <a:extLst>
              <a:ext uri="{FF2B5EF4-FFF2-40B4-BE49-F238E27FC236}">
                <a16:creationId xmlns:a16="http://schemas.microsoft.com/office/drawing/2014/main" id="{59248402-0B2F-4B51-B944-A5A2F38FB4DB}"/>
              </a:ext>
            </a:extLst>
          </p:cNvPr>
          <p:cNvPicPr>
            <a:picLocks noChangeAspect="1"/>
          </p:cNvPicPr>
          <p:nvPr/>
        </p:nvPicPr>
        <p:blipFill>
          <a:blip r:embed="rId2"/>
          <a:stretch>
            <a:fillRect/>
          </a:stretch>
        </p:blipFill>
        <p:spPr>
          <a:xfrm>
            <a:off x="2810546" y="1134724"/>
            <a:ext cx="6160034" cy="2318292"/>
          </a:xfrm>
          <a:prstGeom prst="rect">
            <a:avLst/>
          </a:prstGeom>
        </p:spPr>
      </p:pic>
      <p:sp>
        <p:nvSpPr>
          <p:cNvPr id="6" name="CuadroTexto 5">
            <a:extLst>
              <a:ext uri="{FF2B5EF4-FFF2-40B4-BE49-F238E27FC236}">
                <a16:creationId xmlns:a16="http://schemas.microsoft.com/office/drawing/2014/main" id="{D2A4A349-E322-4871-AAAB-6902B9E5F300}"/>
              </a:ext>
            </a:extLst>
          </p:cNvPr>
          <p:cNvSpPr txBox="1"/>
          <p:nvPr/>
        </p:nvSpPr>
        <p:spPr>
          <a:xfrm>
            <a:off x="3279227" y="3452648"/>
            <a:ext cx="6984124" cy="2862322"/>
          </a:xfrm>
          <a:prstGeom prst="rect">
            <a:avLst/>
          </a:prstGeom>
          <a:noFill/>
        </p:spPr>
        <p:txBody>
          <a:bodyPr wrap="square" rtlCol="0">
            <a:spAutoFit/>
          </a:bodyPr>
          <a:lstStyle/>
          <a:p>
            <a:r>
              <a:rPr lang="es-MX" sz="2000" dirty="0">
                <a:latin typeface="Arial" panose="020B0604020202020204" pitchFamily="34" charset="0"/>
                <a:cs typeface="Arial" panose="020B0604020202020204" pitchFamily="34" charset="0"/>
              </a:rPr>
              <a:t>Característica clave</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rPr>
              <a:t>Todas las condiciones alternan rápidamente</a:t>
            </a:r>
          </a:p>
          <a:p>
            <a:endParaRPr lang="es-MX" sz="2000" dirty="0">
              <a:latin typeface="Arial" panose="020B0604020202020204" pitchFamily="34" charset="0"/>
              <a:cs typeface="Arial" panose="020B0604020202020204" pitchFamily="34" charset="0"/>
            </a:endParaRPr>
          </a:p>
          <a:p>
            <a:r>
              <a:rPr lang="es-MX" sz="2000" dirty="0">
                <a:latin typeface="Arial" panose="020B0604020202020204" pitchFamily="34" charset="0"/>
                <a:cs typeface="Arial" panose="020B0604020202020204" pitchFamily="34" charset="0"/>
              </a:rPr>
              <a:t>Ventajas:</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rPr>
              <a:t>Mas eficiente para comparaciones múltiples</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rPr>
              <a:t>Limita la exposición (efectos secuenciales)</a:t>
            </a:r>
          </a:p>
          <a:p>
            <a:endParaRPr lang="es-MX" sz="2000" dirty="0">
              <a:latin typeface="Arial" panose="020B0604020202020204" pitchFamily="34" charset="0"/>
              <a:cs typeface="Arial" panose="020B0604020202020204" pitchFamily="34" charset="0"/>
            </a:endParaRPr>
          </a:p>
          <a:p>
            <a:r>
              <a:rPr lang="es-MX" sz="2000" dirty="0">
                <a:latin typeface="Arial" panose="020B0604020202020204" pitchFamily="34" charset="0"/>
                <a:cs typeface="Arial" panose="020B0604020202020204" pitchFamily="34" charset="0"/>
              </a:rPr>
              <a:t>Limitación:</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rPr>
              <a:t>Requiere rápida discriminación</a:t>
            </a:r>
          </a:p>
        </p:txBody>
      </p:sp>
    </p:spTree>
    <p:extLst>
      <p:ext uri="{BB962C8B-B14F-4D97-AF65-F5344CB8AC3E}">
        <p14:creationId xmlns:p14="http://schemas.microsoft.com/office/powerpoint/2010/main" val="319778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13443035-E650-4BED-B17E-68FEF3382783}"/>
              </a:ext>
            </a:extLst>
          </p:cNvPr>
          <p:cNvSpPr>
            <a:spLocks noGrp="1"/>
          </p:cNvSpPr>
          <p:nvPr>
            <p:ph type="sldNum" sz="quarter" idx="12"/>
          </p:nvPr>
        </p:nvSpPr>
        <p:spPr/>
        <p:txBody>
          <a:bodyPr/>
          <a:lstStyle/>
          <a:p>
            <a:fld id="{69E57DC2-970A-4B3E-BB1C-7A09969E49DF}" type="slidenum">
              <a:rPr lang="en-US" smtClean="0"/>
              <a:t>23</a:t>
            </a:fld>
            <a:endParaRPr lang="en-US" dirty="0"/>
          </a:p>
        </p:txBody>
      </p:sp>
      <p:sp>
        <p:nvSpPr>
          <p:cNvPr id="3" name="CuadroTexto 2">
            <a:extLst>
              <a:ext uri="{FF2B5EF4-FFF2-40B4-BE49-F238E27FC236}">
                <a16:creationId xmlns:a16="http://schemas.microsoft.com/office/drawing/2014/main" id="{FD937592-6AD6-489A-B1AB-40A7A1AABF44}"/>
              </a:ext>
            </a:extLst>
          </p:cNvPr>
          <p:cNvSpPr txBox="1"/>
          <p:nvPr/>
        </p:nvSpPr>
        <p:spPr>
          <a:xfrm>
            <a:off x="1277007" y="299545"/>
            <a:ext cx="10137227" cy="461665"/>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Diseño de Reversión</a:t>
            </a:r>
          </a:p>
        </p:txBody>
      </p:sp>
      <p:pic>
        <p:nvPicPr>
          <p:cNvPr id="5" name="Imagen 4">
            <a:extLst>
              <a:ext uri="{FF2B5EF4-FFF2-40B4-BE49-F238E27FC236}">
                <a16:creationId xmlns:a16="http://schemas.microsoft.com/office/drawing/2014/main" id="{B81C6E7C-D858-4659-AB48-C911A4127BD1}"/>
              </a:ext>
            </a:extLst>
          </p:cNvPr>
          <p:cNvPicPr>
            <a:picLocks noChangeAspect="1"/>
          </p:cNvPicPr>
          <p:nvPr/>
        </p:nvPicPr>
        <p:blipFill>
          <a:blip r:embed="rId2"/>
          <a:stretch>
            <a:fillRect/>
          </a:stretch>
        </p:blipFill>
        <p:spPr>
          <a:xfrm>
            <a:off x="3138074" y="875616"/>
            <a:ext cx="6005926" cy="2678902"/>
          </a:xfrm>
          <a:prstGeom prst="rect">
            <a:avLst/>
          </a:prstGeom>
        </p:spPr>
      </p:pic>
      <p:sp>
        <p:nvSpPr>
          <p:cNvPr id="6" name="CuadroTexto 5">
            <a:extLst>
              <a:ext uri="{FF2B5EF4-FFF2-40B4-BE49-F238E27FC236}">
                <a16:creationId xmlns:a16="http://schemas.microsoft.com/office/drawing/2014/main" id="{C8626B61-DB09-4766-A55D-A97292D344A8}"/>
              </a:ext>
            </a:extLst>
          </p:cNvPr>
          <p:cNvSpPr txBox="1"/>
          <p:nvPr/>
        </p:nvSpPr>
        <p:spPr>
          <a:xfrm>
            <a:off x="3515710" y="3689131"/>
            <a:ext cx="6684579" cy="2554545"/>
          </a:xfrm>
          <a:prstGeom prst="rect">
            <a:avLst/>
          </a:prstGeom>
          <a:noFill/>
        </p:spPr>
        <p:txBody>
          <a:bodyPr wrap="square" rtlCol="0">
            <a:spAutoFit/>
          </a:bodyPr>
          <a:lstStyle/>
          <a:p>
            <a:r>
              <a:rPr lang="es-MX" sz="2000" dirty="0">
                <a:latin typeface="Arial" panose="020B0604020202020204" pitchFamily="34" charset="0"/>
                <a:cs typeface="Arial" panose="020B0604020202020204" pitchFamily="34" charset="0"/>
              </a:rPr>
              <a:t>Característica clave</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rPr>
              <a:t>Exposición repetida a daca condición</a:t>
            </a:r>
          </a:p>
          <a:p>
            <a:pPr marL="342900" indent="-342900">
              <a:buFont typeface="Wingdings" panose="05000000000000000000" pitchFamily="2" charset="2"/>
              <a:buChar char="v"/>
            </a:pPr>
            <a:endParaRPr lang="es-MX" sz="2000" dirty="0">
              <a:latin typeface="Arial" panose="020B0604020202020204" pitchFamily="34" charset="0"/>
              <a:cs typeface="Arial" panose="020B0604020202020204" pitchFamily="34" charset="0"/>
            </a:endParaRPr>
          </a:p>
          <a:p>
            <a:r>
              <a:rPr lang="es-MX" sz="2000" dirty="0">
                <a:latin typeface="Arial" panose="020B0604020202020204" pitchFamily="34" charset="0"/>
                <a:cs typeface="Arial" panose="020B0604020202020204" pitchFamily="34" charset="0"/>
              </a:rPr>
              <a:t>Ventaja:</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rPr>
              <a:t>Facilita la discriminación</a:t>
            </a:r>
          </a:p>
          <a:p>
            <a:pPr marL="342900" indent="-342900">
              <a:buFont typeface="Wingdings" panose="05000000000000000000" pitchFamily="2" charset="2"/>
              <a:buChar char="v"/>
            </a:pPr>
            <a:endParaRPr lang="es-MX" sz="2000" dirty="0">
              <a:latin typeface="Arial" panose="020B0604020202020204" pitchFamily="34" charset="0"/>
              <a:cs typeface="Arial" panose="020B0604020202020204" pitchFamily="34" charset="0"/>
            </a:endParaRPr>
          </a:p>
          <a:p>
            <a:r>
              <a:rPr lang="es-MX" sz="2000" dirty="0">
                <a:latin typeface="Arial" panose="020B0604020202020204" pitchFamily="34" charset="0"/>
                <a:cs typeface="Arial" panose="020B0604020202020204" pitchFamily="34" charset="0"/>
              </a:rPr>
              <a:t>Limitación:</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rPr>
              <a:t>Efecto secuencial potencial</a:t>
            </a:r>
          </a:p>
        </p:txBody>
      </p:sp>
    </p:spTree>
    <p:extLst>
      <p:ext uri="{BB962C8B-B14F-4D97-AF65-F5344CB8AC3E}">
        <p14:creationId xmlns:p14="http://schemas.microsoft.com/office/powerpoint/2010/main" val="3699555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934ADFDB-B853-44B8-BF52-B621B82E7ED5}"/>
              </a:ext>
            </a:extLst>
          </p:cNvPr>
          <p:cNvSpPr>
            <a:spLocks noGrp="1"/>
          </p:cNvSpPr>
          <p:nvPr>
            <p:ph type="sldNum" sz="quarter" idx="12"/>
          </p:nvPr>
        </p:nvSpPr>
        <p:spPr/>
        <p:txBody>
          <a:bodyPr/>
          <a:lstStyle/>
          <a:p>
            <a:fld id="{69E57DC2-970A-4B3E-BB1C-7A09969E49DF}" type="slidenum">
              <a:rPr lang="en-US" smtClean="0"/>
              <a:t>24</a:t>
            </a:fld>
            <a:endParaRPr lang="en-US" dirty="0"/>
          </a:p>
        </p:txBody>
      </p:sp>
      <p:sp>
        <p:nvSpPr>
          <p:cNvPr id="3" name="CuadroTexto 2">
            <a:extLst>
              <a:ext uri="{FF2B5EF4-FFF2-40B4-BE49-F238E27FC236}">
                <a16:creationId xmlns:a16="http://schemas.microsoft.com/office/drawing/2014/main" id="{77117474-A57D-4AE9-B602-AFBDF795C68E}"/>
              </a:ext>
            </a:extLst>
          </p:cNvPr>
          <p:cNvSpPr txBox="1"/>
          <p:nvPr/>
        </p:nvSpPr>
        <p:spPr>
          <a:xfrm>
            <a:off x="3310758" y="283779"/>
            <a:ext cx="5896304" cy="461665"/>
          </a:xfrm>
          <a:prstGeom prst="rect">
            <a:avLst/>
          </a:prstGeom>
          <a:noFill/>
        </p:spPr>
        <p:txBody>
          <a:bodyPr wrap="square" rtlCol="0">
            <a:spAutoFit/>
          </a:bodyPr>
          <a:lstStyle/>
          <a:p>
            <a:r>
              <a:rPr lang="es-MX" sz="2400" dirty="0">
                <a:latin typeface="Arial" panose="020B0604020202020204" pitchFamily="34" charset="0"/>
                <a:cs typeface="Arial" panose="020B0604020202020204" pitchFamily="34" charset="0"/>
              </a:rPr>
              <a:t>Diseño de Control con Prueba Apareada</a:t>
            </a:r>
          </a:p>
        </p:txBody>
      </p:sp>
      <p:pic>
        <p:nvPicPr>
          <p:cNvPr id="5" name="Imagen 4">
            <a:extLst>
              <a:ext uri="{FF2B5EF4-FFF2-40B4-BE49-F238E27FC236}">
                <a16:creationId xmlns:a16="http://schemas.microsoft.com/office/drawing/2014/main" id="{7CDD4F44-3F00-4502-9C09-EC976D0D5127}"/>
              </a:ext>
            </a:extLst>
          </p:cNvPr>
          <p:cNvPicPr>
            <a:picLocks noChangeAspect="1"/>
          </p:cNvPicPr>
          <p:nvPr/>
        </p:nvPicPr>
        <p:blipFill>
          <a:blip r:embed="rId2"/>
          <a:stretch>
            <a:fillRect/>
          </a:stretch>
        </p:blipFill>
        <p:spPr>
          <a:xfrm>
            <a:off x="2411520" y="789931"/>
            <a:ext cx="7394632" cy="2631187"/>
          </a:xfrm>
          <a:prstGeom prst="rect">
            <a:avLst/>
          </a:prstGeom>
        </p:spPr>
      </p:pic>
      <p:sp>
        <p:nvSpPr>
          <p:cNvPr id="6" name="CuadroTexto 5">
            <a:extLst>
              <a:ext uri="{FF2B5EF4-FFF2-40B4-BE49-F238E27FC236}">
                <a16:creationId xmlns:a16="http://schemas.microsoft.com/office/drawing/2014/main" id="{69D12FEE-10A9-4536-9459-6D2F483266C6}"/>
              </a:ext>
            </a:extLst>
          </p:cNvPr>
          <p:cNvSpPr txBox="1"/>
          <p:nvPr/>
        </p:nvSpPr>
        <p:spPr>
          <a:xfrm>
            <a:off x="2506717" y="3531477"/>
            <a:ext cx="8891752" cy="3477875"/>
          </a:xfrm>
          <a:prstGeom prst="rect">
            <a:avLst/>
          </a:prstGeom>
          <a:noFill/>
        </p:spPr>
        <p:txBody>
          <a:bodyPr wrap="square" rtlCol="0">
            <a:spAutoFit/>
          </a:bodyPr>
          <a:lstStyle/>
          <a:p>
            <a:r>
              <a:rPr lang="es-MX" sz="2000" dirty="0">
                <a:latin typeface="Arial" panose="020B0604020202020204" pitchFamily="34" charset="0"/>
                <a:cs typeface="Arial" panose="020B0604020202020204" pitchFamily="34" charset="0"/>
              </a:rPr>
              <a:t>Características clave</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rPr>
              <a:t>Test simple y condiciones control alternadas</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rPr>
              <a:t>Condiciones del test dispuestas en secuencia revertida</a:t>
            </a:r>
          </a:p>
          <a:p>
            <a:pPr marL="342900" indent="-342900">
              <a:buFont typeface="Wingdings" panose="05000000000000000000" pitchFamily="2" charset="2"/>
              <a:buChar char="v"/>
            </a:pPr>
            <a:endParaRPr lang="es-MX" sz="2000" dirty="0">
              <a:latin typeface="Arial" panose="020B0604020202020204" pitchFamily="34" charset="0"/>
              <a:cs typeface="Arial" panose="020B0604020202020204" pitchFamily="34" charset="0"/>
            </a:endParaRPr>
          </a:p>
          <a:p>
            <a:r>
              <a:rPr lang="es-MX" sz="2000" dirty="0">
                <a:latin typeface="Arial" panose="020B0604020202020204" pitchFamily="34" charset="0"/>
                <a:cs typeface="Arial" panose="020B0604020202020204" pitchFamily="34" charset="0"/>
              </a:rPr>
              <a:t>Ventaja:</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rPr>
              <a:t>Combina los mejores aspectos de diseños multi elemento y reversible (facilita la discriminación, controla efectos secuenciales)</a:t>
            </a:r>
          </a:p>
          <a:p>
            <a:pPr marL="342900" indent="-342900">
              <a:buFont typeface="Wingdings" panose="05000000000000000000" pitchFamily="2" charset="2"/>
              <a:buChar char="v"/>
            </a:pPr>
            <a:endParaRPr lang="es-MX" sz="2000" dirty="0">
              <a:latin typeface="Arial" panose="020B0604020202020204" pitchFamily="34" charset="0"/>
              <a:cs typeface="Arial" panose="020B0604020202020204" pitchFamily="34" charset="0"/>
            </a:endParaRPr>
          </a:p>
          <a:p>
            <a:r>
              <a:rPr lang="es-MX" sz="2000" dirty="0">
                <a:latin typeface="Arial" panose="020B0604020202020204" pitchFamily="34" charset="0"/>
                <a:cs typeface="Arial" panose="020B0604020202020204" pitchFamily="34" charset="0"/>
              </a:rPr>
              <a:t>Limitación:</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rPr>
              <a:t>Efecto secuencial potencial</a:t>
            </a:r>
          </a:p>
          <a:p>
            <a:pPr marL="342900" indent="-342900">
              <a:buFont typeface="Wingdings" panose="05000000000000000000" pitchFamily="2" charset="2"/>
              <a:buChar char="v"/>
            </a:pP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1383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F29C554-805E-456A-8F15-0F272CD844E7}"/>
              </a:ext>
            </a:extLst>
          </p:cNvPr>
          <p:cNvSpPr>
            <a:spLocks noGrp="1"/>
          </p:cNvSpPr>
          <p:nvPr>
            <p:ph type="sldNum" sz="quarter" idx="12"/>
          </p:nvPr>
        </p:nvSpPr>
        <p:spPr/>
        <p:txBody>
          <a:bodyPr/>
          <a:lstStyle/>
          <a:p>
            <a:fld id="{69E57DC2-970A-4B3E-BB1C-7A09969E49DF}" type="slidenum">
              <a:rPr lang="en-US" smtClean="0"/>
              <a:t>25</a:t>
            </a:fld>
            <a:endParaRPr lang="en-US" dirty="0"/>
          </a:p>
        </p:txBody>
      </p:sp>
      <p:sp>
        <p:nvSpPr>
          <p:cNvPr id="3" name="CuadroTexto 2">
            <a:extLst>
              <a:ext uri="{FF2B5EF4-FFF2-40B4-BE49-F238E27FC236}">
                <a16:creationId xmlns:a16="http://schemas.microsoft.com/office/drawing/2014/main" id="{ED0E2CA7-F3B5-49CF-9140-9907EA885F01}"/>
              </a:ext>
            </a:extLst>
          </p:cNvPr>
          <p:cNvSpPr txBox="1"/>
          <p:nvPr/>
        </p:nvSpPr>
        <p:spPr>
          <a:xfrm>
            <a:off x="1008993" y="331076"/>
            <a:ext cx="10515600" cy="3790205"/>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Retos para la Metodología del Análisis Funcional</a:t>
            </a:r>
          </a:p>
          <a:p>
            <a:endParaRPr lang="es-MX" sz="2000" dirty="0">
              <a:latin typeface="Arial" panose="020B0604020202020204" pitchFamily="34" charset="0"/>
              <a:cs typeface="Arial" panose="020B0604020202020204" pitchFamily="34" charset="0"/>
            </a:endParaRPr>
          </a:p>
          <a:p>
            <a:endParaRPr lang="es-MX" sz="2000" dirty="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La complejidad de la asesoría: Es muy difícil</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Límites temporales: Toma mucho tiempo</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Restricciones en los escenarios: No se tiene un escenario controlado</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Conducta de alto riesgo: Resulta muy peligroso</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Conducta de tasa baja: Yo nunca veo la conducta</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Resultados no interpretables: No puedo identificar la función</a:t>
            </a:r>
          </a:p>
        </p:txBody>
      </p:sp>
    </p:spTree>
    <p:extLst>
      <p:ext uri="{BB962C8B-B14F-4D97-AF65-F5344CB8AC3E}">
        <p14:creationId xmlns:p14="http://schemas.microsoft.com/office/powerpoint/2010/main" val="2827491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8B8DF2E8-50F2-4187-8FEC-CBA6D8354DA7}"/>
              </a:ext>
            </a:extLst>
          </p:cNvPr>
          <p:cNvSpPr>
            <a:spLocks noGrp="1"/>
          </p:cNvSpPr>
          <p:nvPr>
            <p:ph type="sldNum" sz="quarter" idx="12"/>
          </p:nvPr>
        </p:nvSpPr>
        <p:spPr/>
        <p:txBody>
          <a:bodyPr/>
          <a:lstStyle/>
          <a:p>
            <a:fld id="{69E57DC2-970A-4B3E-BB1C-7A09969E49DF}" type="slidenum">
              <a:rPr lang="en-US" smtClean="0"/>
              <a:t>26</a:t>
            </a:fld>
            <a:endParaRPr lang="en-US" dirty="0"/>
          </a:p>
        </p:txBody>
      </p:sp>
      <p:sp>
        <p:nvSpPr>
          <p:cNvPr id="3" name="CuadroTexto 2">
            <a:extLst>
              <a:ext uri="{FF2B5EF4-FFF2-40B4-BE49-F238E27FC236}">
                <a16:creationId xmlns:a16="http://schemas.microsoft.com/office/drawing/2014/main" id="{47A74B88-104A-4FC2-BCA5-4ECF30711BA8}"/>
              </a:ext>
            </a:extLst>
          </p:cNvPr>
          <p:cNvSpPr txBox="1"/>
          <p:nvPr/>
        </p:nvSpPr>
        <p:spPr>
          <a:xfrm>
            <a:off x="1166648" y="677917"/>
            <a:ext cx="10373711" cy="4867423"/>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Complejidad de la Asesoría: Lógica &amp; Datos</a:t>
            </a:r>
          </a:p>
          <a:p>
            <a:endParaRPr lang="es-MX" sz="2000" dirty="0">
              <a:latin typeface="Arial" panose="020B0604020202020204" pitchFamily="34" charset="0"/>
              <a:cs typeface="Arial" panose="020B0604020202020204" pitchFamily="34" charset="0"/>
            </a:endParaRPr>
          </a:p>
          <a:p>
            <a:pPr>
              <a:lnSpc>
                <a:spcPct val="150000"/>
              </a:lnSpc>
            </a:pPr>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Análisis lógico</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¿Qué habilidades se requieren para conducir un análisis funcional?</a:t>
            </a:r>
          </a:p>
          <a:p>
            <a:pPr marL="342900" indent="-342900">
              <a:lnSpc>
                <a:spcPct val="150000"/>
              </a:lnSpc>
              <a:buFont typeface="Wingdings" panose="05000000000000000000" pitchFamily="2" charset="2"/>
              <a:buChar char="v"/>
            </a:pPr>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Análisis empírico</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Estudiantes no graduados (Iwata et al, 2000)</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Terapeutas con nivel de licenciatura (Moore et al, 2002)</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Profesores (Wallace et al, 2004)</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Teleconferencia (Barretto et al, 2006)</a:t>
            </a:r>
          </a:p>
        </p:txBody>
      </p:sp>
    </p:spTree>
    <p:extLst>
      <p:ext uri="{BB962C8B-B14F-4D97-AF65-F5344CB8AC3E}">
        <p14:creationId xmlns:p14="http://schemas.microsoft.com/office/powerpoint/2010/main" val="1820833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241C0F8-1AF8-426F-80C7-BCAD37CD564D}"/>
              </a:ext>
            </a:extLst>
          </p:cNvPr>
          <p:cNvSpPr>
            <a:spLocks noGrp="1"/>
          </p:cNvSpPr>
          <p:nvPr>
            <p:ph type="sldNum" sz="quarter" idx="12"/>
          </p:nvPr>
        </p:nvSpPr>
        <p:spPr/>
        <p:txBody>
          <a:bodyPr/>
          <a:lstStyle/>
          <a:p>
            <a:fld id="{69E57DC2-970A-4B3E-BB1C-7A09969E49DF}" type="slidenum">
              <a:rPr lang="en-US" smtClean="0"/>
              <a:t>27</a:t>
            </a:fld>
            <a:endParaRPr lang="en-US" dirty="0"/>
          </a:p>
        </p:txBody>
      </p:sp>
      <p:sp>
        <p:nvSpPr>
          <p:cNvPr id="3" name="CuadroTexto 2">
            <a:extLst>
              <a:ext uri="{FF2B5EF4-FFF2-40B4-BE49-F238E27FC236}">
                <a16:creationId xmlns:a16="http://schemas.microsoft.com/office/drawing/2014/main" id="{DFFFCAE6-3A56-4518-8244-97DC8B68CDE7}"/>
              </a:ext>
            </a:extLst>
          </p:cNvPr>
          <p:cNvSpPr txBox="1"/>
          <p:nvPr/>
        </p:nvSpPr>
        <p:spPr>
          <a:xfrm>
            <a:off x="1592318" y="283780"/>
            <a:ext cx="10452538" cy="2005101"/>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Restricciones Temporales</a:t>
            </a:r>
          </a:p>
          <a:p>
            <a:pPr algn="ctr"/>
            <a:r>
              <a:rPr lang="es-MX" sz="2400" dirty="0">
                <a:latin typeface="Arial" panose="020B0604020202020204" pitchFamily="34" charset="0"/>
                <a:cs typeface="Arial" panose="020B0604020202020204" pitchFamily="34" charset="0"/>
              </a:rPr>
              <a:t>Análisis Funcional Breve (BFA)</a:t>
            </a:r>
          </a:p>
          <a:p>
            <a:endParaRPr lang="es-MX" sz="2000" dirty="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v"/>
            </a:pPr>
            <a:r>
              <a:rPr lang="es-MX" sz="2000" dirty="0" err="1">
                <a:latin typeface="Arial" panose="020B0604020202020204" pitchFamily="34" charset="0"/>
                <a:cs typeface="Arial" panose="020B0604020202020204" pitchFamily="34" charset="0"/>
              </a:rPr>
              <a:t>Northup</a:t>
            </a:r>
            <a:r>
              <a:rPr lang="es-MX" sz="2000" dirty="0">
                <a:latin typeface="Arial" panose="020B0604020202020204" pitchFamily="34" charset="0"/>
                <a:cs typeface="Arial" panose="020B0604020202020204" pitchFamily="34" charset="0"/>
              </a:rPr>
              <a:t> et al. (1991):  Una sesión de 5 min en cada condición</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Derby et al. (1992): 50% de funciones identificadas (40/79)</a:t>
            </a:r>
          </a:p>
        </p:txBody>
      </p:sp>
      <p:pic>
        <p:nvPicPr>
          <p:cNvPr id="5" name="Imagen 4">
            <a:extLst>
              <a:ext uri="{FF2B5EF4-FFF2-40B4-BE49-F238E27FC236}">
                <a16:creationId xmlns:a16="http://schemas.microsoft.com/office/drawing/2014/main" id="{B0D40D74-2888-472F-BEDE-5C14325A905C}"/>
              </a:ext>
            </a:extLst>
          </p:cNvPr>
          <p:cNvPicPr>
            <a:picLocks noChangeAspect="1"/>
          </p:cNvPicPr>
          <p:nvPr/>
        </p:nvPicPr>
        <p:blipFill>
          <a:blip r:embed="rId2"/>
          <a:stretch>
            <a:fillRect/>
          </a:stretch>
        </p:blipFill>
        <p:spPr>
          <a:xfrm>
            <a:off x="2761278" y="2571908"/>
            <a:ext cx="6981812" cy="3931768"/>
          </a:xfrm>
          <a:prstGeom prst="rect">
            <a:avLst/>
          </a:prstGeom>
        </p:spPr>
      </p:pic>
      <p:cxnSp>
        <p:nvCxnSpPr>
          <p:cNvPr id="7" name="Conector recto de flecha 6">
            <a:extLst>
              <a:ext uri="{FF2B5EF4-FFF2-40B4-BE49-F238E27FC236}">
                <a16:creationId xmlns:a16="http://schemas.microsoft.com/office/drawing/2014/main" id="{ABA16875-EB52-4D06-B9D1-0E38E552354B}"/>
              </a:ext>
            </a:extLst>
          </p:cNvPr>
          <p:cNvCxnSpPr/>
          <p:nvPr/>
        </p:nvCxnSpPr>
        <p:spPr>
          <a:xfrm>
            <a:off x="7567448" y="3168869"/>
            <a:ext cx="961697" cy="52026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3133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B0D71FD-6082-41AF-B3C0-7924DCD29863}"/>
              </a:ext>
            </a:extLst>
          </p:cNvPr>
          <p:cNvSpPr>
            <a:spLocks noGrp="1"/>
          </p:cNvSpPr>
          <p:nvPr>
            <p:ph type="sldNum" sz="quarter" idx="12"/>
          </p:nvPr>
        </p:nvSpPr>
        <p:spPr/>
        <p:txBody>
          <a:bodyPr/>
          <a:lstStyle/>
          <a:p>
            <a:fld id="{69E57DC2-970A-4B3E-BB1C-7A09969E49DF}" type="slidenum">
              <a:rPr lang="en-US" smtClean="0"/>
              <a:t>28</a:t>
            </a:fld>
            <a:endParaRPr lang="en-US" dirty="0"/>
          </a:p>
        </p:txBody>
      </p:sp>
      <p:sp>
        <p:nvSpPr>
          <p:cNvPr id="3" name="CuadroTexto 2">
            <a:extLst>
              <a:ext uri="{FF2B5EF4-FFF2-40B4-BE49-F238E27FC236}">
                <a16:creationId xmlns:a16="http://schemas.microsoft.com/office/drawing/2014/main" id="{AAB09125-2775-4FE3-A59C-815E0956730C}"/>
              </a:ext>
            </a:extLst>
          </p:cNvPr>
          <p:cNvSpPr txBox="1"/>
          <p:nvPr/>
        </p:nvSpPr>
        <p:spPr>
          <a:xfrm>
            <a:off x="993228" y="331076"/>
            <a:ext cx="10752082" cy="461665"/>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Restricciones Temporales: Evaluación de función simple</a:t>
            </a:r>
          </a:p>
        </p:txBody>
      </p:sp>
      <p:pic>
        <p:nvPicPr>
          <p:cNvPr id="5" name="Imagen 4">
            <a:extLst>
              <a:ext uri="{FF2B5EF4-FFF2-40B4-BE49-F238E27FC236}">
                <a16:creationId xmlns:a16="http://schemas.microsoft.com/office/drawing/2014/main" id="{2DA85893-D657-43E1-8C06-BC63375F09B0}"/>
              </a:ext>
            </a:extLst>
          </p:cNvPr>
          <p:cNvPicPr>
            <a:picLocks noChangeAspect="1"/>
          </p:cNvPicPr>
          <p:nvPr/>
        </p:nvPicPr>
        <p:blipFill>
          <a:blip r:embed="rId2"/>
          <a:stretch>
            <a:fillRect/>
          </a:stretch>
        </p:blipFill>
        <p:spPr>
          <a:xfrm>
            <a:off x="3692625" y="887518"/>
            <a:ext cx="5041471" cy="5861525"/>
          </a:xfrm>
          <a:prstGeom prst="rect">
            <a:avLst/>
          </a:prstGeom>
        </p:spPr>
      </p:pic>
    </p:spTree>
    <p:extLst>
      <p:ext uri="{BB962C8B-B14F-4D97-AF65-F5344CB8AC3E}">
        <p14:creationId xmlns:p14="http://schemas.microsoft.com/office/powerpoint/2010/main" val="179380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85D99FC0-9523-405D-85F5-E849C5109B63}"/>
              </a:ext>
            </a:extLst>
          </p:cNvPr>
          <p:cNvSpPr>
            <a:spLocks noGrp="1"/>
          </p:cNvSpPr>
          <p:nvPr>
            <p:ph type="sldNum" sz="quarter" idx="12"/>
          </p:nvPr>
        </p:nvSpPr>
        <p:spPr/>
        <p:txBody>
          <a:bodyPr/>
          <a:lstStyle/>
          <a:p>
            <a:fld id="{69E57DC2-970A-4B3E-BB1C-7A09969E49DF}" type="slidenum">
              <a:rPr lang="en-US" smtClean="0"/>
              <a:t>29</a:t>
            </a:fld>
            <a:endParaRPr lang="en-US" dirty="0"/>
          </a:p>
        </p:txBody>
      </p:sp>
      <p:sp>
        <p:nvSpPr>
          <p:cNvPr id="3" name="CuadroTexto 2">
            <a:extLst>
              <a:ext uri="{FF2B5EF4-FFF2-40B4-BE49-F238E27FC236}">
                <a16:creationId xmlns:a16="http://schemas.microsoft.com/office/drawing/2014/main" id="{98552640-2F3C-4B4F-925E-C1A8C734C03A}"/>
              </a:ext>
            </a:extLst>
          </p:cNvPr>
          <p:cNvSpPr txBox="1"/>
          <p:nvPr/>
        </p:nvSpPr>
        <p:spPr>
          <a:xfrm>
            <a:off x="1371600" y="567559"/>
            <a:ext cx="10515600" cy="4713534"/>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Restricciones de Escenario</a:t>
            </a:r>
          </a:p>
          <a:p>
            <a:endParaRPr lang="es-MX" sz="2000" dirty="0">
              <a:latin typeface="Arial" panose="020B0604020202020204" pitchFamily="34" charset="0"/>
              <a:cs typeface="Arial" panose="020B0604020202020204" pitchFamily="34" charset="0"/>
            </a:endParaRPr>
          </a:p>
          <a:p>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¿Análisis funcional en el hogar?</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Day et al (1994), Harding et al (2001), </a:t>
            </a:r>
            <a:r>
              <a:rPr lang="es-MX" sz="2000" dirty="0" err="1">
                <a:latin typeface="Arial" panose="020B0604020202020204" pitchFamily="34" charset="0"/>
                <a:cs typeface="Arial" panose="020B0604020202020204" pitchFamily="34" charset="0"/>
              </a:rPr>
              <a:t>Nadjowski</a:t>
            </a:r>
            <a:r>
              <a:rPr lang="es-MX" sz="2000" dirty="0">
                <a:latin typeface="Arial" panose="020B0604020202020204" pitchFamily="34" charset="0"/>
                <a:cs typeface="Arial" panose="020B0604020202020204" pitchFamily="34" charset="0"/>
              </a:rPr>
              <a:t> et al (2008)</a:t>
            </a:r>
          </a:p>
          <a:p>
            <a:pPr marL="342900" indent="-342900">
              <a:lnSpc>
                <a:spcPct val="150000"/>
              </a:lnSpc>
              <a:buFont typeface="Wingdings" panose="05000000000000000000" pitchFamily="2" charset="2"/>
              <a:buChar char="v"/>
            </a:pPr>
            <a:endParaRPr lang="es-MX" sz="2000" dirty="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v"/>
            </a:pPr>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¿Análisis funcional típico en un salón de clase?</a:t>
            </a:r>
          </a:p>
          <a:p>
            <a:pPr marL="342900" indent="-342900">
              <a:lnSpc>
                <a:spcPct val="150000"/>
              </a:lnSpc>
              <a:buFont typeface="Wingdings" panose="05000000000000000000" pitchFamily="2" charset="2"/>
              <a:buChar char="v"/>
            </a:pPr>
            <a:r>
              <a:rPr lang="es-MX" sz="2000" dirty="0" err="1">
                <a:latin typeface="Arial" panose="020B0604020202020204" pitchFamily="34" charset="0"/>
                <a:cs typeface="Arial" panose="020B0604020202020204" pitchFamily="34" charset="0"/>
              </a:rPr>
              <a:t>Berg</a:t>
            </a:r>
            <a:r>
              <a:rPr lang="es-MX" sz="2000" dirty="0">
                <a:latin typeface="Arial" panose="020B0604020202020204" pitchFamily="34" charset="0"/>
                <a:cs typeface="Arial" panose="020B0604020202020204" pitchFamily="34" charset="0"/>
              </a:rPr>
              <a:t> et al (2007); Derby et al (1994); </a:t>
            </a:r>
            <a:r>
              <a:rPr lang="es-MX" sz="2000" dirty="0" err="1">
                <a:latin typeface="Arial" panose="020B0604020202020204" pitchFamily="34" charset="0"/>
                <a:cs typeface="Arial" panose="020B0604020202020204" pitchFamily="34" charset="0"/>
              </a:rPr>
              <a:t>Dolezal</a:t>
            </a:r>
            <a:r>
              <a:rPr lang="es-MX" sz="2000" dirty="0">
                <a:latin typeface="Arial" panose="020B0604020202020204" pitchFamily="34" charset="0"/>
                <a:cs typeface="Arial" panose="020B0604020202020204" pitchFamily="34" charset="0"/>
              </a:rPr>
              <a:t> &amp; Kurtz (2010); </a:t>
            </a:r>
            <a:r>
              <a:rPr lang="es-MX" sz="2000" dirty="0" err="1">
                <a:latin typeface="Arial" panose="020B0604020202020204" pitchFamily="34" charset="0"/>
                <a:cs typeface="Arial" panose="020B0604020202020204" pitchFamily="34" charset="0"/>
              </a:rPr>
              <a:t>Frea</a:t>
            </a:r>
            <a:r>
              <a:rPr lang="es-MX" sz="2000" dirty="0">
                <a:latin typeface="Arial" panose="020B0604020202020204" pitchFamily="34" charset="0"/>
                <a:cs typeface="Arial" panose="020B0604020202020204" pitchFamily="34" charset="0"/>
              </a:rPr>
              <a:t> &amp; Hughes (1997); </a:t>
            </a:r>
            <a:r>
              <a:rPr lang="es-MX" sz="2000" dirty="0" err="1">
                <a:latin typeface="Arial" panose="020B0604020202020204" pitchFamily="34" charset="0"/>
                <a:cs typeface="Arial" panose="020B0604020202020204" pitchFamily="34" charset="0"/>
              </a:rPr>
              <a:t>Grauvogel</a:t>
            </a:r>
            <a:r>
              <a:rPr lang="es-MX" sz="2000" dirty="0">
                <a:latin typeface="Arial" panose="020B0604020202020204" pitchFamily="34" charset="0"/>
                <a:cs typeface="Arial" panose="020B0604020202020204" pitchFamily="34" charset="0"/>
              </a:rPr>
              <a:t> &amp; Wallace (2010); Lang et al (2008, 2009, 2010); </a:t>
            </a:r>
            <a:r>
              <a:rPr lang="es-MX" sz="2000" dirty="0" err="1">
                <a:latin typeface="Arial" panose="020B0604020202020204" pitchFamily="34" charset="0"/>
                <a:cs typeface="Arial" panose="020B0604020202020204" pitchFamily="34" charset="0"/>
              </a:rPr>
              <a:t>McComas</a:t>
            </a:r>
            <a:r>
              <a:rPr lang="es-MX" sz="2000" dirty="0">
                <a:latin typeface="Arial" panose="020B0604020202020204" pitchFamily="34" charset="0"/>
                <a:cs typeface="Arial" panose="020B0604020202020204" pitchFamily="34" charset="0"/>
              </a:rPr>
              <a:t> et al (2000; 2003); Mueller et al (2003); O’Reilly et al (2009)</a:t>
            </a:r>
          </a:p>
        </p:txBody>
      </p:sp>
    </p:spTree>
    <p:extLst>
      <p:ext uri="{BB962C8B-B14F-4D97-AF65-F5344CB8AC3E}">
        <p14:creationId xmlns:p14="http://schemas.microsoft.com/office/powerpoint/2010/main" val="2125909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969E861-777D-48DF-80CE-E7634463D810}"/>
              </a:ext>
            </a:extLst>
          </p:cNvPr>
          <p:cNvSpPr txBox="1"/>
          <p:nvPr/>
        </p:nvSpPr>
        <p:spPr>
          <a:xfrm>
            <a:off x="1166648" y="551794"/>
            <a:ext cx="10279118" cy="4536819"/>
          </a:xfrm>
          <a:prstGeom prst="rect">
            <a:avLst/>
          </a:prstGeom>
          <a:noFill/>
        </p:spPr>
        <p:txBody>
          <a:bodyPr wrap="square" rtlCol="0">
            <a:spAutoFit/>
          </a:bodyPr>
          <a:lstStyle/>
          <a:p>
            <a:pPr algn="ctr"/>
            <a:r>
              <a:rPr lang="es-MX" sz="3200" dirty="0">
                <a:latin typeface="Arial" panose="020B0604020202020204" pitchFamily="34" charset="0"/>
                <a:cs typeface="Arial" panose="020B0604020202020204" pitchFamily="34" charset="0"/>
              </a:rPr>
              <a:t>Nota Especial</a:t>
            </a:r>
          </a:p>
          <a:p>
            <a:pPr algn="ctr"/>
            <a:endParaRPr lang="es-MX" sz="3200" dirty="0">
              <a:latin typeface="Arial" panose="020B0604020202020204" pitchFamily="34" charset="0"/>
              <a:cs typeface="Arial" panose="020B0604020202020204" pitchFamily="34" charset="0"/>
            </a:endParaRPr>
          </a:p>
          <a:p>
            <a:pPr algn="ctr"/>
            <a:r>
              <a:rPr lang="es-MX" sz="4000" dirty="0">
                <a:latin typeface="Arial" panose="020B0604020202020204" pitchFamily="34" charset="0"/>
                <a:cs typeface="Arial" panose="020B0604020202020204" pitchFamily="34" charset="0"/>
              </a:rPr>
              <a:t>JABA</a:t>
            </a:r>
          </a:p>
          <a:p>
            <a:pPr algn="ctr"/>
            <a:r>
              <a:rPr lang="es-MX" sz="3200" dirty="0" err="1">
                <a:latin typeface="Arial" panose="020B0604020202020204" pitchFamily="34" charset="0"/>
                <a:cs typeface="Arial" panose="020B0604020202020204" pitchFamily="34" charset="0"/>
              </a:rPr>
              <a:t>Journal</a:t>
            </a:r>
            <a:r>
              <a:rPr lang="es-MX" sz="3200" dirty="0">
                <a:latin typeface="Arial" panose="020B0604020202020204" pitchFamily="34" charset="0"/>
                <a:cs typeface="Arial" panose="020B0604020202020204" pitchFamily="34" charset="0"/>
              </a:rPr>
              <a:t> </a:t>
            </a:r>
            <a:r>
              <a:rPr lang="es-MX" sz="3200" dirty="0" err="1">
                <a:latin typeface="Arial" panose="020B0604020202020204" pitchFamily="34" charset="0"/>
                <a:cs typeface="Arial" panose="020B0604020202020204" pitchFamily="34" charset="0"/>
              </a:rPr>
              <a:t>of</a:t>
            </a:r>
            <a:r>
              <a:rPr lang="es-MX" sz="3200" dirty="0">
                <a:latin typeface="Arial" panose="020B0604020202020204" pitchFamily="34" charset="0"/>
                <a:cs typeface="Arial" panose="020B0604020202020204" pitchFamily="34" charset="0"/>
              </a:rPr>
              <a:t> </a:t>
            </a:r>
            <a:r>
              <a:rPr lang="es-MX" sz="3200" dirty="0" err="1">
                <a:latin typeface="Arial" panose="020B0604020202020204" pitchFamily="34" charset="0"/>
                <a:cs typeface="Arial" panose="020B0604020202020204" pitchFamily="34" charset="0"/>
              </a:rPr>
              <a:t>Applied</a:t>
            </a:r>
            <a:r>
              <a:rPr lang="es-MX" sz="3200" dirty="0">
                <a:latin typeface="Arial" panose="020B0604020202020204" pitchFamily="34" charset="0"/>
                <a:cs typeface="Arial" panose="020B0604020202020204" pitchFamily="34" charset="0"/>
              </a:rPr>
              <a:t> </a:t>
            </a:r>
            <a:r>
              <a:rPr lang="es-MX" sz="3200" dirty="0" err="1">
                <a:latin typeface="Arial" panose="020B0604020202020204" pitchFamily="34" charset="0"/>
                <a:cs typeface="Arial" panose="020B0604020202020204" pitchFamily="34" charset="0"/>
              </a:rPr>
              <a:t>Behavior</a:t>
            </a:r>
            <a:r>
              <a:rPr lang="es-MX" sz="3200" dirty="0">
                <a:latin typeface="Arial" panose="020B0604020202020204" pitchFamily="34" charset="0"/>
                <a:cs typeface="Arial" panose="020B0604020202020204" pitchFamily="34" charset="0"/>
              </a:rPr>
              <a:t> </a:t>
            </a:r>
            <a:r>
              <a:rPr lang="es-MX" sz="3200" dirty="0" err="1">
                <a:latin typeface="Arial" panose="020B0604020202020204" pitchFamily="34" charset="0"/>
                <a:cs typeface="Arial" panose="020B0604020202020204" pitchFamily="34" charset="0"/>
              </a:rPr>
              <a:t>Analysis</a:t>
            </a:r>
            <a:endParaRPr lang="es-MX" sz="3200" dirty="0">
              <a:latin typeface="Arial" panose="020B0604020202020204" pitchFamily="34" charset="0"/>
              <a:cs typeface="Arial" panose="020B0604020202020204" pitchFamily="34" charset="0"/>
            </a:endParaRPr>
          </a:p>
          <a:p>
            <a:endParaRPr lang="es-MX" sz="32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v"/>
            </a:pPr>
            <a:r>
              <a:rPr lang="es-MX" sz="2800" dirty="0">
                <a:latin typeface="Arial" panose="020B0604020202020204" pitchFamily="34" charset="0"/>
                <a:cs typeface="Arial" panose="020B0604020202020204" pitchFamily="34" charset="0"/>
              </a:rPr>
              <a:t>Primavera 2013 (Vol. 46, #1)</a:t>
            </a:r>
          </a:p>
          <a:p>
            <a:pPr marL="285750" indent="-285750">
              <a:lnSpc>
                <a:spcPct val="150000"/>
              </a:lnSpc>
              <a:buFont typeface="Wingdings" panose="05000000000000000000" pitchFamily="2" charset="2"/>
              <a:buChar char="v"/>
            </a:pPr>
            <a:r>
              <a:rPr lang="es-MX" sz="2800" dirty="0">
                <a:latin typeface="Arial" panose="020B0604020202020204" pitchFamily="34" charset="0"/>
                <a:cs typeface="Arial" panose="020B0604020202020204" pitchFamily="34" charset="0"/>
              </a:rPr>
              <a:t>Número especial sobre análisis funcional</a:t>
            </a:r>
          </a:p>
          <a:p>
            <a:pPr marL="285750" indent="-285750">
              <a:lnSpc>
                <a:spcPct val="150000"/>
              </a:lnSpc>
              <a:buFont typeface="Wingdings" panose="05000000000000000000" pitchFamily="2" charset="2"/>
              <a:buChar char="v"/>
            </a:pPr>
            <a:r>
              <a:rPr lang="es-MX" sz="2800" dirty="0">
                <a:latin typeface="Arial" panose="020B0604020202020204" pitchFamily="34" charset="0"/>
                <a:cs typeface="Arial" panose="020B0604020202020204" pitchFamily="34" charset="0"/>
              </a:rPr>
              <a:t>31 artículos sobre varios aspectos de asesoría &amp; tratamiento</a:t>
            </a:r>
          </a:p>
        </p:txBody>
      </p:sp>
      <p:sp>
        <p:nvSpPr>
          <p:cNvPr id="3" name="Marcador de número de diapositiva 2">
            <a:extLst>
              <a:ext uri="{FF2B5EF4-FFF2-40B4-BE49-F238E27FC236}">
                <a16:creationId xmlns:a16="http://schemas.microsoft.com/office/drawing/2014/main" id="{06AA2CCA-0D61-4954-9DD3-2E5E7346F4D1}"/>
              </a:ext>
            </a:extLst>
          </p:cNvPr>
          <p:cNvSpPr>
            <a:spLocks noGrp="1"/>
          </p:cNvSpPr>
          <p:nvPr>
            <p:ph type="sldNum" sz="quarter" idx="12"/>
          </p:nvPr>
        </p:nvSpPr>
        <p:spPr/>
        <p:txBody>
          <a:bodyPr/>
          <a:lstStyle/>
          <a:p>
            <a:fld id="{69E57DC2-970A-4B3E-BB1C-7A09969E49DF}" type="slidenum">
              <a:rPr lang="en-US" smtClean="0"/>
              <a:t>3</a:t>
            </a:fld>
            <a:endParaRPr lang="en-US" dirty="0"/>
          </a:p>
        </p:txBody>
      </p:sp>
    </p:spTree>
    <p:extLst>
      <p:ext uri="{BB962C8B-B14F-4D97-AF65-F5344CB8AC3E}">
        <p14:creationId xmlns:p14="http://schemas.microsoft.com/office/powerpoint/2010/main" val="4225510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3FC2AA7A-C478-48D7-B189-9E3D6C6A90BE}"/>
              </a:ext>
            </a:extLst>
          </p:cNvPr>
          <p:cNvSpPr>
            <a:spLocks noGrp="1"/>
          </p:cNvSpPr>
          <p:nvPr>
            <p:ph type="sldNum" sz="quarter" idx="12"/>
          </p:nvPr>
        </p:nvSpPr>
        <p:spPr/>
        <p:txBody>
          <a:bodyPr/>
          <a:lstStyle/>
          <a:p>
            <a:fld id="{69E57DC2-970A-4B3E-BB1C-7A09969E49DF}" type="slidenum">
              <a:rPr lang="en-US" smtClean="0"/>
              <a:t>30</a:t>
            </a:fld>
            <a:endParaRPr lang="en-US" dirty="0"/>
          </a:p>
        </p:txBody>
      </p:sp>
      <p:sp>
        <p:nvSpPr>
          <p:cNvPr id="3" name="CuadroTexto 2">
            <a:extLst>
              <a:ext uri="{FF2B5EF4-FFF2-40B4-BE49-F238E27FC236}">
                <a16:creationId xmlns:a16="http://schemas.microsoft.com/office/drawing/2014/main" id="{EE2A0218-24A5-4881-8863-9A9884F5DB6C}"/>
              </a:ext>
            </a:extLst>
          </p:cNvPr>
          <p:cNvSpPr txBox="1"/>
          <p:nvPr/>
        </p:nvSpPr>
        <p:spPr>
          <a:xfrm>
            <a:off x="1513489" y="155854"/>
            <a:ext cx="10373711" cy="6560257"/>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Análisis Funcional basado en Ensayo, Específico para Salón de Clases</a:t>
            </a:r>
          </a:p>
          <a:p>
            <a:pPr algn="ctr"/>
            <a:r>
              <a:rPr lang="es-MX" sz="2000" dirty="0">
                <a:latin typeface="Arial" panose="020B0604020202020204" pitchFamily="34" charset="0"/>
                <a:cs typeface="Arial" panose="020B0604020202020204" pitchFamily="34" charset="0"/>
              </a:rPr>
              <a:t>(Bloom et al, 2011, 2013; Kodak et al, 2013; Lambert et al, 2013)</a:t>
            </a:r>
          </a:p>
          <a:p>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Restricciones de Salón de Clases</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Actividades rápidamente cambiantes </a:t>
            </a:r>
            <a:r>
              <a:rPr lang="es-MX" sz="2000" dirty="0">
                <a:latin typeface="Arial" panose="020B0604020202020204" pitchFamily="34" charset="0"/>
                <a:cs typeface="Arial" panose="020B0604020202020204" pitchFamily="34" charset="0"/>
                <a:sym typeface="Wingdings" panose="05000000000000000000" pitchFamily="2" charset="2"/>
              </a:rPr>
              <a:t> Sesiones breves</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sym typeface="Wingdings" panose="05000000000000000000" pitchFamily="2" charset="2"/>
              </a:rPr>
              <a:t>Comparación contigua test-control (control precede a test)</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sym typeface="Wingdings" panose="05000000000000000000" pitchFamily="2" charset="2"/>
              </a:rPr>
              <a:t>Capitalizar en actividades ocurriendo naturalmente</a:t>
            </a:r>
          </a:p>
          <a:p>
            <a:pPr marL="342900" indent="-342900">
              <a:lnSpc>
                <a:spcPct val="150000"/>
              </a:lnSpc>
              <a:buFont typeface="Wingdings" panose="05000000000000000000" pitchFamily="2" charset="2"/>
              <a:buChar char="v"/>
            </a:pPr>
            <a:endParaRPr lang="es-MX" sz="2000" dirty="0">
              <a:latin typeface="Arial" panose="020B0604020202020204" pitchFamily="34" charset="0"/>
              <a:cs typeface="Arial" panose="020B0604020202020204" pitchFamily="34" charset="0"/>
              <a:sym typeface="Wingdings" panose="05000000000000000000" pitchFamily="2" charset="2"/>
            </a:endParaRPr>
          </a:p>
          <a:p>
            <a:pPr>
              <a:lnSpc>
                <a:spcPct val="150000"/>
              </a:lnSpc>
            </a:pPr>
            <a:r>
              <a:rPr lang="es-MX" sz="2000" dirty="0">
                <a:latin typeface="Arial" panose="020B0604020202020204" pitchFamily="34" charset="0"/>
                <a:cs typeface="Arial" panose="020B0604020202020204" pitchFamily="34" charset="0"/>
                <a:sym typeface="Wingdings" panose="05000000000000000000" pitchFamily="2" charset="2"/>
              </a:rPr>
              <a:t>Disposición de Estudio (Bloom et al): Ensayo de 4 min</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sym typeface="Wingdings" panose="05000000000000000000" pitchFamily="2" charset="2"/>
              </a:rPr>
              <a:t>Control 2 min  PB  sí  o  no</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sym typeface="Wingdings" panose="05000000000000000000" pitchFamily="2" charset="2"/>
              </a:rPr>
              <a:t>Test 4 min  PB  sí  o  no</a:t>
            </a:r>
          </a:p>
          <a:p>
            <a:pPr marL="342900" indent="-342900">
              <a:lnSpc>
                <a:spcPct val="150000"/>
              </a:lnSpc>
              <a:buFont typeface="Wingdings" panose="05000000000000000000" pitchFamily="2" charset="2"/>
              <a:buChar char="v"/>
            </a:pPr>
            <a:endParaRPr lang="es-MX" sz="2000" dirty="0">
              <a:latin typeface="Arial" panose="020B0604020202020204" pitchFamily="34" charset="0"/>
              <a:cs typeface="Arial" panose="020B0604020202020204" pitchFamily="34" charset="0"/>
              <a:sym typeface="Wingdings" panose="05000000000000000000" pitchFamily="2" charset="2"/>
            </a:endParaRPr>
          </a:p>
          <a:p>
            <a:pPr>
              <a:lnSpc>
                <a:spcPct val="150000"/>
              </a:lnSpc>
            </a:pPr>
            <a:r>
              <a:rPr lang="es-MX" sz="2000" dirty="0">
                <a:latin typeface="Arial" panose="020B0604020202020204" pitchFamily="34" charset="0"/>
                <a:cs typeface="Arial" panose="020B0604020202020204" pitchFamily="34" charset="0"/>
                <a:sym typeface="Wingdings" panose="05000000000000000000" pitchFamily="2" charset="2"/>
              </a:rPr>
              <a:t>Disposición Recomendada: ensayo 5 min</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sym typeface="Wingdings" panose="05000000000000000000" pitchFamily="2" charset="2"/>
              </a:rPr>
              <a:t>Control 1 min  PB  sí  o  no</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sym typeface="Wingdings" panose="05000000000000000000" pitchFamily="2" charset="2"/>
              </a:rPr>
              <a:t>Test 4 min   PB  sí  o  no</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025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F7F8C66D-E762-4C18-89ED-6C6FDDCB1D2D}"/>
              </a:ext>
            </a:extLst>
          </p:cNvPr>
          <p:cNvSpPr>
            <a:spLocks noGrp="1"/>
          </p:cNvSpPr>
          <p:nvPr>
            <p:ph type="sldNum" sz="quarter" idx="12"/>
          </p:nvPr>
        </p:nvSpPr>
        <p:spPr/>
        <p:txBody>
          <a:bodyPr/>
          <a:lstStyle/>
          <a:p>
            <a:fld id="{69E57DC2-970A-4B3E-BB1C-7A09969E49DF}" type="slidenum">
              <a:rPr lang="en-US" smtClean="0"/>
              <a:t>31</a:t>
            </a:fld>
            <a:endParaRPr lang="en-US" dirty="0"/>
          </a:p>
        </p:txBody>
      </p:sp>
      <p:sp>
        <p:nvSpPr>
          <p:cNvPr id="3" name="CuadroTexto 2">
            <a:extLst>
              <a:ext uri="{FF2B5EF4-FFF2-40B4-BE49-F238E27FC236}">
                <a16:creationId xmlns:a16="http://schemas.microsoft.com/office/drawing/2014/main" id="{6EAAE5DE-37A9-4BF5-8DF5-05BD13CAAC94}"/>
              </a:ext>
            </a:extLst>
          </p:cNvPr>
          <p:cNvSpPr txBox="1"/>
          <p:nvPr/>
        </p:nvSpPr>
        <p:spPr>
          <a:xfrm>
            <a:off x="1008994" y="0"/>
            <a:ext cx="10657489" cy="7078861"/>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 Ensayos de Análisis Funcional</a:t>
            </a:r>
          </a:p>
          <a:p>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Atención (sin tareas presentes)</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Control: Ubicarse cerca del alumno; iniciar conversación placentera</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Test: Ubíquese cerca del alumno  pero ignórelo, proporcione atención solamente después de la conducta problema</a:t>
            </a:r>
          </a:p>
          <a:p>
            <a:pPr marL="342900" indent="-342900">
              <a:lnSpc>
                <a:spcPct val="150000"/>
              </a:lnSpc>
              <a:buFont typeface="Wingdings" panose="05000000000000000000" pitchFamily="2" charset="2"/>
              <a:buChar char="v"/>
            </a:pPr>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Demanda de tarea</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Control: Observe mientras las demandas de tareas están presentes</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Test: Otorgue </a:t>
            </a:r>
            <a:r>
              <a:rPr lang="es-MX" sz="2000" dirty="0" err="1">
                <a:latin typeface="Arial" panose="020B0604020202020204" pitchFamily="34" charset="0"/>
                <a:cs typeface="Arial" panose="020B0604020202020204" pitchFamily="34" charset="0"/>
              </a:rPr>
              <a:t>prompts</a:t>
            </a:r>
            <a:r>
              <a:rPr lang="es-MX" sz="2000" dirty="0">
                <a:latin typeface="Arial" panose="020B0604020202020204" pitchFamily="34" charset="0"/>
                <a:cs typeface="Arial" panose="020B0604020202020204" pitchFamily="34" charset="0"/>
              </a:rPr>
              <a:t> frecuentes para involucrarse en trabajo difícil; retire la demanda de tarea luego de la conducta problema (PB)</a:t>
            </a:r>
          </a:p>
          <a:p>
            <a:pPr marL="342900" indent="-342900">
              <a:lnSpc>
                <a:spcPct val="150000"/>
              </a:lnSpc>
              <a:buFont typeface="Wingdings" panose="05000000000000000000" pitchFamily="2" charset="2"/>
              <a:buChar char="v"/>
            </a:pPr>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Solo</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Dos segmentos test consecutivos. Observe mientras el alumno no está trabajando, sin interactuar con otros y sin tener acceso a recursos como pasatiempos </a:t>
            </a:r>
          </a:p>
          <a:p>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7522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15063FD-4758-4D43-A8F4-8954C41E0E78}"/>
              </a:ext>
            </a:extLst>
          </p:cNvPr>
          <p:cNvSpPr>
            <a:spLocks noGrp="1"/>
          </p:cNvSpPr>
          <p:nvPr>
            <p:ph type="sldNum" sz="quarter" idx="12"/>
          </p:nvPr>
        </p:nvSpPr>
        <p:spPr/>
        <p:txBody>
          <a:bodyPr/>
          <a:lstStyle/>
          <a:p>
            <a:fld id="{69E57DC2-970A-4B3E-BB1C-7A09969E49DF}" type="slidenum">
              <a:rPr lang="en-US" smtClean="0"/>
              <a:t>32</a:t>
            </a:fld>
            <a:endParaRPr lang="en-US" dirty="0"/>
          </a:p>
        </p:txBody>
      </p:sp>
      <p:sp>
        <p:nvSpPr>
          <p:cNvPr id="3" name="CuadroTexto 2">
            <a:extLst>
              <a:ext uri="{FF2B5EF4-FFF2-40B4-BE49-F238E27FC236}">
                <a16:creationId xmlns:a16="http://schemas.microsoft.com/office/drawing/2014/main" id="{4A2FC49A-2EB1-4871-A05B-D01F8C8EEFFA}"/>
              </a:ext>
            </a:extLst>
          </p:cNvPr>
          <p:cNvSpPr txBox="1"/>
          <p:nvPr/>
        </p:nvSpPr>
        <p:spPr>
          <a:xfrm>
            <a:off x="1119352" y="409903"/>
            <a:ext cx="10263351" cy="461665"/>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Correspondencia:  Sr+ Social</a:t>
            </a:r>
          </a:p>
        </p:txBody>
      </p:sp>
      <p:pic>
        <p:nvPicPr>
          <p:cNvPr id="5" name="Imagen 4">
            <a:extLst>
              <a:ext uri="{FF2B5EF4-FFF2-40B4-BE49-F238E27FC236}">
                <a16:creationId xmlns:a16="http://schemas.microsoft.com/office/drawing/2014/main" id="{58E13CC9-C759-4CF0-99AE-2B3D8AEC4B34}"/>
              </a:ext>
            </a:extLst>
          </p:cNvPr>
          <p:cNvPicPr>
            <a:picLocks noChangeAspect="1"/>
          </p:cNvPicPr>
          <p:nvPr/>
        </p:nvPicPr>
        <p:blipFill>
          <a:blip r:embed="rId2"/>
          <a:stretch>
            <a:fillRect/>
          </a:stretch>
        </p:blipFill>
        <p:spPr>
          <a:xfrm>
            <a:off x="1253069" y="1164361"/>
            <a:ext cx="10129634" cy="5325233"/>
          </a:xfrm>
          <a:prstGeom prst="rect">
            <a:avLst/>
          </a:prstGeom>
        </p:spPr>
      </p:pic>
    </p:spTree>
    <p:extLst>
      <p:ext uri="{BB962C8B-B14F-4D97-AF65-F5344CB8AC3E}">
        <p14:creationId xmlns:p14="http://schemas.microsoft.com/office/powerpoint/2010/main" val="8478883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1D41415-B618-4395-B1E6-6818AB1983AC}"/>
              </a:ext>
            </a:extLst>
          </p:cNvPr>
          <p:cNvSpPr>
            <a:spLocks noGrp="1"/>
          </p:cNvSpPr>
          <p:nvPr>
            <p:ph type="sldNum" sz="quarter" idx="12"/>
          </p:nvPr>
        </p:nvSpPr>
        <p:spPr/>
        <p:txBody>
          <a:bodyPr/>
          <a:lstStyle/>
          <a:p>
            <a:fld id="{69E57DC2-970A-4B3E-BB1C-7A09969E49DF}" type="slidenum">
              <a:rPr lang="en-US" smtClean="0"/>
              <a:t>33</a:t>
            </a:fld>
            <a:endParaRPr lang="en-US" dirty="0"/>
          </a:p>
        </p:txBody>
      </p:sp>
      <p:sp>
        <p:nvSpPr>
          <p:cNvPr id="3" name="CuadroTexto 2">
            <a:extLst>
              <a:ext uri="{FF2B5EF4-FFF2-40B4-BE49-F238E27FC236}">
                <a16:creationId xmlns:a16="http://schemas.microsoft.com/office/drawing/2014/main" id="{A922C24B-A762-4C4E-ADEB-9F2D88331C8F}"/>
              </a:ext>
            </a:extLst>
          </p:cNvPr>
          <p:cNvSpPr txBox="1"/>
          <p:nvPr/>
        </p:nvSpPr>
        <p:spPr>
          <a:xfrm>
            <a:off x="1024759" y="315310"/>
            <a:ext cx="10342179" cy="461665"/>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Correspondencia:  Sr- Social</a:t>
            </a:r>
          </a:p>
        </p:txBody>
      </p:sp>
      <p:pic>
        <p:nvPicPr>
          <p:cNvPr id="5" name="Imagen 4">
            <a:extLst>
              <a:ext uri="{FF2B5EF4-FFF2-40B4-BE49-F238E27FC236}">
                <a16:creationId xmlns:a16="http://schemas.microsoft.com/office/drawing/2014/main" id="{03BC4337-62A8-44E2-9863-011089CCCC35}"/>
              </a:ext>
            </a:extLst>
          </p:cNvPr>
          <p:cNvPicPr>
            <a:picLocks noChangeAspect="1"/>
          </p:cNvPicPr>
          <p:nvPr/>
        </p:nvPicPr>
        <p:blipFill>
          <a:blip r:embed="rId2"/>
          <a:stretch>
            <a:fillRect/>
          </a:stretch>
        </p:blipFill>
        <p:spPr>
          <a:xfrm>
            <a:off x="1006024" y="1073868"/>
            <a:ext cx="10439742" cy="5360949"/>
          </a:xfrm>
          <a:prstGeom prst="rect">
            <a:avLst/>
          </a:prstGeom>
        </p:spPr>
      </p:pic>
    </p:spTree>
    <p:extLst>
      <p:ext uri="{BB962C8B-B14F-4D97-AF65-F5344CB8AC3E}">
        <p14:creationId xmlns:p14="http://schemas.microsoft.com/office/powerpoint/2010/main" val="390836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FA6AA9B-3744-4576-A071-414525F64CA5}"/>
              </a:ext>
            </a:extLst>
          </p:cNvPr>
          <p:cNvSpPr>
            <a:spLocks noGrp="1"/>
          </p:cNvSpPr>
          <p:nvPr>
            <p:ph type="sldNum" sz="quarter" idx="12"/>
          </p:nvPr>
        </p:nvSpPr>
        <p:spPr/>
        <p:txBody>
          <a:bodyPr/>
          <a:lstStyle/>
          <a:p>
            <a:fld id="{69E57DC2-970A-4B3E-BB1C-7A09969E49DF}" type="slidenum">
              <a:rPr lang="en-US" smtClean="0"/>
              <a:t>34</a:t>
            </a:fld>
            <a:endParaRPr lang="en-US" dirty="0"/>
          </a:p>
        </p:txBody>
      </p:sp>
      <p:sp>
        <p:nvSpPr>
          <p:cNvPr id="3" name="CuadroTexto 2">
            <a:extLst>
              <a:ext uri="{FF2B5EF4-FFF2-40B4-BE49-F238E27FC236}">
                <a16:creationId xmlns:a16="http://schemas.microsoft.com/office/drawing/2014/main" id="{070DCEB3-6B25-4654-9581-D562AFDA205E}"/>
              </a:ext>
            </a:extLst>
          </p:cNvPr>
          <p:cNvSpPr txBox="1"/>
          <p:nvPr/>
        </p:nvSpPr>
        <p:spPr>
          <a:xfrm>
            <a:off x="1103586" y="536028"/>
            <a:ext cx="10547131" cy="4252446"/>
          </a:xfrm>
          <a:prstGeom prst="rect">
            <a:avLst/>
          </a:prstGeom>
          <a:noFill/>
        </p:spPr>
        <p:txBody>
          <a:bodyPr wrap="square" rtlCol="0">
            <a:spAutoFit/>
          </a:bodyPr>
          <a:lstStyle/>
          <a:p>
            <a:pPr algn="ctr"/>
            <a:r>
              <a:rPr lang="es-MX" sz="2400" dirty="0"/>
              <a:t>Comportamiento de Alto-Riesgo</a:t>
            </a:r>
          </a:p>
          <a:p>
            <a:endParaRPr lang="es-MX" sz="2000" dirty="0"/>
          </a:p>
          <a:p>
            <a:endParaRPr lang="es-MX" sz="2000" dirty="0"/>
          </a:p>
          <a:p>
            <a:pPr>
              <a:lnSpc>
                <a:spcPct val="150000"/>
              </a:lnSpc>
            </a:pPr>
            <a:r>
              <a:rPr lang="es-MX" sz="2000" dirty="0"/>
              <a:t>Análisis Funcional de Latencia (</a:t>
            </a:r>
            <a:r>
              <a:rPr lang="es-MX" sz="2000" dirty="0" err="1"/>
              <a:t>Thomason</a:t>
            </a:r>
            <a:r>
              <a:rPr lang="es-MX" sz="2000" dirty="0"/>
              <a:t>, Iwata, </a:t>
            </a:r>
            <a:r>
              <a:rPr lang="es-MX" sz="2000" dirty="0" err="1"/>
              <a:t>Neidert</a:t>
            </a:r>
            <a:r>
              <a:rPr lang="es-MX" sz="2000" dirty="0"/>
              <a:t> &amp; </a:t>
            </a:r>
            <a:r>
              <a:rPr lang="es-MX" sz="2000" dirty="0" err="1"/>
              <a:t>Roscoe</a:t>
            </a:r>
            <a:r>
              <a:rPr lang="es-MX" sz="2000" dirty="0"/>
              <a:t>, 2011; Estudio 3)</a:t>
            </a:r>
          </a:p>
          <a:p>
            <a:pPr marL="342900" indent="-342900">
              <a:lnSpc>
                <a:spcPct val="150000"/>
              </a:lnSpc>
              <a:buFont typeface="Wingdings" panose="05000000000000000000" pitchFamily="2" charset="2"/>
              <a:buChar char="v"/>
            </a:pPr>
            <a:r>
              <a:rPr lang="es-MX" sz="2000" dirty="0"/>
              <a:t>N = 10, SIB  o AGG</a:t>
            </a:r>
          </a:p>
          <a:p>
            <a:pPr marL="342900" indent="-342900">
              <a:lnSpc>
                <a:spcPct val="150000"/>
              </a:lnSpc>
              <a:buFont typeface="Wingdings" panose="05000000000000000000" pitchFamily="2" charset="2"/>
              <a:buChar char="v"/>
            </a:pPr>
            <a:r>
              <a:rPr lang="es-MX" sz="2000" dirty="0"/>
              <a:t>Análisis funcional de Latencia</a:t>
            </a:r>
          </a:p>
          <a:p>
            <a:pPr marL="342900" indent="-342900">
              <a:lnSpc>
                <a:spcPct val="150000"/>
              </a:lnSpc>
              <a:buFont typeface="Wingdings" panose="05000000000000000000" pitchFamily="2" charset="2"/>
              <a:buChar char="§"/>
            </a:pPr>
            <a:r>
              <a:rPr lang="es-MX" sz="2000" dirty="0"/>
              <a:t>	Otorgar consecuencia para la 1ª respuesta y terminar la sesión (o si no responde en 5 min)</a:t>
            </a:r>
          </a:p>
          <a:p>
            <a:pPr marL="342900" indent="-342900">
              <a:lnSpc>
                <a:spcPct val="150000"/>
              </a:lnSpc>
              <a:buFont typeface="Wingdings" panose="05000000000000000000" pitchFamily="2" charset="2"/>
              <a:buChar char="§"/>
            </a:pPr>
            <a:r>
              <a:rPr lang="es-MX" sz="2000" dirty="0"/>
              <a:t>Medir: # de segundos para que ocurra la 1ª respuesta</a:t>
            </a:r>
          </a:p>
          <a:p>
            <a:pPr marL="342900" indent="-342900">
              <a:lnSpc>
                <a:spcPct val="150000"/>
              </a:lnSpc>
              <a:buFont typeface="Wingdings" panose="05000000000000000000" pitchFamily="2" charset="2"/>
              <a:buChar char="v"/>
            </a:pPr>
            <a:r>
              <a:rPr lang="es-MX" sz="2000" dirty="0"/>
              <a:t>Análisis Funcional típico: protocolo estándar, sesiones de 10 min</a:t>
            </a:r>
          </a:p>
          <a:p>
            <a:pPr marL="342900" indent="-342900">
              <a:lnSpc>
                <a:spcPct val="150000"/>
              </a:lnSpc>
              <a:buFont typeface="Wingdings" panose="05000000000000000000" pitchFamily="2" charset="2"/>
              <a:buChar char="v"/>
            </a:pPr>
            <a:r>
              <a:rPr lang="es-MX" sz="2000" dirty="0"/>
              <a:t>Resultados: correspondencia 9/10</a:t>
            </a:r>
          </a:p>
        </p:txBody>
      </p:sp>
    </p:spTree>
    <p:extLst>
      <p:ext uri="{BB962C8B-B14F-4D97-AF65-F5344CB8AC3E}">
        <p14:creationId xmlns:p14="http://schemas.microsoft.com/office/powerpoint/2010/main" val="3902171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8640F8A-A4C3-4195-830D-C4729B530323}"/>
              </a:ext>
            </a:extLst>
          </p:cNvPr>
          <p:cNvSpPr>
            <a:spLocks noGrp="1"/>
          </p:cNvSpPr>
          <p:nvPr>
            <p:ph type="sldNum" sz="quarter" idx="12"/>
          </p:nvPr>
        </p:nvSpPr>
        <p:spPr/>
        <p:txBody>
          <a:bodyPr/>
          <a:lstStyle/>
          <a:p>
            <a:fld id="{69E57DC2-970A-4B3E-BB1C-7A09969E49DF}" type="slidenum">
              <a:rPr lang="en-US" smtClean="0"/>
              <a:t>35</a:t>
            </a:fld>
            <a:endParaRPr lang="en-US" dirty="0"/>
          </a:p>
        </p:txBody>
      </p:sp>
      <p:sp>
        <p:nvSpPr>
          <p:cNvPr id="3" name="CuadroTexto 2">
            <a:extLst>
              <a:ext uri="{FF2B5EF4-FFF2-40B4-BE49-F238E27FC236}">
                <a16:creationId xmlns:a16="http://schemas.microsoft.com/office/drawing/2014/main" id="{90E63ADC-48EB-4A99-B432-76570B7137DB}"/>
              </a:ext>
            </a:extLst>
          </p:cNvPr>
          <p:cNvSpPr txBox="1"/>
          <p:nvPr/>
        </p:nvSpPr>
        <p:spPr>
          <a:xfrm>
            <a:off x="1166648" y="551793"/>
            <a:ext cx="10357945" cy="461665"/>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Correspondencia: Sr+ Social (Atención)</a:t>
            </a:r>
          </a:p>
        </p:txBody>
      </p:sp>
      <p:pic>
        <p:nvPicPr>
          <p:cNvPr id="5" name="Imagen 4">
            <a:extLst>
              <a:ext uri="{FF2B5EF4-FFF2-40B4-BE49-F238E27FC236}">
                <a16:creationId xmlns:a16="http://schemas.microsoft.com/office/drawing/2014/main" id="{DFF7E75C-78AE-41E6-AEC1-323A1FB53F9C}"/>
              </a:ext>
            </a:extLst>
          </p:cNvPr>
          <p:cNvPicPr>
            <a:picLocks noChangeAspect="1"/>
          </p:cNvPicPr>
          <p:nvPr/>
        </p:nvPicPr>
        <p:blipFill>
          <a:blip r:embed="rId2"/>
          <a:stretch>
            <a:fillRect/>
          </a:stretch>
        </p:blipFill>
        <p:spPr>
          <a:xfrm>
            <a:off x="2205621" y="1134960"/>
            <a:ext cx="8136558" cy="5409192"/>
          </a:xfrm>
          <a:prstGeom prst="rect">
            <a:avLst/>
          </a:prstGeom>
        </p:spPr>
      </p:pic>
    </p:spTree>
    <p:extLst>
      <p:ext uri="{BB962C8B-B14F-4D97-AF65-F5344CB8AC3E}">
        <p14:creationId xmlns:p14="http://schemas.microsoft.com/office/powerpoint/2010/main" val="37167919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390D2F0-6DCD-45DD-8205-5D3C90EB8A0A}"/>
              </a:ext>
            </a:extLst>
          </p:cNvPr>
          <p:cNvSpPr>
            <a:spLocks noGrp="1"/>
          </p:cNvSpPr>
          <p:nvPr>
            <p:ph type="sldNum" sz="quarter" idx="12"/>
          </p:nvPr>
        </p:nvSpPr>
        <p:spPr/>
        <p:txBody>
          <a:bodyPr/>
          <a:lstStyle/>
          <a:p>
            <a:fld id="{69E57DC2-970A-4B3E-BB1C-7A09969E49DF}" type="slidenum">
              <a:rPr lang="en-US" smtClean="0"/>
              <a:t>36</a:t>
            </a:fld>
            <a:endParaRPr lang="en-US" dirty="0"/>
          </a:p>
        </p:txBody>
      </p:sp>
      <p:sp>
        <p:nvSpPr>
          <p:cNvPr id="3" name="CuadroTexto 2">
            <a:extLst>
              <a:ext uri="{FF2B5EF4-FFF2-40B4-BE49-F238E27FC236}">
                <a16:creationId xmlns:a16="http://schemas.microsoft.com/office/drawing/2014/main" id="{ADF82A3F-C473-415D-9FDE-C767B1CDA026}"/>
              </a:ext>
            </a:extLst>
          </p:cNvPr>
          <p:cNvSpPr txBox="1"/>
          <p:nvPr/>
        </p:nvSpPr>
        <p:spPr>
          <a:xfrm>
            <a:off x="1119352" y="520262"/>
            <a:ext cx="10216055" cy="461665"/>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Correspondencia:  Sr- Social (Escape)</a:t>
            </a:r>
          </a:p>
        </p:txBody>
      </p:sp>
      <p:pic>
        <p:nvPicPr>
          <p:cNvPr id="5" name="Imagen 4">
            <a:extLst>
              <a:ext uri="{FF2B5EF4-FFF2-40B4-BE49-F238E27FC236}">
                <a16:creationId xmlns:a16="http://schemas.microsoft.com/office/drawing/2014/main" id="{BAD4CF6A-EEAD-4115-88EA-649C091FDB6A}"/>
              </a:ext>
            </a:extLst>
          </p:cNvPr>
          <p:cNvPicPr>
            <a:picLocks noChangeAspect="1"/>
          </p:cNvPicPr>
          <p:nvPr/>
        </p:nvPicPr>
        <p:blipFill>
          <a:blip r:embed="rId2"/>
          <a:stretch>
            <a:fillRect/>
          </a:stretch>
        </p:blipFill>
        <p:spPr>
          <a:xfrm>
            <a:off x="2298165" y="1148676"/>
            <a:ext cx="8170138" cy="5349786"/>
          </a:xfrm>
          <a:prstGeom prst="rect">
            <a:avLst/>
          </a:prstGeom>
        </p:spPr>
      </p:pic>
    </p:spTree>
    <p:extLst>
      <p:ext uri="{BB962C8B-B14F-4D97-AF65-F5344CB8AC3E}">
        <p14:creationId xmlns:p14="http://schemas.microsoft.com/office/powerpoint/2010/main" val="4189035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F615EC0A-705A-4D59-8811-41AB9B31EC7A}"/>
              </a:ext>
            </a:extLst>
          </p:cNvPr>
          <p:cNvSpPr>
            <a:spLocks noGrp="1"/>
          </p:cNvSpPr>
          <p:nvPr>
            <p:ph type="sldNum" sz="quarter" idx="12"/>
          </p:nvPr>
        </p:nvSpPr>
        <p:spPr/>
        <p:txBody>
          <a:bodyPr/>
          <a:lstStyle/>
          <a:p>
            <a:fld id="{69E57DC2-970A-4B3E-BB1C-7A09969E49DF}" type="slidenum">
              <a:rPr lang="en-US" smtClean="0"/>
              <a:t>37</a:t>
            </a:fld>
            <a:endParaRPr lang="en-US" dirty="0"/>
          </a:p>
        </p:txBody>
      </p:sp>
      <p:sp>
        <p:nvSpPr>
          <p:cNvPr id="3" name="CuadroTexto 2">
            <a:extLst>
              <a:ext uri="{FF2B5EF4-FFF2-40B4-BE49-F238E27FC236}">
                <a16:creationId xmlns:a16="http://schemas.microsoft.com/office/drawing/2014/main" id="{3BE1EAB8-F351-416D-912F-AFE6BD912D24}"/>
              </a:ext>
            </a:extLst>
          </p:cNvPr>
          <p:cNvSpPr txBox="1"/>
          <p:nvPr/>
        </p:nvSpPr>
        <p:spPr>
          <a:xfrm>
            <a:off x="1581807" y="362606"/>
            <a:ext cx="10610193" cy="6098593"/>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Conducta Precursora &amp; Clases de Respuesta</a:t>
            </a:r>
          </a:p>
          <a:p>
            <a:endParaRPr lang="es-MX" sz="2000" dirty="0">
              <a:latin typeface="Arial" panose="020B0604020202020204" pitchFamily="34" charset="0"/>
              <a:cs typeface="Arial" panose="020B0604020202020204" pitchFamily="34" charset="0"/>
            </a:endParaRPr>
          </a:p>
          <a:p>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Definición</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Topográficamente diferente a la respuesta objetivo</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Precede y predice la ocurrencia de la objetivo</a:t>
            </a:r>
          </a:p>
          <a:p>
            <a:pPr marL="342900" indent="-342900">
              <a:lnSpc>
                <a:spcPct val="150000"/>
              </a:lnSpc>
              <a:buFont typeface="Wingdings" panose="05000000000000000000" pitchFamily="2" charset="2"/>
              <a:buChar char="v"/>
            </a:pPr>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Relación de cadena (secuencia de respuestas, diferentes reforzadores)</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Ponerse un abrigo (mantenerse caliente) </a:t>
            </a:r>
            <a:r>
              <a:rPr lang="es-MX" sz="2000" dirty="0">
                <a:latin typeface="Arial" panose="020B0604020202020204" pitchFamily="34" charset="0"/>
                <a:cs typeface="Arial" panose="020B0604020202020204" pitchFamily="34" charset="0"/>
                <a:sym typeface="Wingdings" panose="05000000000000000000" pitchFamily="2" charset="2"/>
              </a:rPr>
              <a:t> salir por la puerta (ir a algún lado)</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sym typeface="Wingdings" panose="05000000000000000000" pitchFamily="2" charset="2"/>
              </a:rPr>
              <a:t>Pararse de la silla (cerca del objetivo)  agresión (atención o escape)</a:t>
            </a:r>
          </a:p>
          <a:p>
            <a:pPr marL="342900" indent="-342900">
              <a:lnSpc>
                <a:spcPct val="150000"/>
              </a:lnSpc>
              <a:buFont typeface="Wingdings" panose="05000000000000000000" pitchFamily="2" charset="2"/>
              <a:buChar char="v"/>
            </a:pPr>
            <a:endParaRPr lang="es-MX" sz="2000" dirty="0">
              <a:latin typeface="Arial" panose="020B0604020202020204" pitchFamily="34" charset="0"/>
              <a:cs typeface="Arial" panose="020B0604020202020204" pitchFamily="34" charset="0"/>
              <a:sym typeface="Wingdings" panose="05000000000000000000" pitchFamily="2" charset="2"/>
            </a:endParaRPr>
          </a:p>
          <a:p>
            <a:pPr>
              <a:lnSpc>
                <a:spcPct val="150000"/>
              </a:lnSpc>
            </a:pPr>
            <a:r>
              <a:rPr lang="es-MX" sz="2000" dirty="0">
                <a:latin typeface="Arial" panose="020B0604020202020204" pitchFamily="34" charset="0"/>
                <a:cs typeface="Arial" panose="020B0604020202020204" pitchFamily="34" charset="0"/>
                <a:sym typeface="Wingdings" panose="05000000000000000000" pitchFamily="2" charset="2"/>
              </a:rPr>
              <a:t>Clase de respuesta (respuestas sustituibles, mismo reforzador)</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sym typeface="Wingdings" panose="05000000000000000000" pitchFamily="2" charset="2"/>
              </a:rPr>
              <a:t>Pedir agua (agua)  ir a buscar agua (agua)</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sym typeface="Wingdings" panose="05000000000000000000" pitchFamily="2" charset="2"/>
              </a:rPr>
              <a:t>Maldecir al maestro (escape)  agresión (escape)</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9335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1134C48-498C-4158-9244-B2FACCCFAB7C}"/>
              </a:ext>
            </a:extLst>
          </p:cNvPr>
          <p:cNvSpPr>
            <a:spLocks noGrp="1"/>
          </p:cNvSpPr>
          <p:nvPr>
            <p:ph type="sldNum" sz="quarter" idx="12"/>
          </p:nvPr>
        </p:nvSpPr>
        <p:spPr/>
        <p:txBody>
          <a:bodyPr/>
          <a:lstStyle/>
          <a:p>
            <a:fld id="{69E57DC2-970A-4B3E-BB1C-7A09969E49DF}" type="slidenum">
              <a:rPr lang="en-US" smtClean="0"/>
              <a:t>38</a:t>
            </a:fld>
            <a:endParaRPr lang="en-US" dirty="0"/>
          </a:p>
        </p:txBody>
      </p:sp>
      <p:sp>
        <p:nvSpPr>
          <p:cNvPr id="3" name="CuadroTexto 2">
            <a:extLst>
              <a:ext uri="{FF2B5EF4-FFF2-40B4-BE49-F238E27FC236}">
                <a16:creationId xmlns:a16="http://schemas.microsoft.com/office/drawing/2014/main" id="{92B5E112-B1B9-4853-BA6A-91BB79958FD3}"/>
              </a:ext>
            </a:extLst>
          </p:cNvPr>
          <p:cNvSpPr txBox="1"/>
          <p:nvPr/>
        </p:nvSpPr>
        <p:spPr>
          <a:xfrm>
            <a:off x="1623848" y="126124"/>
            <a:ext cx="10137228" cy="6560194"/>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Conducta de Alto Riesgo</a:t>
            </a:r>
          </a:p>
          <a:p>
            <a:endParaRPr lang="es-MX" sz="2000" dirty="0">
              <a:latin typeface="Arial" panose="020B0604020202020204" pitchFamily="34" charset="0"/>
              <a:cs typeface="Arial" panose="020B0604020202020204" pitchFamily="34" charset="0"/>
            </a:endParaRPr>
          </a:p>
          <a:p>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Análisis de conducta precursora (Smith &amp; Churchill, 2002)</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N = 4 (3 SIB, 1 AGG)</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FA #1: Contingencias sobre SIB / AGG</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FA #2: Contingencias sobre </a:t>
            </a:r>
            <a:r>
              <a:rPr lang="es-MX" sz="2000" dirty="0" err="1">
                <a:latin typeface="Arial" panose="020B0604020202020204" pitchFamily="34" charset="0"/>
                <a:cs typeface="Arial" panose="020B0604020202020204" pitchFamily="34" charset="0"/>
              </a:rPr>
              <a:t>Rs</a:t>
            </a:r>
            <a:r>
              <a:rPr lang="es-MX" sz="2000" dirty="0">
                <a:latin typeface="Arial" panose="020B0604020202020204" pitchFamily="34" charset="0"/>
                <a:cs typeface="Arial" panose="020B0604020202020204" pitchFamily="34" charset="0"/>
              </a:rPr>
              <a:t> precursoras</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Resultados:</a:t>
            </a:r>
          </a:p>
          <a:p>
            <a:pPr marL="342900" indent="-342900">
              <a:lnSpc>
                <a:spcPct val="150000"/>
              </a:lnSpc>
              <a:buFont typeface="Wingdings" panose="05000000000000000000" pitchFamily="2" charset="2"/>
              <a:buChar char="§"/>
            </a:pPr>
            <a:r>
              <a:rPr lang="es-MX" sz="2000" dirty="0" err="1">
                <a:latin typeface="Arial" panose="020B0604020202020204" pitchFamily="34" charset="0"/>
                <a:cs typeface="Arial" panose="020B0604020202020204" pitchFamily="34" charset="0"/>
              </a:rPr>
              <a:t>FAs</a:t>
            </a:r>
            <a:r>
              <a:rPr lang="es-MX" sz="2000" dirty="0">
                <a:latin typeface="Arial" panose="020B0604020202020204" pitchFamily="34" charset="0"/>
                <a:cs typeface="Arial" panose="020B0604020202020204" pitchFamily="34" charset="0"/>
              </a:rPr>
              <a:t> igualados 4/4</a:t>
            </a:r>
          </a:p>
          <a:p>
            <a:pPr marL="342900" indent="-342900">
              <a:lnSpc>
                <a:spcPct val="150000"/>
              </a:lnSpc>
              <a:buFont typeface="Wingdings" panose="05000000000000000000" pitchFamily="2" charset="2"/>
              <a:buChar char="§"/>
            </a:pPr>
            <a:r>
              <a:rPr lang="es-MX" sz="2000" dirty="0">
                <a:latin typeface="Arial" panose="020B0604020202020204" pitchFamily="34" charset="0"/>
                <a:cs typeface="Arial" panose="020B0604020202020204" pitchFamily="34" charset="0"/>
              </a:rPr>
              <a:t>SIB baja durante el FA de la R precursora</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Implicaciones</a:t>
            </a:r>
          </a:p>
          <a:p>
            <a:pPr marL="342900" indent="-342900">
              <a:lnSpc>
                <a:spcPct val="150000"/>
              </a:lnSpc>
              <a:buFont typeface="Wingdings" panose="05000000000000000000" pitchFamily="2" charset="2"/>
              <a:buChar char="§"/>
            </a:pPr>
            <a:r>
              <a:rPr lang="es-MX" sz="2000" dirty="0">
                <a:latin typeface="Arial" panose="020B0604020202020204" pitchFamily="34" charset="0"/>
                <a:cs typeface="Arial" panose="020B0604020202020204" pitchFamily="34" charset="0"/>
              </a:rPr>
              <a:t> Si uno puede identificar un precursor de PB, y</a:t>
            </a:r>
          </a:p>
          <a:p>
            <a:pPr marL="342900" indent="-342900">
              <a:lnSpc>
                <a:spcPct val="150000"/>
              </a:lnSpc>
              <a:buFont typeface="Wingdings" panose="05000000000000000000" pitchFamily="2" charset="2"/>
              <a:buChar char="§"/>
            </a:pPr>
            <a:r>
              <a:rPr lang="es-MX" sz="2000" dirty="0">
                <a:latin typeface="Arial" panose="020B0604020202020204" pitchFamily="34" charset="0"/>
                <a:cs typeface="Arial" panose="020B0604020202020204" pitchFamily="34" charset="0"/>
              </a:rPr>
              <a:t>Si el precursor y la PB son miembros de la isma clase funcional</a:t>
            </a:r>
          </a:p>
          <a:p>
            <a:pPr marL="342900" indent="-342900">
              <a:lnSpc>
                <a:spcPct val="150000"/>
              </a:lnSpc>
              <a:buFont typeface="Wingdings" panose="05000000000000000000" pitchFamily="2" charset="2"/>
              <a:buChar char="§"/>
            </a:pPr>
            <a:r>
              <a:rPr lang="es-MX" sz="2000" dirty="0">
                <a:latin typeface="Arial" panose="020B0604020202020204" pitchFamily="34" charset="0"/>
                <a:cs typeface="Arial" panose="020B0604020202020204" pitchFamily="34" charset="0"/>
              </a:rPr>
              <a:t>FA del precursor </a:t>
            </a:r>
            <a:r>
              <a:rPr lang="es-MX" sz="2000" dirty="0">
                <a:latin typeface="Arial" panose="020B0604020202020204" pitchFamily="34" charset="0"/>
                <a:cs typeface="Arial" panose="020B0604020202020204" pitchFamily="34" charset="0"/>
                <a:sym typeface="Wingdings" panose="05000000000000000000" pitchFamily="2" charset="2"/>
              </a:rPr>
              <a:t> función de la PB</a:t>
            </a:r>
          </a:p>
          <a:p>
            <a:pPr marL="342900" indent="-342900">
              <a:lnSpc>
                <a:spcPct val="150000"/>
              </a:lnSpc>
              <a:buFont typeface="Wingdings" panose="05000000000000000000" pitchFamily="2" charset="2"/>
              <a:buChar char="§"/>
            </a:pPr>
            <a:r>
              <a:rPr lang="es-MX" sz="2000" dirty="0">
                <a:latin typeface="Arial" panose="020B0604020202020204" pitchFamily="34" charset="0"/>
                <a:cs typeface="Arial" panose="020B0604020202020204" pitchFamily="34" charset="0"/>
                <a:sym typeface="Wingdings" panose="05000000000000000000" pitchFamily="2" charset="2"/>
              </a:rPr>
              <a:t>Tratamiento de PB basado en la función del precursor</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75360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BC8C447-707A-4CBB-B192-CB42DF9A24D0}"/>
              </a:ext>
            </a:extLst>
          </p:cNvPr>
          <p:cNvSpPr>
            <a:spLocks noGrp="1"/>
          </p:cNvSpPr>
          <p:nvPr>
            <p:ph type="sldNum" sz="quarter" idx="12"/>
          </p:nvPr>
        </p:nvSpPr>
        <p:spPr/>
        <p:txBody>
          <a:bodyPr/>
          <a:lstStyle/>
          <a:p>
            <a:fld id="{69E57DC2-970A-4B3E-BB1C-7A09969E49DF}" type="slidenum">
              <a:rPr lang="en-US" smtClean="0"/>
              <a:t>39</a:t>
            </a:fld>
            <a:endParaRPr lang="en-US" dirty="0"/>
          </a:p>
        </p:txBody>
      </p:sp>
      <p:sp>
        <p:nvSpPr>
          <p:cNvPr id="3" name="CuadroTexto 2">
            <a:extLst>
              <a:ext uri="{FF2B5EF4-FFF2-40B4-BE49-F238E27FC236}">
                <a16:creationId xmlns:a16="http://schemas.microsoft.com/office/drawing/2014/main" id="{4665B0E3-8DBE-46E4-A870-3AE0AFC2E801}"/>
              </a:ext>
            </a:extLst>
          </p:cNvPr>
          <p:cNvSpPr txBox="1"/>
          <p:nvPr/>
        </p:nvSpPr>
        <p:spPr>
          <a:xfrm>
            <a:off x="1450428" y="143918"/>
            <a:ext cx="10515600" cy="6714082"/>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¿Porqué la conducta problema ocurre a tasas bajas?</a:t>
            </a:r>
          </a:p>
          <a:p>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Exposición insuficiente a las condiciones de prueba</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Alargando las sesiones (Davis et al, 2012)</a:t>
            </a:r>
          </a:p>
          <a:p>
            <a:pPr>
              <a:lnSpc>
                <a:spcPct val="150000"/>
              </a:lnSpc>
            </a:pPr>
            <a:r>
              <a:rPr lang="es-MX" sz="2000" dirty="0">
                <a:latin typeface="Arial" panose="020B0604020202020204" pitchFamily="34" charset="0"/>
                <a:cs typeface="Arial" panose="020B0604020202020204" pitchFamily="34" charset="0"/>
              </a:rPr>
              <a:t>Operación establecedora (EO) o reforzador idiosincráticos</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Vea revisiones (</a:t>
            </a:r>
            <a:r>
              <a:rPr lang="es-MX" sz="2000" dirty="0" err="1">
                <a:latin typeface="Arial" panose="020B0604020202020204" pitchFamily="34" charset="0"/>
                <a:cs typeface="Arial" panose="020B0604020202020204" pitchFamily="34" charset="0"/>
              </a:rPr>
              <a:t>Hanley</a:t>
            </a:r>
            <a:r>
              <a:rPr lang="es-MX" sz="2000" dirty="0">
                <a:latin typeface="Arial" panose="020B0604020202020204" pitchFamily="34" charset="0"/>
                <a:cs typeface="Arial" panose="020B0604020202020204" pitchFamily="34" charset="0"/>
              </a:rPr>
              <a:t> et al, 2003; </a:t>
            </a:r>
            <a:r>
              <a:rPr lang="es-MX" sz="2000" dirty="0" err="1">
                <a:latin typeface="Arial" panose="020B0604020202020204" pitchFamily="34" charset="0"/>
                <a:cs typeface="Arial" panose="020B0604020202020204" pitchFamily="34" charset="0"/>
              </a:rPr>
              <a:t>Schlechenmeyer</a:t>
            </a:r>
            <a:r>
              <a:rPr lang="es-MX" sz="2000" dirty="0">
                <a:latin typeface="Arial" panose="020B0604020202020204" pitchFamily="34" charset="0"/>
                <a:cs typeface="Arial" panose="020B0604020202020204" pitchFamily="34" charset="0"/>
              </a:rPr>
              <a:t> et al, 2013)</a:t>
            </a:r>
          </a:p>
          <a:p>
            <a:pPr>
              <a:lnSpc>
                <a:spcPct val="150000"/>
              </a:lnSpc>
            </a:pPr>
            <a:r>
              <a:rPr lang="es-MX" sz="2000" dirty="0">
                <a:latin typeface="Arial" panose="020B0604020202020204" pitchFamily="34" charset="0"/>
                <a:cs typeface="Arial" panose="020B0604020202020204" pitchFamily="34" charset="0"/>
              </a:rPr>
              <a:t>Jerarquía de clases de respuesta</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No combine </a:t>
            </a:r>
            <a:r>
              <a:rPr lang="es-MX" sz="2000" dirty="0" err="1">
                <a:latin typeface="Arial" panose="020B0604020202020204" pitchFamily="34" charset="0"/>
                <a:cs typeface="Arial" panose="020B0604020202020204" pitchFamily="34" charset="0"/>
              </a:rPr>
              <a:t>PBs</a:t>
            </a:r>
            <a:r>
              <a:rPr lang="es-MX" sz="2000" dirty="0">
                <a:latin typeface="Arial" panose="020B0604020202020204" pitchFamily="34" charset="0"/>
                <a:cs typeface="Arial" panose="020B0604020202020204" pitchFamily="34" charset="0"/>
              </a:rPr>
              <a:t> (</a:t>
            </a:r>
            <a:r>
              <a:rPr lang="es-MX" sz="2000" dirty="0" err="1">
                <a:latin typeface="Arial" panose="020B0604020202020204" pitchFamily="34" charset="0"/>
                <a:cs typeface="Arial" panose="020B0604020202020204" pitchFamily="34" charset="0"/>
              </a:rPr>
              <a:t>Richman</a:t>
            </a:r>
            <a:r>
              <a:rPr lang="es-MX" sz="2000" dirty="0">
                <a:latin typeface="Arial" panose="020B0604020202020204" pitchFamily="34" charset="0"/>
                <a:cs typeface="Arial" panose="020B0604020202020204" pitchFamily="34" charset="0"/>
              </a:rPr>
              <a:t> et al, 1999)</a:t>
            </a:r>
          </a:p>
          <a:p>
            <a:pPr>
              <a:lnSpc>
                <a:spcPct val="150000"/>
              </a:lnSpc>
            </a:pPr>
            <a:r>
              <a:rPr lang="es-MX" sz="2000" dirty="0">
                <a:latin typeface="Arial" panose="020B0604020202020204" pitchFamily="34" charset="0"/>
                <a:cs typeface="Arial" panose="020B0604020202020204" pitchFamily="34" charset="0"/>
              </a:rPr>
              <a:t>Operaciones establecedoras combinadas (</a:t>
            </a:r>
            <a:r>
              <a:rPr lang="es-MX" sz="2000" dirty="0" err="1">
                <a:latin typeface="Arial" panose="020B0604020202020204" pitchFamily="34" charset="0"/>
                <a:cs typeface="Arial" panose="020B0604020202020204" pitchFamily="34" charset="0"/>
              </a:rPr>
              <a:t>EOs</a:t>
            </a:r>
            <a:r>
              <a:rPr lang="es-MX" sz="2000" dirty="0">
                <a:latin typeface="Arial" panose="020B0604020202020204" pitchFamily="34" charset="0"/>
                <a:cs typeface="Arial" panose="020B0604020202020204" pitchFamily="34" charset="0"/>
              </a:rPr>
              <a:t>) (misma contingencia mantenedora)</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Condición de atención dividida (Mace et al, 1986)</a:t>
            </a:r>
          </a:p>
          <a:p>
            <a:pPr>
              <a:lnSpc>
                <a:spcPct val="150000"/>
              </a:lnSpc>
            </a:pPr>
            <a:r>
              <a:rPr lang="es-MX" sz="2000" dirty="0">
                <a:latin typeface="Arial" panose="020B0604020202020204" pitchFamily="34" charset="0"/>
                <a:cs typeface="Arial" panose="020B0604020202020204" pitchFamily="34" charset="0"/>
              </a:rPr>
              <a:t>Contingencias combinadas (Sr+  y  Sr- simultáneamente)</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Escape de condición tangible (</a:t>
            </a:r>
            <a:r>
              <a:rPr lang="es-MX" sz="2000" dirty="0" err="1">
                <a:latin typeface="Arial" panose="020B0604020202020204" pitchFamily="34" charset="0"/>
                <a:cs typeface="Arial" panose="020B0604020202020204" pitchFamily="34" charset="0"/>
              </a:rPr>
              <a:t>Zarcone</a:t>
            </a:r>
            <a:r>
              <a:rPr lang="es-MX" sz="2000" dirty="0">
                <a:latin typeface="Arial" panose="020B0604020202020204" pitchFamily="34" charset="0"/>
                <a:cs typeface="Arial" panose="020B0604020202020204" pitchFamily="34" charset="0"/>
              </a:rPr>
              <a:t> et al, 1996)</a:t>
            </a:r>
          </a:p>
          <a:p>
            <a:pPr>
              <a:lnSpc>
                <a:spcPct val="150000"/>
              </a:lnSpc>
            </a:pPr>
            <a:r>
              <a:rPr lang="es-MX" sz="2000" dirty="0">
                <a:latin typeface="Arial" panose="020B0604020202020204" pitchFamily="34" charset="0"/>
                <a:cs typeface="Arial" panose="020B0604020202020204" pitchFamily="34" charset="0"/>
              </a:rPr>
              <a:t>Conducta encubierta</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Observación oculta (</a:t>
            </a:r>
            <a:r>
              <a:rPr lang="es-MX" sz="2000" dirty="0" err="1">
                <a:latin typeface="Arial" panose="020B0604020202020204" pitchFamily="34" charset="0"/>
                <a:cs typeface="Arial" panose="020B0604020202020204" pitchFamily="34" charset="0"/>
              </a:rPr>
              <a:t>Ringdahl</a:t>
            </a:r>
            <a:r>
              <a:rPr lang="es-MX" sz="2000" dirty="0">
                <a:latin typeface="Arial" panose="020B0604020202020204" pitchFamily="34" charset="0"/>
                <a:cs typeface="Arial" panose="020B0604020202020204" pitchFamily="34" charset="0"/>
              </a:rPr>
              <a:t> et al, 2002)</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Medidas de productos de respuestas (</a:t>
            </a:r>
            <a:r>
              <a:rPr lang="es-MX" sz="2000" dirty="0" err="1">
                <a:latin typeface="Arial" panose="020B0604020202020204" pitchFamily="34" charset="0"/>
                <a:cs typeface="Arial" panose="020B0604020202020204" pitchFamily="34" charset="0"/>
              </a:rPr>
              <a:t>Maglieri</a:t>
            </a:r>
            <a:r>
              <a:rPr lang="es-MX" sz="2000" dirty="0">
                <a:latin typeface="Arial" panose="020B0604020202020204" pitchFamily="34" charset="0"/>
                <a:cs typeface="Arial" panose="020B0604020202020204" pitchFamily="34" charset="0"/>
              </a:rPr>
              <a:t> et al, 2000)</a:t>
            </a:r>
          </a:p>
        </p:txBody>
      </p:sp>
    </p:spTree>
    <p:extLst>
      <p:ext uri="{BB962C8B-B14F-4D97-AF65-F5344CB8AC3E}">
        <p14:creationId xmlns:p14="http://schemas.microsoft.com/office/powerpoint/2010/main" val="3069371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0E67F26-2682-46BD-9143-C9F419E842EB}"/>
              </a:ext>
            </a:extLst>
          </p:cNvPr>
          <p:cNvSpPr txBox="1"/>
          <p:nvPr/>
        </p:nvSpPr>
        <p:spPr>
          <a:xfrm>
            <a:off x="1781504" y="236483"/>
            <a:ext cx="10641724" cy="6129370"/>
          </a:xfrm>
          <a:prstGeom prst="rect">
            <a:avLst/>
          </a:prstGeom>
          <a:noFill/>
        </p:spPr>
        <p:txBody>
          <a:bodyPr wrap="square" rtlCol="0">
            <a:spAutoFit/>
          </a:bodyPr>
          <a:lstStyle/>
          <a:p>
            <a:pPr>
              <a:lnSpc>
                <a:spcPct val="150000"/>
              </a:lnSpc>
            </a:pPr>
            <a:r>
              <a:rPr lang="es-MX" sz="2400" dirty="0">
                <a:latin typeface="Arial" panose="020B0604020202020204" pitchFamily="34" charset="0"/>
                <a:cs typeface="Arial" panose="020B0604020202020204" pitchFamily="34" charset="0"/>
              </a:rPr>
              <a:t>¿ Porque la gente se involucra en comportamientos problemáticos?</a:t>
            </a:r>
          </a:p>
          <a:p>
            <a:pPr>
              <a:lnSpc>
                <a:spcPct val="150000"/>
              </a:lnSpc>
            </a:pPr>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Biología: Predisposición psicológica</a:t>
            </a:r>
          </a:p>
          <a:p>
            <a:pPr marL="285750" indent="-28575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Dotación genética </a:t>
            </a:r>
            <a:r>
              <a:rPr lang="es-MX" sz="2000" dirty="0">
                <a:latin typeface="Arial" panose="020B0604020202020204" pitchFamily="34" charset="0"/>
                <a:cs typeface="Arial" panose="020B0604020202020204" pitchFamily="34" charset="0"/>
                <a:sym typeface="Wingdings" panose="05000000000000000000" pitchFamily="2" charset="2"/>
              </a:rPr>
              <a:t> capacidades conductuales</a:t>
            </a:r>
          </a:p>
          <a:p>
            <a:pPr marL="285750" indent="-28575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sym typeface="Wingdings" panose="05000000000000000000" pitchFamily="2" charset="2"/>
              </a:rPr>
              <a:t>La fisiología no produce conducta problema específica</a:t>
            </a:r>
          </a:p>
          <a:p>
            <a:pPr marL="285750" indent="-285750">
              <a:lnSpc>
                <a:spcPct val="150000"/>
              </a:lnSpc>
              <a:buFont typeface="Wingdings" panose="05000000000000000000" pitchFamily="2" charset="2"/>
              <a:buChar char="v"/>
            </a:pPr>
            <a:endParaRPr lang="es-MX" sz="2000" dirty="0">
              <a:latin typeface="Arial" panose="020B0604020202020204" pitchFamily="34" charset="0"/>
              <a:cs typeface="Arial" panose="020B0604020202020204" pitchFamily="34" charset="0"/>
              <a:sym typeface="Wingdings" panose="05000000000000000000" pitchFamily="2" charset="2"/>
            </a:endParaRPr>
          </a:p>
          <a:p>
            <a:pPr>
              <a:lnSpc>
                <a:spcPct val="150000"/>
              </a:lnSpc>
            </a:pPr>
            <a:r>
              <a:rPr lang="es-MX" sz="2000" dirty="0">
                <a:latin typeface="Arial" panose="020B0604020202020204" pitchFamily="34" charset="0"/>
                <a:cs typeface="Arial" panose="020B0604020202020204" pitchFamily="34" charset="0"/>
                <a:sym typeface="Wingdings" panose="05000000000000000000" pitchFamily="2" charset="2"/>
              </a:rPr>
              <a:t>Personalidad: Desorden mental o emocional</a:t>
            </a:r>
          </a:p>
          <a:p>
            <a:pPr marL="285750" indent="-28575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sym typeface="Wingdings" panose="05000000000000000000" pitchFamily="2" charset="2"/>
              </a:rPr>
              <a:t>Síntomas conductuales  diagnóstico clínico</a:t>
            </a:r>
          </a:p>
          <a:p>
            <a:pPr marL="285750" indent="-28575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sym typeface="Wingdings" panose="05000000000000000000" pitchFamily="2" charset="2"/>
              </a:rPr>
              <a:t>Diagnóstico clínico ≠ explicación de los síntomas</a:t>
            </a:r>
          </a:p>
          <a:p>
            <a:pPr marL="285750" indent="-285750">
              <a:lnSpc>
                <a:spcPct val="150000"/>
              </a:lnSpc>
              <a:buFont typeface="Wingdings" panose="05000000000000000000" pitchFamily="2" charset="2"/>
              <a:buChar char="v"/>
            </a:pPr>
            <a:endParaRPr lang="es-MX" sz="2000" dirty="0">
              <a:latin typeface="Arial" panose="020B0604020202020204" pitchFamily="34" charset="0"/>
              <a:cs typeface="Arial" panose="020B0604020202020204" pitchFamily="34" charset="0"/>
              <a:sym typeface="Wingdings" panose="05000000000000000000" pitchFamily="2" charset="2"/>
            </a:endParaRPr>
          </a:p>
          <a:p>
            <a:pPr>
              <a:lnSpc>
                <a:spcPct val="150000"/>
              </a:lnSpc>
            </a:pPr>
            <a:r>
              <a:rPr lang="es-MX" sz="2000" dirty="0">
                <a:latin typeface="Arial" panose="020B0604020202020204" pitchFamily="34" charset="0"/>
                <a:cs typeface="Arial" panose="020B0604020202020204" pitchFamily="34" charset="0"/>
                <a:sym typeface="Wingdings" panose="05000000000000000000" pitchFamily="2" charset="2"/>
              </a:rPr>
              <a:t>Medio ambiente: Historia de aprendizaje</a:t>
            </a:r>
          </a:p>
          <a:p>
            <a:pPr marL="285750" indent="-28575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sym typeface="Wingdings" panose="05000000000000000000" pitchFamily="2" charset="2"/>
              </a:rPr>
              <a:t>Experiencia  nueva conducta</a:t>
            </a:r>
          </a:p>
          <a:p>
            <a:pPr marL="285750" indent="-28575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sym typeface="Wingdings" panose="05000000000000000000" pitchFamily="2" charset="2"/>
              </a:rPr>
              <a:t>Ciertas experiencias  conducta problema</a:t>
            </a:r>
            <a:endParaRPr lang="es-MX" sz="2000" dirty="0">
              <a:latin typeface="Arial" panose="020B0604020202020204" pitchFamily="34" charset="0"/>
              <a:cs typeface="Arial" panose="020B0604020202020204" pitchFamily="34" charset="0"/>
            </a:endParaRPr>
          </a:p>
        </p:txBody>
      </p:sp>
      <p:sp>
        <p:nvSpPr>
          <p:cNvPr id="3" name="Marcador de número de diapositiva 2">
            <a:extLst>
              <a:ext uri="{FF2B5EF4-FFF2-40B4-BE49-F238E27FC236}">
                <a16:creationId xmlns:a16="http://schemas.microsoft.com/office/drawing/2014/main" id="{B0A69C4B-70BA-4D24-AD86-CEFF2C30DC93}"/>
              </a:ext>
            </a:extLst>
          </p:cNvPr>
          <p:cNvSpPr>
            <a:spLocks noGrp="1"/>
          </p:cNvSpPr>
          <p:nvPr>
            <p:ph type="sldNum" sz="quarter" idx="12"/>
          </p:nvPr>
        </p:nvSpPr>
        <p:spPr/>
        <p:txBody>
          <a:bodyPr/>
          <a:lstStyle/>
          <a:p>
            <a:fld id="{69E57DC2-970A-4B3E-BB1C-7A09969E49DF}" type="slidenum">
              <a:rPr lang="en-US" smtClean="0"/>
              <a:t>4</a:t>
            </a:fld>
            <a:endParaRPr lang="en-US" dirty="0"/>
          </a:p>
        </p:txBody>
      </p:sp>
    </p:spTree>
    <p:extLst>
      <p:ext uri="{BB962C8B-B14F-4D97-AF65-F5344CB8AC3E}">
        <p14:creationId xmlns:p14="http://schemas.microsoft.com/office/powerpoint/2010/main" val="29295557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2104495-3191-4099-84B3-03CBC0F22F23}"/>
              </a:ext>
            </a:extLst>
          </p:cNvPr>
          <p:cNvSpPr>
            <a:spLocks noGrp="1"/>
          </p:cNvSpPr>
          <p:nvPr>
            <p:ph type="sldNum" sz="quarter" idx="12"/>
          </p:nvPr>
        </p:nvSpPr>
        <p:spPr/>
        <p:txBody>
          <a:bodyPr/>
          <a:lstStyle/>
          <a:p>
            <a:fld id="{69E57DC2-970A-4B3E-BB1C-7A09969E49DF}" type="slidenum">
              <a:rPr lang="en-US" smtClean="0"/>
              <a:t>40</a:t>
            </a:fld>
            <a:endParaRPr lang="en-US" dirty="0"/>
          </a:p>
        </p:txBody>
      </p:sp>
      <p:sp>
        <p:nvSpPr>
          <p:cNvPr id="3" name="CuadroTexto 2">
            <a:extLst>
              <a:ext uri="{FF2B5EF4-FFF2-40B4-BE49-F238E27FC236}">
                <a16:creationId xmlns:a16="http://schemas.microsoft.com/office/drawing/2014/main" id="{74D82663-B235-44BE-8EA9-6E975F401505}"/>
              </a:ext>
            </a:extLst>
          </p:cNvPr>
          <p:cNvSpPr txBox="1"/>
          <p:nvPr/>
        </p:nvSpPr>
        <p:spPr>
          <a:xfrm>
            <a:off x="1403131" y="551793"/>
            <a:ext cx="10499835" cy="5175199"/>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Resultados no diferenciados: Análisis de caso</a:t>
            </a:r>
          </a:p>
          <a:p>
            <a:pPr algn="ctr"/>
            <a:r>
              <a:rPr lang="es-MX" sz="2000" dirty="0">
                <a:latin typeface="Arial" panose="020B0604020202020204" pitchFamily="34" charset="0"/>
                <a:cs typeface="Arial" panose="020B0604020202020204" pitchFamily="34" charset="0"/>
              </a:rPr>
              <a:t>(</a:t>
            </a:r>
            <a:r>
              <a:rPr lang="es-MX" sz="2000" dirty="0" err="1">
                <a:latin typeface="Arial" panose="020B0604020202020204" pitchFamily="34" charset="0"/>
                <a:cs typeface="Arial" panose="020B0604020202020204" pitchFamily="34" charset="0"/>
              </a:rPr>
              <a:t>Hagopian</a:t>
            </a:r>
            <a:r>
              <a:rPr lang="es-MX" sz="2000" dirty="0">
                <a:latin typeface="Arial" panose="020B0604020202020204" pitchFamily="34" charset="0"/>
                <a:cs typeface="Arial" panose="020B0604020202020204" pitchFamily="34" charset="0"/>
              </a:rPr>
              <a:t> et al, 2013)</a:t>
            </a:r>
          </a:p>
          <a:p>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Modificaciones a 82 </a:t>
            </a:r>
            <a:r>
              <a:rPr lang="es-MX" sz="2000" dirty="0" err="1">
                <a:latin typeface="Arial" panose="020B0604020202020204" pitchFamily="34" charset="0"/>
                <a:cs typeface="Arial" panose="020B0604020202020204" pitchFamily="34" charset="0"/>
              </a:rPr>
              <a:t>FAs</a:t>
            </a:r>
            <a:r>
              <a:rPr lang="es-MX" sz="2000" dirty="0">
                <a:latin typeface="Arial" panose="020B0604020202020204" pitchFamily="34" charset="0"/>
                <a:cs typeface="Arial" panose="020B0604020202020204" pitchFamily="34" charset="0"/>
              </a:rPr>
              <a:t> no diferenciados</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Más efectivo: Diseñe cambio (apareamiento, “solo” extendido)</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2º más efectivo: Separando respuestas agregadas</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Menos efectivo: Cambios en antecedentes (escenario, estímulo)</a:t>
            </a:r>
          </a:p>
          <a:p>
            <a:pPr marL="342900" indent="-342900">
              <a:lnSpc>
                <a:spcPct val="150000"/>
              </a:lnSpc>
              <a:buFont typeface="Wingdings" panose="05000000000000000000" pitchFamily="2" charset="2"/>
              <a:buChar char="v"/>
            </a:pPr>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Resultados</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Una modificación: 55/82 casos claros</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Dos modificaciones: 16/24 casos claros</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8 casos sin resolver</a:t>
            </a:r>
          </a:p>
        </p:txBody>
      </p:sp>
    </p:spTree>
    <p:extLst>
      <p:ext uri="{BB962C8B-B14F-4D97-AF65-F5344CB8AC3E}">
        <p14:creationId xmlns:p14="http://schemas.microsoft.com/office/powerpoint/2010/main" val="38689942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829027A-2BFD-491C-8AC5-4A936B80A9A9}"/>
              </a:ext>
            </a:extLst>
          </p:cNvPr>
          <p:cNvSpPr>
            <a:spLocks noGrp="1"/>
          </p:cNvSpPr>
          <p:nvPr>
            <p:ph type="sldNum" sz="quarter" idx="12"/>
          </p:nvPr>
        </p:nvSpPr>
        <p:spPr/>
        <p:txBody>
          <a:bodyPr/>
          <a:lstStyle/>
          <a:p>
            <a:fld id="{69E57DC2-970A-4B3E-BB1C-7A09969E49DF}" type="slidenum">
              <a:rPr lang="en-US" smtClean="0"/>
              <a:t>41</a:t>
            </a:fld>
            <a:endParaRPr lang="en-US" dirty="0"/>
          </a:p>
        </p:txBody>
      </p:sp>
      <p:sp>
        <p:nvSpPr>
          <p:cNvPr id="3" name="CuadroTexto 2">
            <a:extLst>
              <a:ext uri="{FF2B5EF4-FFF2-40B4-BE49-F238E27FC236}">
                <a16:creationId xmlns:a16="http://schemas.microsoft.com/office/drawing/2014/main" id="{B5F72069-E2C6-4304-86E5-D3CC23F5785E}"/>
              </a:ext>
            </a:extLst>
          </p:cNvPr>
          <p:cNvSpPr txBox="1"/>
          <p:nvPr/>
        </p:nvSpPr>
        <p:spPr>
          <a:xfrm>
            <a:off x="1292772" y="520262"/>
            <a:ext cx="10421007" cy="5329151"/>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Resumen de Variantes del Análisis Funcional</a:t>
            </a:r>
          </a:p>
          <a:p>
            <a:endParaRPr lang="es-MX" sz="2000" dirty="0">
              <a:latin typeface="Arial" panose="020B0604020202020204" pitchFamily="34" charset="0"/>
              <a:cs typeface="Arial" panose="020B0604020202020204" pitchFamily="34" charset="0"/>
            </a:endParaRPr>
          </a:p>
          <a:p>
            <a:pPr>
              <a:lnSpc>
                <a:spcPct val="150000"/>
              </a:lnSpc>
            </a:pPr>
            <a:r>
              <a:rPr lang="es-MX" sz="2000" u="sng" dirty="0">
                <a:latin typeface="Arial" panose="020B0604020202020204" pitchFamily="34" charset="0"/>
                <a:cs typeface="Arial" panose="020B0604020202020204" pitchFamily="34" charset="0"/>
              </a:rPr>
              <a:t>Limitación</a:t>
            </a:r>
            <a:r>
              <a:rPr lang="es-MX" sz="2000" dirty="0">
                <a:latin typeface="Arial" panose="020B0604020202020204" pitchFamily="34" charset="0"/>
                <a:cs typeface="Arial" panose="020B0604020202020204" pitchFamily="34" charset="0"/>
              </a:rPr>
              <a:t>			</a:t>
            </a:r>
            <a:r>
              <a:rPr lang="es-MX" sz="2000" u="sng" dirty="0">
                <a:latin typeface="Arial" panose="020B0604020202020204" pitchFamily="34" charset="0"/>
                <a:cs typeface="Arial" panose="020B0604020202020204" pitchFamily="34" charset="0"/>
              </a:rPr>
              <a:t>Sugerencia</a:t>
            </a:r>
          </a:p>
          <a:p>
            <a:pPr>
              <a:lnSpc>
                <a:spcPct val="150000"/>
              </a:lnSpc>
            </a:pPr>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Complejidad	</a:t>
            </a:r>
            <a:r>
              <a:rPr lang="es-MX" sz="2000" dirty="0">
                <a:latin typeface="Arial" panose="020B0604020202020204" pitchFamily="34" charset="0"/>
                <a:cs typeface="Arial" panose="020B0604020202020204" pitchFamily="34" charset="0"/>
                <a:sym typeface="Wingdings" panose="05000000000000000000" pitchFamily="2" charset="2"/>
              </a:rPr>
              <a:t> 	Lo siento, no puedo ayudarte</a:t>
            </a:r>
          </a:p>
          <a:p>
            <a:pPr>
              <a:lnSpc>
                <a:spcPct val="150000"/>
              </a:lnSpc>
            </a:pPr>
            <a:r>
              <a:rPr lang="es-MX" sz="2000" dirty="0">
                <a:latin typeface="Arial" panose="020B0604020202020204" pitchFamily="34" charset="0"/>
                <a:cs typeface="Arial" panose="020B0604020202020204" pitchFamily="34" charset="0"/>
                <a:sym typeface="Wingdings" panose="05000000000000000000" pitchFamily="2" charset="2"/>
              </a:rPr>
              <a:t>Tiempo				 BFS (extendido), test de función simple</a:t>
            </a:r>
          </a:p>
          <a:p>
            <a:pPr>
              <a:lnSpc>
                <a:spcPct val="150000"/>
              </a:lnSpc>
            </a:pPr>
            <a:r>
              <a:rPr lang="es-MX" sz="2000" dirty="0">
                <a:latin typeface="Arial" panose="020B0604020202020204" pitchFamily="34" charset="0"/>
                <a:cs typeface="Arial" panose="020B0604020202020204" pitchFamily="34" charset="0"/>
                <a:sym typeface="Wingdings" panose="05000000000000000000" pitchFamily="2" charset="2"/>
              </a:rPr>
              <a:t>Escenario		 	FA basado en ensayo</a:t>
            </a:r>
          </a:p>
          <a:p>
            <a:pPr>
              <a:lnSpc>
                <a:spcPct val="150000"/>
              </a:lnSpc>
            </a:pPr>
            <a:r>
              <a:rPr lang="es-MX" sz="2000" dirty="0">
                <a:latin typeface="Arial" panose="020B0604020202020204" pitchFamily="34" charset="0"/>
                <a:cs typeface="Arial" panose="020B0604020202020204" pitchFamily="34" charset="0"/>
                <a:sym typeface="Wingdings" panose="05000000000000000000" pitchFamily="2" charset="2"/>
              </a:rPr>
              <a:t>Riesgo			 	Todas las aproximaciones y ocurrencias</a:t>
            </a:r>
          </a:p>
          <a:p>
            <a:pPr>
              <a:lnSpc>
                <a:spcPct val="150000"/>
              </a:lnSpc>
            </a:pPr>
            <a:r>
              <a:rPr lang="es-MX" sz="2000" dirty="0">
                <a:latin typeface="Arial" panose="020B0604020202020204" pitchFamily="34" charset="0"/>
                <a:cs typeface="Arial" panose="020B0604020202020204" pitchFamily="34" charset="0"/>
                <a:sym typeface="Wingdings" panose="05000000000000000000" pitchFamily="2" charset="2"/>
              </a:rPr>
              <a:t>				     	Dispositivos </a:t>
            </a:r>
            <a:r>
              <a:rPr lang="es-MX" sz="2000" dirty="0" err="1">
                <a:latin typeface="Arial" panose="020B0604020202020204" pitchFamily="34" charset="0"/>
                <a:cs typeface="Arial" panose="020B0604020202020204" pitchFamily="34" charset="0"/>
                <a:sym typeface="Wingdings" panose="05000000000000000000" pitchFamily="2" charset="2"/>
              </a:rPr>
              <a:t>protectivos</a:t>
            </a:r>
            <a:r>
              <a:rPr lang="es-MX" sz="2000" dirty="0">
                <a:latin typeface="Arial" panose="020B0604020202020204" pitchFamily="34" charset="0"/>
                <a:cs typeface="Arial" panose="020B0604020202020204" pitchFamily="34" charset="0"/>
                <a:sym typeface="Wingdings" panose="05000000000000000000" pitchFamily="2" charset="2"/>
              </a:rPr>
              <a:t>, FA de latencia o de precursor</a:t>
            </a:r>
          </a:p>
          <a:p>
            <a:pPr>
              <a:lnSpc>
                <a:spcPct val="150000"/>
              </a:lnSpc>
            </a:pPr>
            <a:r>
              <a:rPr lang="es-MX" sz="2000" dirty="0">
                <a:latin typeface="Arial" panose="020B0604020202020204" pitchFamily="34" charset="0"/>
                <a:cs typeface="Arial" panose="020B0604020202020204" pitchFamily="34" charset="0"/>
                <a:sym typeface="Wingdings" panose="05000000000000000000" pitchFamily="2" charset="2"/>
              </a:rPr>
              <a:t>Tasa-baja		 	Alargar sesiones, combinar </a:t>
            </a:r>
            <a:r>
              <a:rPr lang="es-MX" sz="2000" dirty="0" err="1">
                <a:latin typeface="Arial" panose="020B0604020202020204" pitchFamily="34" charset="0"/>
                <a:cs typeface="Arial" panose="020B0604020202020204" pitchFamily="34" charset="0"/>
                <a:sym typeface="Wingdings" panose="05000000000000000000" pitchFamily="2" charset="2"/>
              </a:rPr>
              <a:t>Eos</a:t>
            </a:r>
            <a:r>
              <a:rPr lang="es-MX" sz="2000" dirty="0">
                <a:latin typeface="Arial" panose="020B0604020202020204" pitchFamily="34" charset="0"/>
                <a:cs typeface="Arial" panose="020B0604020202020204" pitchFamily="34" charset="0"/>
                <a:sym typeface="Wingdings" panose="05000000000000000000" pitchFamily="2" charset="2"/>
              </a:rPr>
              <a:t> o contingencias,</a:t>
            </a:r>
          </a:p>
          <a:p>
            <a:pPr>
              <a:lnSpc>
                <a:spcPct val="150000"/>
              </a:lnSpc>
            </a:pPr>
            <a:r>
              <a:rPr lang="es-MX" sz="2000" dirty="0">
                <a:latin typeface="Arial" panose="020B0604020202020204" pitchFamily="34" charset="0"/>
                <a:cs typeface="Arial" panose="020B0604020202020204" pitchFamily="34" charset="0"/>
                <a:sym typeface="Wingdings" panose="05000000000000000000" pitchFamily="2" charset="2"/>
              </a:rPr>
              <a:t>				     	observación sin obstrucciones</a:t>
            </a:r>
          </a:p>
          <a:p>
            <a:pPr>
              <a:lnSpc>
                <a:spcPct val="150000"/>
              </a:lnSpc>
            </a:pPr>
            <a:r>
              <a:rPr lang="es-MX" sz="2000" dirty="0">
                <a:latin typeface="Arial" panose="020B0604020202020204" pitchFamily="34" charset="0"/>
                <a:cs typeface="Arial" panose="020B0604020202020204" pitchFamily="34" charset="0"/>
                <a:sym typeface="Wingdings" panose="05000000000000000000" pitchFamily="2" charset="2"/>
              </a:rPr>
              <a:t>Un desastre		 	Simplifique el diseño, separe las </a:t>
            </a:r>
            <a:r>
              <a:rPr lang="es-MX" sz="2000" dirty="0" err="1">
                <a:latin typeface="Arial" panose="020B0604020202020204" pitchFamily="34" charset="0"/>
                <a:cs typeface="Arial" panose="020B0604020202020204" pitchFamily="34" charset="0"/>
                <a:sym typeface="Wingdings" panose="05000000000000000000" pitchFamily="2" charset="2"/>
              </a:rPr>
              <a:t>PBs</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9722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682B533-5432-468D-9A3F-DF1B3B0F8161}"/>
              </a:ext>
            </a:extLst>
          </p:cNvPr>
          <p:cNvSpPr>
            <a:spLocks noGrp="1"/>
          </p:cNvSpPr>
          <p:nvPr>
            <p:ph type="sldNum" sz="quarter" idx="12"/>
          </p:nvPr>
        </p:nvSpPr>
        <p:spPr/>
        <p:txBody>
          <a:bodyPr/>
          <a:lstStyle/>
          <a:p>
            <a:fld id="{69E57DC2-970A-4B3E-BB1C-7A09969E49DF}" type="slidenum">
              <a:rPr lang="en-US" smtClean="0"/>
              <a:t>42</a:t>
            </a:fld>
            <a:endParaRPr lang="en-US" dirty="0"/>
          </a:p>
        </p:txBody>
      </p:sp>
      <p:sp>
        <p:nvSpPr>
          <p:cNvPr id="3" name="CuadroTexto 2">
            <a:extLst>
              <a:ext uri="{FF2B5EF4-FFF2-40B4-BE49-F238E27FC236}">
                <a16:creationId xmlns:a16="http://schemas.microsoft.com/office/drawing/2014/main" id="{FDF28108-5172-4616-8F0C-BD8B615853BB}"/>
              </a:ext>
            </a:extLst>
          </p:cNvPr>
          <p:cNvSpPr txBox="1"/>
          <p:nvPr/>
        </p:nvSpPr>
        <p:spPr>
          <a:xfrm>
            <a:off x="1655380" y="441435"/>
            <a:ext cx="10200289" cy="5790752"/>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RESUMEN: Asesoría Funcional Conductual</a:t>
            </a:r>
          </a:p>
          <a:p>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Métodos Indirectos</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Sencillo pero no confiable</a:t>
            </a:r>
          </a:p>
          <a:p>
            <a:pPr>
              <a:lnSpc>
                <a:spcPct val="150000"/>
              </a:lnSpc>
            </a:pPr>
            <a:r>
              <a:rPr lang="es-MX" sz="2000" dirty="0">
                <a:latin typeface="Arial" panose="020B0604020202020204" pitchFamily="34" charset="0"/>
                <a:cs typeface="Arial" panose="020B0604020202020204" pitchFamily="34" charset="0"/>
              </a:rPr>
              <a:t>DA: Análisis (Naturalista) Descriptivo</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Confiable pero consumidor de tiempo; solo análisis estructural</a:t>
            </a:r>
          </a:p>
          <a:p>
            <a:pPr>
              <a:lnSpc>
                <a:spcPct val="150000"/>
              </a:lnSpc>
            </a:pPr>
            <a:r>
              <a:rPr lang="es-MX" sz="2000" dirty="0">
                <a:latin typeface="Arial" panose="020B0604020202020204" pitchFamily="34" charset="0"/>
                <a:cs typeface="Arial" panose="020B0604020202020204" pitchFamily="34" charset="0"/>
              </a:rPr>
              <a:t>FA: Análisis Funcional (Experimental)</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Es el estándar dorado, pero es complejo</a:t>
            </a:r>
          </a:p>
          <a:p>
            <a:pPr marL="342900" indent="-342900">
              <a:lnSpc>
                <a:spcPct val="150000"/>
              </a:lnSpc>
              <a:buFont typeface="Wingdings" panose="05000000000000000000" pitchFamily="2" charset="2"/>
              <a:buChar char="v"/>
            </a:pPr>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Recomendaciones comunes</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Asesoría de tres estados: Indirecta </a:t>
            </a:r>
            <a:r>
              <a:rPr lang="es-MX" sz="2000" dirty="0">
                <a:latin typeface="Arial" panose="020B0604020202020204" pitchFamily="34" charset="0"/>
                <a:cs typeface="Arial" panose="020B0604020202020204" pitchFamily="34" charset="0"/>
                <a:sym typeface="Wingdings" panose="05000000000000000000" pitchFamily="2" charset="2"/>
              </a:rPr>
              <a:t> DA  FA</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sym typeface="Wingdings" panose="05000000000000000000" pitchFamily="2" charset="2"/>
              </a:rPr>
              <a:t>Asesoría de dos estados: DA   FA</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sym typeface="Wingdings" panose="05000000000000000000" pitchFamily="2" charset="2"/>
              </a:rPr>
              <a:t>Mi sugerencia: Ninguna</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9506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BCF64CC-0293-4FF7-B580-992A411ADE8C}"/>
              </a:ext>
            </a:extLst>
          </p:cNvPr>
          <p:cNvSpPr>
            <a:spLocks noGrp="1"/>
          </p:cNvSpPr>
          <p:nvPr>
            <p:ph type="sldNum" sz="quarter" idx="12"/>
          </p:nvPr>
        </p:nvSpPr>
        <p:spPr/>
        <p:txBody>
          <a:bodyPr/>
          <a:lstStyle/>
          <a:p>
            <a:fld id="{69E57DC2-970A-4B3E-BB1C-7A09969E49DF}" type="slidenum">
              <a:rPr lang="en-US" smtClean="0"/>
              <a:t>43</a:t>
            </a:fld>
            <a:endParaRPr lang="en-US" dirty="0"/>
          </a:p>
        </p:txBody>
      </p:sp>
      <p:sp>
        <p:nvSpPr>
          <p:cNvPr id="3" name="CuadroTexto 2">
            <a:extLst>
              <a:ext uri="{FF2B5EF4-FFF2-40B4-BE49-F238E27FC236}">
                <a16:creationId xmlns:a16="http://schemas.microsoft.com/office/drawing/2014/main" id="{0436FEDB-9285-4650-AE7B-8E8D3C84D1ED}"/>
              </a:ext>
            </a:extLst>
          </p:cNvPr>
          <p:cNvSpPr txBox="1"/>
          <p:nvPr/>
        </p:nvSpPr>
        <p:spPr>
          <a:xfrm>
            <a:off x="1466193" y="179249"/>
            <a:ext cx="10405241" cy="6678751"/>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¿Qué hay sobre Métodos DA vs. Indirectos?</a:t>
            </a:r>
          </a:p>
          <a:p>
            <a:endParaRPr lang="es-MX" sz="2000" dirty="0">
              <a:latin typeface="Arial" panose="020B0604020202020204" pitchFamily="34" charset="0"/>
              <a:cs typeface="Arial" panose="020B0604020202020204" pitchFamily="34" charset="0"/>
            </a:endParaRPr>
          </a:p>
          <a:p>
            <a:r>
              <a:rPr lang="es-MX" sz="2000" dirty="0">
                <a:latin typeface="Arial" panose="020B0604020202020204" pitchFamily="34" charset="0"/>
                <a:cs typeface="Arial" panose="020B0604020202020204" pitchFamily="34" charset="0"/>
              </a:rPr>
              <a:t>ABA basado en el estudio científico de la conducta humana</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rPr>
              <a:t>Énfasis en la medición objetiva</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rPr>
              <a:t>Observación directa (DA) superior a las opiniones (métodos indirectos)</a:t>
            </a:r>
          </a:p>
          <a:p>
            <a:endParaRPr lang="es-MX" sz="2000" dirty="0">
              <a:latin typeface="Arial" panose="020B0604020202020204" pitchFamily="34" charset="0"/>
              <a:cs typeface="Arial" panose="020B0604020202020204" pitchFamily="34" charset="0"/>
            </a:endParaRPr>
          </a:p>
          <a:p>
            <a:r>
              <a:rPr lang="es-MX" sz="2000" dirty="0">
                <a:latin typeface="Arial" panose="020B0604020202020204" pitchFamily="34" charset="0"/>
                <a:cs typeface="Arial" panose="020B0604020202020204" pitchFamily="34" charset="0"/>
              </a:rPr>
              <a:t>AUNQUE</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rPr>
              <a:t>Método DA: Enfoque objetivo para análisis estructural</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rPr>
              <a:t>Método Indirecto: Enfoque subjetivo para análisis funcional</a:t>
            </a:r>
          </a:p>
          <a:p>
            <a:endParaRPr lang="es-MX" sz="2000" dirty="0">
              <a:latin typeface="Arial" panose="020B0604020202020204" pitchFamily="34" charset="0"/>
              <a:cs typeface="Arial" panose="020B0604020202020204" pitchFamily="34" charset="0"/>
            </a:endParaRPr>
          </a:p>
          <a:p>
            <a:r>
              <a:rPr lang="es-MX" sz="2000" dirty="0">
                <a:latin typeface="Arial" panose="020B0604020202020204" pitchFamily="34" charset="0"/>
                <a:cs typeface="Arial" panose="020B0604020202020204" pitchFamily="34" charset="0"/>
              </a:rPr>
              <a:t>Y si usted lee la investigación cuidadosamente:</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rPr>
              <a:t>Ningún método identifica relaciones causa-efecto muy bien</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rPr>
              <a:t>La DA es mucho mas compleja que el método indirecto</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rPr>
              <a:t>La DA toma cerca de 15 a 20 veces más tiempo que el método indirecto</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rPr>
              <a:t>La entrevista clínica fácilmente incorpora una asesoría indirecta</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rPr>
              <a:t>El método DA tiene ciertos riesgos; el método indirecto no tiene ninguno</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rPr>
              <a:t>Los errores en el método indirecto probablemente sean al azar; los errores en el método DA probablemente sean tendenciosos</a:t>
            </a:r>
          </a:p>
          <a:p>
            <a:endParaRPr lang="es-MX" sz="2000" dirty="0">
              <a:latin typeface="Arial" panose="020B0604020202020204" pitchFamily="34" charset="0"/>
              <a:cs typeface="Arial" panose="020B0604020202020204" pitchFamily="34" charset="0"/>
            </a:endParaRPr>
          </a:p>
          <a:p>
            <a:r>
              <a:rPr lang="es-MX" sz="2000" dirty="0">
                <a:latin typeface="Arial" panose="020B0604020202020204" pitchFamily="34" charset="0"/>
                <a:cs typeface="Arial" panose="020B0604020202020204" pitchFamily="34" charset="0"/>
              </a:rPr>
              <a:t>Así que … ¿qué va a usar usted?</a:t>
            </a:r>
          </a:p>
          <a:p>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9809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C10A3BD-F6C2-41A4-AF6E-FF9B82F283BA}"/>
              </a:ext>
            </a:extLst>
          </p:cNvPr>
          <p:cNvSpPr>
            <a:spLocks noGrp="1"/>
          </p:cNvSpPr>
          <p:nvPr>
            <p:ph type="sldNum" sz="quarter" idx="12"/>
          </p:nvPr>
        </p:nvSpPr>
        <p:spPr/>
        <p:txBody>
          <a:bodyPr/>
          <a:lstStyle/>
          <a:p>
            <a:fld id="{69E57DC2-970A-4B3E-BB1C-7A09969E49DF}" type="slidenum">
              <a:rPr lang="en-US" smtClean="0"/>
              <a:t>44</a:t>
            </a:fld>
            <a:endParaRPr lang="en-US" dirty="0"/>
          </a:p>
        </p:txBody>
      </p:sp>
      <p:sp>
        <p:nvSpPr>
          <p:cNvPr id="3" name="CuadroTexto 2">
            <a:extLst>
              <a:ext uri="{FF2B5EF4-FFF2-40B4-BE49-F238E27FC236}">
                <a16:creationId xmlns:a16="http://schemas.microsoft.com/office/drawing/2014/main" id="{43CBD252-1419-4943-9B1A-4DD6C5A8F847}"/>
              </a:ext>
            </a:extLst>
          </p:cNvPr>
          <p:cNvSpPr txBox="1"/>
          <p:nvPr/>
        </p:nvSpPr>
        <p:spPr>
          <a:xfrm>
            <a:off x="1072055" y="567559"/>
            <a:ext cx="10421007" cy="5636864"/>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Secuencia de Asesoría Recomendada</a:t>
            </a:r>
          </a:p>
          <a:p>
            <a:endParaRPr lang="es-MX" sz="2000" dirty="0">
              <a:latin typeface="Arial" panose="020B0604020202020204" pitchFamily="34" charset="0"/>
              <a:cs typeface="Arial" panose="020B0604020202020204" pitchFamily="34" charset="0"/>
            </a:endParaRPr>
          </a:p>
          <a:p>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Paso 1: Entrevista clínica + MAS, QABF, o FAST</a:t>
            </a:r>
          </a:p>
          <a:p>
            <a:pPr>
              <a:lnSpc>
                <a:spcPct val="150000"/>
              </a:lnSpc>
            </a:pPr>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Paso 2. Observación breve (10 a 15 min) (o saltarse este paso)</a:t>
            </a:r>
          </a:p>
          <a:p>
            <a:pPr>
              <a:lnSpc>
                <a:spcPct val="150000"/>
              </a:lnSpc>
            </a:pPr>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Paso 3. Análisis funcional (FA, BFA, test de función simple, FA basado en ensayos, </a:t>
            </a:r>
          </a:p>
          <a:p>
            <a:pPr>
              <a:lnSpc>
                <a:spcPct val="150000"/>
              </a:lnSpc>
            </a:pPr>
            <a:r>
              <a:rPr lang="es-MX" sz="2000" dirty="0">
                <a:latin typeface="Arial" panose="020B0604020202020204" pitchFamily="34" charset="0"/>
                <a:cs typeface="Arial" panose="020B0604020202020204" pitchFamily="34" charset="0"/>
              </a:rPr>
              <a:t>		FA de latencia, FA de precursor)</a:t>
            </a:r>
          </a:p>
          <a:p>
            <a:pPr>
              <a:lnSpc>
                <a:spcPct val="150000"/>
              </a:lnSpc>
            </a:pPr>
            <a:endParaRPr lang="es-MX" sz="2000" dirty="0">
              <a:latin typeface="Arial" panose="020B0604020202020204" pitchFamily="34" charset="0"/>
              <a:cs typeface="Arial" panose="020B0604020202020204" pitchFamily="34" charset="0"/>
            </a:endParaRPr>
          </a:p>
          <a:p>
            <a:pPr algn="just">
              <a:lnSpc>
                <a:spcPct val="150000"/>
              </a:lnSpc>
            </a:pPr>
            <a:r>
              <a:rPr lang="es-MX" sz="2000" dirty="0">
                <a:latin typeface="Arial" panose="020B0604020202020204" pitchFamily="34" charset="0"/>
                <a:cs typeface="Arial" panose="020B0604020202020204" pitchFamily="34" charset="0"/>
              </a:rPr>
              <a:t>Razonamiento: Los clínicos pueden hacer el No.1 bien, pero no el No. 2 o el No. 3.</a:t>
            </a:r>
          </a:p>
          <a:p>
            <a:pPr algn="just">
              <a:lnSpc>
                <a:spcPct val="150000"/>
              </a:lnSpc>
            </a:pPr>
            <a:r>
              <a:rPr lang="es-MX" sz="2000" dirty="0">
                <a:latin typeface="Arial" panose="020B0604020202020204" pitchFamily="34" charset="0"/>
                <a:cs typeface="Arial" panose="020B0604020202020204" pitchFamily="34" charset="0"/>
              </a:rPr>
              <a:t>Compare el valor de observar al cliente por 30 min (No. 2) vs. Ver lo que hace el cliente cuando se le ignora, cuando se le presentan demandas, etc. (No. 3)</a:t>
            </a:r>
          </a:p>
        </p:txBody>
      </p:sp>
    </p:spTree>
    <p:extLst>
      <p:ext uri="{BB962C8B-B14F-4D97-AF65-F5344CB8AC3E}">
        <p14:creationId xmlns:p14="http://schemas.microsoft.com/office/powerpoint/2010/main" val="41012908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8413B71-AF24-4C7C-B80A-CD2155C59B6B}"/>
              </a:ext>
            </a:extLst>
          </p:cNvPr>
          <p:cNvSpPr>
            <a:spLocks noGrp="1"/>
          </p:cNvSpPr>
          <p:nvPr>
            <p:ph type="sldNum" sz="quarter" idx="12"/>
          </p:nvPr>
        </p:nvSpPr>
        <p:spPr/>
        <p:txBody>
          <a:bodyPr/>
          <a:lstStyle/>
          <a:p>
            <a:fld id="{69E57DC2-970A-4B3E-BB1C-7A09969E49DF}" type="slidenum">
              <a:rPr lang="en-US" smtClean="0"/>
              <a:t>45</a:t>
            </a:fld>
            <a:endParaRPr lang="en-US" dirty="0"/>
          </a:p>
        </p:txBody>
      </p:sp>
      <p:sp>
        <p:nvSpPr>
          <p:cNvPr id="3" name="CuadroTexto 2">
            <a:extLst>
              <a:ext uri="{FF2B5EF4-FFF2-40B4-BE49-F238E27FC236}">
                <a16:creationId xmlns:a16="http://schemas.microsoft.com/office/drawing/2014/main" id="{0C383C19-62CA-4866-A68C-5FF39AFEDC71}"/>
              </a:ext>
            </a:extLst>
          </p:cNvPr>
          <p:cNvSpPr txBox="1"/>
          <p:nvPr/>
        </p:nvSpPr>
        <p:spPr>
          <a:xfrm>
            <a:off x="1497724" y="189187"/>
            <a:ext cx="10468303" cy="6560194"/>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Barreras para la Implementación</a:t>
            </a:r>
          </a:p>
          <a:p>
            <a:endParaRPr lang="es-MX" sz="2000" dirty="0">
              <a:latin typeface="Arial" panose="020B0604020202020204" pitchFamily="34" charset="0"/>
              <a:cs typeface="Arial" panose="020B0604020202020204" pitchFamily="34" charset="0"/>
            </a:endParaRPr>
          </a:p>
          <a:p>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Estatus actual de los Métodos para el FA (análisis funcional)</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Es el estándar en la práctica y en la investigación clínica</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Aún no es el enfoque más común para la asesoría</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 Porqué la laguna de 30 años para su aplicación extensiva?</a:t>
            </a:r>
          </a:p>
          <a:p>
            <a:pPr>
              <a:lnSpc>
                <a:spcPct val="150000"/>
              </a:lnSpc>
            </a:pPr>
            <a:r>
              <a:rPr lang="es-MX" sz="2000" dirty="0">
                <a:latin typeface="Arial" panose="020B0604020202020204" pitchFamily="34" charset="0"/>
                <a:cs typeface="Arial" panose="020B0604020202020204" pitchFamily="34" charset="0"/>
              </a:rPr>
              <a:t>Limitaciones comúnmente mencionadas</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Restricciones prácticas</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Aspectos éticos</a:t>
            </a:r>
          </a:p>
          <a:p>
            <a:pPr>
              <a:lnSpc>
                <a:spcPct val="150000"/>
              </a:lnSpc>
            </a:pPr>
            <a:r>
              <a:rPr lang="es-MX" sz="2000" dirty="0">
                <a:latin typeface="Arial" panose="020B0604020202020204" pitchFamily="34" charset="0"/>
                <a:cs typeface="Arial" panose="020B0604020202020204" pitchFamily="34" charset="0"/>
              </a:rPr>
              <a:t>Las barreras reales</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Muchos académicos no han conducido nunca un FA de PB</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La mayoría de alumnos graduados nunca aprendieron cómo conducir un FA</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DA es un análisis estructural excelente (A </a:t>
            </a:r>
            <a:r>
              <a:rPr lang="es-MX" sz="2000" dirty="0">
                <a:latin typeface="Arial" panose="020B0604020202020204" pitchFamily="34" charset="0"/>
                <a:cs typeface="Arial" panose="020B0604020202020204" pitchFamily="34" charset="0"/>
                <a:sym typeface="Wingdings" panose="05000000000000000000" pitchFamily="2" charset="2"/>
              </a:rPr>
              <a:t> B  C)</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sym typeface="Wingdings" panose="05000000000000000000" pitchFamily="2" charset="2"/>
              </a:rPr>
              <a:t>Todos saben como conducir un DA</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79421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38B40F9C-23FF-4EE8-B52E-B3E4B6DCF51A}"/>
              </a:ext>
            </a:extLst>
          </p:cNvPr>
          <p:cNvSpPr>
            <a:spLocks noGrp="1"/>
          </p:cNvSpPr>
          <p:nvPr>
            <p:ph type="sldNum" sz="quarter" idx="12"/>
          </p:nvPr>
        </p:nvSpPr>
        <p:spPr/>
        <p:txBody>
          <a:bodyPr/>
          <a:lstStyle/>
          <a:p>
            <a:fld id="{69E57DC2-970A-4B3E-BB1C-7A09969E49DF}" type="slidenum">
              <a:rPr lang="en-US" smtClean="0"/>
              <a:t>46</a:t>
            </a:fld>
            <a:endParaRPr lang="en-US" dirty="0"/>
          </a:p>
        </p:txBody>
      </p:sp>
      <p:sp>
        <p:nvSpPr>
          <p:cNvPr id="3" name="CuadroTexto 2">
            <a:extLst>
              <a:ext uri="{FF2B5EF4-FFF2-40B4-BE49-F238E27FC236}">
                <a16:creationId xmlns:a16="http://schemas.microsoft.com/office/drawing/2014/main" id="{C26709E3-C5E8-4EAA-9006-E23EC4DEC38F}"/>
              </a:ext>
            </a:extLst>
          </p:cNvPr>
          <p:cNvSpPr txBox="1"/>
          <p:nvPr/>
        </p:nvSpPr>
        <p:spPr>
          <a:xfrm>
            <a:off x="1198179" y="1371601"/>
            <a:ext cx="10216055" cy="3785652"/>
          </a:xfrm>
          <a:prstGeom prst="rect">
            <a:avLst/>
          </a:prstGeom>
          <a:noFill/>
        </p:spPr>
        <p:txBody>
          <a:bodyPr wrap="square" rtlCol="0">
            <a:spAutoFit/>
          </a:bodyPr>
          <a:lstStyle/>
          <a:p>
            <a:pPr algn="ctr"/>
            <a:r>
              <a:rPr lang="es-MX" sz="8000" dirty="0">
                <a:latin typeface="Arial" panose="020B0604020202020204" pitchFamily="34" charset="0"/>
                <a:cs typeface="Arial" panose="020B0604020202020204" pitchFamily="34" charset="0"/>
              </a:rPr>
              <a:t>Implicaciones</a:t>
            </a:r>
          </a:p>
          <a:p>
            <a:pPr algn="ctr"/>
            <a:r>
              <a:rPr lang="es-MX" sz="8000" dirty="0">
                <a:latin typeface="Arial" panose="020B0604020202020204" pitchFamily="34" charset="0"/>
                <a:cs typeface="Arial" panose="020B0604020202020204" pitchFamily="34" charset="0"/>
              </a:rPr>
              <a:t>para la</a:t>
            </a:r>
          </a:p>
          <a:p>
            <a:pPr algn="ctr"/>
            <a:r>
              <a:rPr lang="es-MX" sz="8000" dirty="0">
                <a:latin typeface="Arial" panose="020B0604020202020204" pitchFamily="34" charset="0"/>
                <a:cs typeface="Arial" panose="020B0604020202020204" pitchFamily="34" charset="0"/>
              </a:rPr>
              <a:t>Intervención</a:t>
            </a:r>
          </a:p>
        </p:txBody>
      </p:sp>
    </p:spTree>
    <p:extLst>
      <p:ext uri="{BB962C8B-B14F-4D97-AF65-F5344CB8AC3E}">
        <p14:creationId xmlns:p14="http://schemas.microsoft.com/office/powerpoint/2010/main" val="7991899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00F05CF-8AED-4472-9BDA-A78B61836218}"/>
              </a:ext>
            </a:extLst>
          </p:cNvPr>
          <p:cNvSpPr>
            <a:spLocks noGrp="1"/>
          </p:cNvSpPr>
          <p:nvPr>
            <p:ph type="sldNum" sz="quarter" idx="12"/>
          </p:nvPr>
        </p:nvSpPr>
        <p:spPr/>
        <p:txBody>
          <a:bodyPr/>
          <a:lstStyle/>
          <a:p>
            <a:fld id="{69E57DC2-970A-4B3E-BB1C-7A09969E49DF}" type="slidenum">
              <a:rPr lang="en-US" smtClean="0"/>
              <a:t>47</a:t>
            </a:fld>
            <a:endParaRPr lang="en-US" dirty="0"/>
          </a:p>
        </p:txBody>
      </p:sp>
      <p:sp>
        <p:nvSpPr>
          <p:cNvPr id="3" name="CuadroTexto 2">
            <a:extLst>
              <a:ext uri="{FF2B5EF4-FFF2-40B4-BE49-F238E27FC236}">
                <a16:creationId xmlns:a16="http://schemas.microsoft.com/office/drawing/2014/main" id="{62D93D3C-BC84-4B30-AE2E-FF8A46C4CCBE}"/>
              </a:ext>
            </a:extLst>
          </p:cNvPr>
          <p:cNvSpPr txBox="1"/>
          <p:nvPr/>
        </p:nvSpPr>
        <p:spPr>
          <a:xfrm>
            <a:off x="1529255" y="0"/>
            <a:ext cx="10421007" cy="6652590"/>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Clasificación de Procedimientos para la Intervención</a:t>
            </a:r>
          </a:p>
          <a:p>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Enfoque estructural: Énfasis en procedimientos</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Ventaja: Directrices prácticas bien definidas</a:t>
            </a:r>
          </a:p>
          <a:p>
            <a:pPr marL="342900" indent="-342900">
              <a:lnSpc>
                <a:spcPct val="150000"/>
              </a:lnSpc>
              <a:buFont typeface="Wingdings" panose="05000000000000000000" pitchFamily="2" charset="2"/>
              <a:buChar char="§"/>
            </a:pPr>
            <a:r>
              <a:rPr lang="es-MX" sz="2000" dirty="0">
                <a:latin typeface="Arial" panose="020B0604020202020204" pitchFamily="34" charset="0"/>
                <a:cs typeface="Arial" panose="020B0604020202020204" pitchFamily="34" charset="0"/>
              </a:rPr>
              <a:t>Tiempo fuera, </a:t>
            </a:r>
            <a:r>
              <a:rPr lang="es-MX" sz="2000" dirty="0" err="1">
                <a:latin typeface="Arial" panose="020B0604020202020204" pitchFamily="34" charset="0"/>
                <a:cs typeface="Arial" panose="020B0604020202020204" pitchFamily="34" charset="0"/>
              </a:rPr>
              <a:t>sobrecorrección</a:t>
            </a:r>
            <a:endParaRPr lang="es-MX" sz="2000" dirty="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Desventaja: Oportunidad conductual con mecanismos desconocidos</a:t>
            </a:r>
          </a:p>
          <a:p>
            <a:pPr>
              <a:lnSpc>
                <a:spcPct val="150000"/>
              </a:lnSpc>
            </a:pPr>
            <a:r>
              <a:rPr lang="es-MX" sz="2000" dirty="0">
                <a:latin typeface="Arial" panose="020B0604020202020204" pitchFamily="34" charset="0"/>
                <a:cs typeface="Arial" panose="020B0604020202020204" pitchFamily="34" charset="0"/>
              </a:rPr>
              <a:t>	(Mismo procedimiento </a:t>
            </a:r>
            <a:r>
              <a:rPr lang="es-MX" sz="2000" dirty="0">
                <a:latin typeface="Arial" panose="020B0604020202020204" pitchFamily="34" charset="0"/>
                <a:cs typeface="Arial" panose="020B0604020202020204" pitchFamily="34" charset="0"/>
                <a:sym typeface="Wingdings" panose="05000000000000000000" pitchFamily="2" charset="2"/>
              </a:rPr>
              <a:t> resultados diferentes)</a:t>
            </a:r>
          </a:p>
          <a:p>
            <a:pPr marL="342900" indent="-342900">
              <a:lnSpc>
                <a:spcPct val="150000"/>
              </a:lnSpc>
              <a:buFont typeface="Wingdings" panose="05000000000000000000" pitchFamily="2" charset="2"/>
              <a:buChar char="§"/>
            </a:pPr>
            <a:r>
              <a:rPr lang="es-MX" sz="2000" dirty="0">
                <a:latin typeface="Arial" panose="020B0604020202020204" pitchFamily="34" charset="0"/>
                <a:cs typeface="Arial" panose="020B0604020202020204" pitchFamily="34" charset="0"/>
                <a:sym typeface="Wingdings" panose="05000000000000000000" pitchFamily="2" charset="2"/>
              </a:rPr>
              <a:t>	Ignorar planificadamente  extinción vs. Sr-</a:t>
            </a:r>
          </a:p>
          <a:p>
            <a:pPr marL="342900" indent="-342900">
              <a:lnSpc>
                <a:spcPct val="150000"/>
              </a:lnSpc>
              <a:buFont typeface="Wingdings" panose="05000000000000000000" pitchFamily="2" charset="2"/>
              <a:buChar char="§"/>
            </a:pPr>
            <a:r>
              <a:rPr lang="es-MX" sz="2000" dirty="0">
                <a:latin typeface="Arial" panose="020B0604020202020204" pitchFamily="34" charset="0"/>
                <a:cs typeface="Arial" panose="020B0604020202020204" pitchFamily="34" charset="0"/>
                <a:sym typeface="Wingdings" panose="05000000000000000000" pitchFamily="2" charset="2"/>
              </a:rPr>
              <a:t>Regañar  castigo vs. Sr+</a:t>
            </a:r>
          </a:p>
          <a:p>
            <a:pPr marL="342900" indent="-342900">
              <a:lnSpc>
                <a:spcPct val="150000"/>
              </a:lnSpc>
              <a:buFont typeface="Wingdings" panose="05000000000000000000" pitchFamily="2" charset="2"/>
              <a:buChar char="§"/>
            </a:pPr>
            <a:endParaRPr lang="es-MX" sz="2000" dirty="0">
              <a:latin typeface="Arial" panose="020B0604020202020204" pitchFamily="34" charset="0"/>
              <a:cs typeface="Arial" panose="020B0604020202020204" pitchFamily="34" charset="0"/>
              <a:sym typeface="Wingdings" panose="05000000000000000000" pitchFamily="2" charset="2"/>
            </a:endParaRPr>
          </a:p>
          <a:p>
            <a:pPr>
              <a:lnSpc>
                <a:spcPct val="150000"/>
              </a:lnSpc>
            </a:pPr>
            <a:r>
              <a:rPr lang="es-MX" sz="2000" dirty="0">
                <a:latin typeface="Arial" panose="020B0604020202020204" pitchFamily="34" charset="0"/>
                <a:cs typeface="Arial" panose="020B0604020202020204" pitchFamily="34" charset="0"/>
                <a:sym typeface="Wingdings" panose="05000000000000000000" pitchFamily="2" charset="2"/>
              </a:rPr>
              <a:t>Enfoque funcional: Énfasis en las contingencias</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sym typeface="Wingdings" panose="05000000000000000000" pitchFamily="2" charset="2"/>
              </a:rPr>
              <a:t>Ventaja: Generalizable entre funciones de respuesta</a:t>
            </a:r>
          </a:p>
          <a:p>
            <a:pPr marL="342900" indent="-342900">
              <a:lnSpc>
                <a:spcPct val="150000"/>
              </a:lnSpc>
              <a:buFont typeface="Wingdings" panose="05000000000000000000" pitchFamily="2" charset="2"/>
              <a:buChar char="§"/>
            </a:pPr>
            <a:r>
              <a:rPr lang="es-MX" sz="2000" dirty="0">
                <a:latin typeface="Arial" panose="020B0604020202020204" pitchFamily="34" charset="0"/>
                <a:cs typeface="Arial" panose="020B0604020202020204" pitchFamily="34" charset="0"/>
                <a:sym typeface="Wingdings" panose="05000000000000000000" pitchFamily="2" charset="2"/>
              </a:rPr>
              <a:t>Extinción  retiro del reforzamiento</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sym typeface="Wingdings" panose="05000000000000000000" pitchFamily="2" charset="2"/>
              </a:rPr>
              <a:t>Desventaja: Detalles del procedimiento no bien especificados</a:t>
            </a:r>
          </a:p>
          <a:p>
            <a:pPr marL="342900" indent="-342900">
              <a:lnSpc>
                <a:spcPct val="150000"/>
              </a:lnSpc>
              <a:buFont typeface="Wingdings" panose="05000000000000000000" pitchFamily="2" charset="2"/>
              <a:buChar char="§"/>
            </a:pPr>
            <a:r>
              <a:rPr lang="es-MX" sz="2000" dirty="0">
                <a:latin typeface="Arial" panose="020B0604020202020204" pitchFamily="34" charset="0"/>
                <a:cs typeface="Arial" panose="020B0604020202020204" pitchFamily="34" charset="0"/>
                <a:sym typeface="Wingdings" panose="05000000000000000000" pitchFamily="2" charset="2"/>
              </a:rPr>
              <a:t>Extinción  ¿qué procedimientos?</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88670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659AB91-2F5E-428A-8996-7BFD01047139}"/>
              </a:ext>
            </a:extLst>
          </p:cNvPr>
          <p:cNvSpPr>
            <a:spLocks noGrp="1"/>
          </p:cNvSpPr>
          <p:nvPr>
            <p:ph type="sldNum" sz="quarter" idx="12"/>
          </p:nvPr>
        </p:nvSpPr>
        <p:spPr/>
        <p:txBody>
          <a:bodyPr/>
          <a:lstStyle/>
          <a:p>
            <a:fld id="{69E57DC2-970A-4B3E-BB1C-7A09969E49DF}" type="slidenum">
              <a:rPr lang="en-US" smtClean="0"/>
              <a:t>48</a:t>
            </a:fld>
            <a:endParaRPr lang="en-US" dirty="0"/>
          </a:p>
        </p:txBody>
      </p:sp>
      <p:sp>
        <p:nvSpPr>
          <p:cNvPr id="3" name="CuadroTexto 2">
            <a:extLst>
              <a:ext uri="{FF2B5EF4-FFF2-40B4-BE49-F238E27FC236}">
                <a16:creationId xmlns:a16="http://schemas.microsoft.com/office/drawing/2014/main" id="{FE5AB49F-B5D6-4287-9738-B90D309BA909}"/>
              </a:ext>
            </a:extLst>
          </p:cNvPr>
          <p:cNvSpPr txBox="1"/>
          <p:nvPr/>
        </p:nvSpPr>
        <p:spPr>
          <a:xfrm>
            <a:off x="1308538" y="536027"/>
            <a:ext cx="10357945" cy="5236755"/>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Reducción de la Conducta</a:t>
            </a:r>
          </a:p>
          <a:p>
            <a:pPr algn="ctr"/>
            <a:r>
              <a:rPr lang="es-MX" sz="2400" dirty="0">
                <a:latin typeface="Arial" panose="020B0604020202020204" pitchFamily="34" charset="0"/>
                <a:cs typeface="Arial" panose="020B0604020202020204" pitchFamily="34" charset="0"/>
              </a:rPr>
              <a:t>Enfoques Basados en el Reforzamiento</a:t>
            </a:r>
          </a:p>
          <a:p>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Eliminar las operaciones establecedoras de la conducta o el evento antecedente (privación o estimulación aversiva)</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Reforzamiento no contingente (NCR)</a:t>
            </a:r>
          </a:p>
          <a:p>
            <a:pPr marL="342900" indent="-342900">
              <a:lnSpc>
                <a:spcPct val="150000"/>
              </a:lnSpc>
              <a:buFont typeface="Wingdings" panose="05000000000000000000" pitchFamily="2" charset="2"/>
              <a:buChar char="§"/>
            </a:pPr>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Eliminar las contingencias mantenedoras de la conducta</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Extinción (EXT)</a:t>
            </a:r>
          </a:p>
          <a:p>
            <a:pPr marL="342900" indent="-342900">
              <a:lnSpc>
                <a:spcPct val="150000"/>
              </a:lnSpc>
              <a:buFont typeface="Wingdings" panose="05000000000000000000" pitchFamily="2" charset="2"/>
              <a:buChar char="v"/>
            </a:pPr>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Remplazar la conducta con una respuesta alternativa</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Reforzamiento diferencial (DRA)</a:t>
            </a:r>
          </a:p>
        </p:txBody>
      </p:sp>
    </p:spTree>
    <p:extLst>
      <p:ext uri="{BB962C8B-B14F-4D97-AF65-F5344CB8AC3E}">
        <p14:creationId xmlns:p14="http://schemas.microsoft.com/office/powerpoint/2010/main" val="24647704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97DD53A-EF21-4DEB-A212-29EF2624F12B}"/>
              </a:ext>
            </a:extLst>
          </p:cNvPr>
          <p:cNvSpPr>
            <a:spLocks noGrp="1"/>
          </p:cNvSpPr>
          <p:nvPr>
            <p:ph type="sldNum" sz="quarter" idx="12"/>
          </p:nvPr>
        </p:nvSpPr>
        <p:spPr/>
        <p:txBody>
          <a:bodyPr/>
          <a:lstStyle/>
          <a:p>
            <a:fld id="{69E57DC2-970A-4B3E-BB1C-7A09969E49DF}" type="slidenum">
              <a:rPr lang="en-US" smtClean="0"/>
              <a:t>49</a:t>
            </a:fld>
            <a:endParaRPr lang="en-US" dirty="0"/>
          </a:p>
        </p:txBody>
      </p:sp>
      <p:sp>
        <p:nvSpPr>
          <p:cNvPr id="3" name="CuadroTexto 2">
            <a:extLst>
              <a:ext uri="{FF2B5EF4-FFF2-40B4-BE49-F238E27FC236}">
                <a16:creationId xmlns:a16="http://schemas.microsoft.com/office/drawing/2014/main" id="{4614994B-79E4-4D4A-8ECC-7252BB5377D7}"/>
              </a:ext>
            </a:extLst>
          </p:cNvPr>
          <p:cNvSpPr txBox="1"/>
          <p:nvPr/>
        </p:nvSpPr>
        <p:spPr>
          <a:xfrm>
            <a:off x="1749972" y="677917"/>
            <a:ext cx="10247586" cy="4405758"/>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Función: Reforzamiento Social Positivo</a:t>
            </a:r>
          </a:p>
          <a:p>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Operación establecedora: Privación de atención</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Atención no contingente (NCR)</a:t>
            </a:r>
          </a:p>
          <a:p>
            <a:pPr marL="342900" indent="-342900">
              <a:lnSpc>
                <a:spcPct val="150000"/>
              </a:lnSpc>
              <a:buFont typeface="Wingdings" panose="05000000000000000000" pitchFamily="2" charset="2"/>
              <a:buChar char="v"/>
            </a:pPr>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Reforzamiento mantenedor: Atención</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EXT (atención)  o  “ignorar planificadamente”</a:t>
            </a:r>
          </a:p>
          <a:p>
            <a:pPr marL="342900" indent="-342900">
              <a:lnSpc>
                <a:spcPct val="150000"/>
              </a:lnSpc>
              <a:buFont typeface="Wingdings" panose="05000000000000000000" pitchFamily="2" charset="2"/>
              <a:buChar char="v"/>
            </a:pPr>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Remplazamiento de conducta:</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Establecer una respuesta alternativa para buscar atención</a:t>
            </a:r>
          </a:p>
        </p:txBody>
      </p:sp>
    </p:spTree>
    <p:extLst>
      <p:ext uri="{BB962C8B-B14F-4D97-AF65-F5344CB8AC3E}">
        <p14:creationId xmlns:p14="http://schemas.microsoft.com/office/powerpoint/2010/main" val="1915287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69F3E16-0BEF-4D02-8C14-A6A7E08435FA}"/>
              </a:ext>
            </a:extLst>
          </p:cNvPr>
          <p:cNvSpPr txBox="1"/>
          <p:nvPr/>
        </p:nvSpPr>
        <p:spPr>
          <a:xfrm>
            <a:off x="1040524" y="599090"/>
            <a:ext cx="10562897" cy="5205977"/>
          </a:xfrm>
          <a:prstGeom prst="rect">
            <a:avLst/>
          </a:prstGeom>
          <a:noFill/>
        </p:spPr>
        <p:txBody>
          <a:bodyPr wrap="square" rtlCol="0">
            <a:spAutoFit/>
          </a:bodyPr>
          <a:lstStyle/>
          <a:p>
            <a:pPr algn="ctr">
              <a:lnSpc>
                <a:spcPct val="150000"/>
              </a:lnSpc>
            </a:pPr>
            <a:r>
              <a:rPr lang="es-MX" sz="2400" dirty="0">
                <a:latin typeface="Arial" panose="020B0604020202020204" pitchFamily="34" charset="0"/>
                <a:cs typeface="Arial" panose="020B0604020202020204" pitchFamily="34" charset="0"/>
              </a:rPr>
              <a:t>Análisis Estructural  vs.  Análisis Funcional</a:t>
            </a:r>
          </a:p>
          <a:p>
            <a:pPr>
              <a:lnSpc>
                <a:spcPct val="150000"/>
              </a:lnSpc>
            </a:pPr>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Análisis estructural:</a:t>
            </a:r>
          </a:p>
          <a:p>
            <a:pPr marL="285750" indent="-28575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Identificación de partes o componentes</a:t>
            </a:r>
          </a:p>
          <a:p>
            <a:pPr marL="285750" indent="-28575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General: ¿De qué está hecha ésta cosa?</a:t>
            </a:r>
          </a:p>
          <a:p>
            <a:pPr marL="285750" indent="-28575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Medio ambiente &amp; conducta: ¿Qué eventos están ocurriendo?</a:t>
            </a:r>
          </a:p>
          <a:p>
            <a:pPr>
              <a:lnSpc>
                <a:spcPct val="150000"/>
              </a:lnSpc>
            </a:pPr>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Análisis funcional:</a:t>
            </a:r>
          </a:p>
          <a:p>
            <a:pPr marL="285750" indent="-28575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Identificación de los usos o propósitos</a:t>
            </a:r>
          </a:p>
          <a:p>
            <a:pPr marL="285750" indent="-28575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General: ¿Para qué sirve esta cosa?</a:t>
            </a:r>
          </a:p>
          <a:p>
            <a:pPr marL="285750" indent="-28575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Medio ambiente &amp; conducta: ¿Porqué ocurren estos eventos?</a:t>
            </a:r>
          </a:p>
        </p:txBody>
      </p:sp>
      <p:sp>
        <p:nvSpPr>
          <p:cNvPr id="3" name="Marcador de número de diapositiva 2">
            <a:extLst>
              <a:ext uri="{FF2B5EF4-FFF2-40B4-BE49-F238E27FC236}">
                <a16:creationId xmlns:a16="http://schemas.microsoft.com/office/drawing/2014/main" id="{43EABC1A-74FD-4749-98DE-0C10D6E4FA3E}"/>
              </a:ext>
            </a:extLst>
          </p:cNvPr>
          <p:cNvSpPr>
            <a:spLocks noGrp="1"/>
          </p:cNvSpPr>
          <p:nvPr>
            <p:ph type="sldNum" sz="quarter" idx="12"/>
          </p:nvPr>
        </p:nvSpPr>
        <p:spPr/>
        <p:txBody>
          <a:bodyPr/>
          <a:lstStyle/>
          <a:p>
            <a:fld id="{69E57DC2-970A-4B3E-BB1C-7A09969E49DF}" type="slidenum">
              <a:rPr lang="en-US" smtClean="0"/>
              <a:t>5</a:t>
            </a:fld>
            <a:endParaRPr lang="en-US" dirty="0"/>
          </a:p>
        </p:txBody>
      </p:sp>
    </p:spTree>
    <p:extLst>
      <p:ext uri="{BB962C8B-B14F-4D97-AF65-F5344CB8AC3E}">
        <p14:creationId xmlns:p14="http://schemas.microsoft.com/office/powerpoint/2010/main" val="21139559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F5CA130-94EA-4777-BE18-38142097E8A1}"/>
              </a:ext>
            </a:extLst>
          </p:cNvPr>
          <p:cNvSpPr>
            <a:spLocks noGrp="1"/>
          </p:cNvSpPr>
          <p:nvPr>
            <p:ph type="sldNum" sz="quarter" idx="12"/>
          </p:nvPr>
        </p:nvSpPr>
        <p:spPr/>
        <p:txBody>
          <a:bodyPr/>
          <a:lstStyle/>
          <a:p>
            <a:fld id="{69E57DC2-970A-4B3E-BB1C-7A09969E49DF}" type="slidenum">
              <a:rPr lang="en-US" smtClean="0"/>
              <a:t>50</a:t>
            </a:fld>
            <a:endParaRPr lang="en-US" dirty="0"/>
          </a:p>
        </p:txBody>
      </p:sp>
      <p:sp>
        <p:nvSpPr>
          <p:cNvPr id="3" name="CuadroTexto 2">
            <a:extLst>
              <a:ext uri="{FF2B5EF4-FFF2-40B4-BE49-F238E27FC236}">
                <a16:creationId xmlns:a16="http://schemas.microsoft.com/office/drawing/2014/main" id="{D2683F51-CB35-4A98-90C9-222D479EEC48}"/>
              </a:ext>
            </a:extLst>
          </p:cNvPr>
          <p:cNvSpPr txBox="1"/>
          <p:nvPr/>
        </p:nvSpPr>
        <p:spPr>
          <a:xfrm>
            <a:off x="1802524" y="693683"/>
            <a:ext cx="10389476" cy="5386090"/>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Función: Reforzamiento Negativo</a:t>
            </a:r>
          </a:p>
          <a:p>
            <a:endParaRPr lang="es-MX" sz="2000" dirty="0">
              <a:latin typeface="Arial" panose="020B0604020202020204" pitchFamily="34" charset="0"/>
              <a:cs typeface="Arial" panose="020B0604020202020204" pitchFamily="34" charset="0"/>
            </a:endParaRPr>
          </a:p>
          <a:p>
            <a:r>
              <a:rPr lang="es-MX" sz="2000" dirty="0">
                <a:latin typeface="Arial" panose="020B0604020202020204" pitchFamily="34" charset="0"/>
                <a:cs typeface="Arial" panose="020B0604020202020204" pitchFamily="34" charset="0"/>
              </a:rPr>
              <a:t>Operación establecedora: estimulación aversiva (</a:t>
            </a:r>
            <a:r>
              <a:rPr lang="es-MX" sz="2000" dirty="0" err="1">
                <a:latin typeface="Arial" panose="020B0604020202020204" pitchFamily="34" charset="0"/>
                <a:cs typeface="Arial" panose="020B0604020202020204" pitchFamily="34" charset="0"/>
              </a:rPr>
              <a:t>e.g</a:t>
            </a:r>
            <a:r>
              <a:rPr lang="es-MX" sz="2000" dirty="0">
                <a:latin typeface="Arial" panose="020B0604020202020204" pitchFamily="34" charset="0"/>
                <a:cs typeface="Arial" panose="020B0604020202020204" pitchFamily="34" charset="0"/>
              </a:rPr>
              <a:t>., demandas)</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rPr>
              <a:t>Descansos del trabajo no contingentes (NCR)</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rPr>
              <a:t>Tareas de mantenimiento sustituidas por tareas de adquisición</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rPr>
              <a:t>Reducir la duración de la sesión</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rPr>
              <a:t>Desvanecimiento de la demanda (frecuencia o dificultad)</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rPr>
              <a:t>Secuencia instruccional (Hi-p) de alta probabilidad</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rPr>
              <a:t>Sr+ no contingente</a:t>
            </a:r>
          </a:p>
          <a:p>
            <a:pPr marL="342900" indent="-342900">
              <a:buFont typeface="Wingdings" panose="05000000000000000000" pitchFamily="2" charset="2"/>
              <a:buChar char="v"/>
            </a:pPr>
            <a:endParaRPr lang="es-MX" sz="2000" dirty="0">
              <a:latin typeface="Arial" panose="020B0604020202020204" pitchFamily="34" charset="0"/>
              <a:cs typeface="Arial" panose="020B0604020202020204" pitchFamily="34" charset="0"/>
            </a:endParaRPr>
          </a:p>
          <a:p>
            <a:r>
              <a:rPr lang="es-MX" sz="2000" dirty="0">
                <a:latin typeface="Arial" panose="020B0604020202020204" pitchFamily="34" charset="0"/>
                <a:cs typeface="Arial" panose="020B0604020202020204" pitchFamily="34" charset="0"/>
              </a:rPr>
              <a:t>Reforzamiento mantenedor: Escape</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rPr>
              <a:t>EXT (escape); EXT (atención) contraindicados</a:t>
            </a:r>
          </a:p>
          <a:p>
            <a:pPr marL="342900" indent="-342900">
              <a:buFont typeface="Wingdings" panose="05000000000000000000" pitchFamily="2" charset="2"/>
              <a:buChar char="v"/>
            </a:pPr>
            <a:endParaRPr lang="es-MX" sz="2000" dirty="0">
              <a:latin typeface="Arial" panose="020B0604020202020204" pitchFamily="34" charset="0"/>
              <a:cs typeface="Arial" panose="020B0604020202020204" pitchFamily="34" charset="0"/>
            </a:endParaRPr>
          </a:p>
          <a:p>
            <a:r>
              <a:rPr lang="es-MX" sz="2000" dirty="0">
                <a:latin typeface="Arial" panose="020B0604020202020204" pitchFamily="34" charset="0"/>
                <a:cs typeface="Arial" panose="020B0604020202020204" pitchFamily="34" charset="0"/>
              </a:rPr>
              <a:t>Remplazamiento conductual:</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rPr>
              <a:t>Reforzar conducta precursora</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rPr>
              <a:t>Establecer una respuesta de escape alternativa</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rPr>
              <a:t>Fortalecer la aceptación del procedimiento vía Sr-  y  Sr+</a:t>
            </a:r>
          </a:p>
        </p:txBody>
      </p:sp>
    </p:spTree>
    <p:extLst>
      <p:ext uri="{BB962C8B-B14F-4D97-AF65-F5344CB8AC3E}">
        <p14:creationId xmlns:p14="http://schemas.microsoft.com/office/powerpoint/2010/main" val="3810537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594AE3C-23BA-4879-8578-124666A436CA}"/>
              </a:ext>
            </a:extLst>
          </p:cNvPr>
          <p:cNvSpPr>
            <a:spLocks noGrp="1"/>
          </p:cNvSpPr>
          <p:nvPr>
            <p:ph type="sldNum" sz="quarter" idx="12"/>
          </p:nvPr>
        </p:nvSpPr>
        <p:spPr/>
        <p:txBody>
          <a:bodyPr/>
          <a:lstStyle/>
          <a:p>
            <a:fld id="{69E57DC2-970A-4B3E-BB1C-7A09969E49DF}" type="slidenum">
              <a:rPr lang="en-US" smtClean="0"/>
              <a:t>51</a:t>
            </a:fld>
            <a:endParaRPr lang="en-US" dirty="0"/>
          </a:p>
        </p:txBody>
      </p:sp>
      <p:sp>
        <p:nvSpPr>
          <p:cNvPr id="3" name="CuadroTexto 2">
            <a:extLst>
              <a:ext uri="{FF2B5EF4-FFF2-40B4-BE49-F238E27FC236}">
                <a16:creationId xmlns:a16="http://schemas.microsoft.com/office/drawing/2014/main" id="{B05CA80D-2B5C-49AA-BE55-44C6CD6C6032}"/>
              </a:ext>
            </a:extLst>
          </p:cNvPr>
          <p:cNvSpPr txBox="1"/>
          <p:nvPr/>
        </p:nvSpPr>
        <p:spPr>
          <a:xfrm>
            <a:off x="1813034" y="362607"/>
            <a:ext cx="10531366" cy="5175199"/>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Función: Reforzamiento Positivo Automático</a:t>
            </a:r>
          </a:p>
          <a:p>
            <a:endParaRPr lang="es-MX" sz="2000" dirty="0">
              <a:latin typeface="Arial" panose="020B0604020202020204" pitchFamily="34" charset="0"/>
              <a:cs typeface="Arial" panose="020B0604020202020204" pitchFamily="34" charset="0"/>
            </a:endParaRPr>
          </a:p>
          <a:p>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Operación establecedora: Privación generalizada</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Estimulación no contingente (NCR)</a:t>
            </a:r>
          </a:p>
          <a:p>
            <a:pPr marL="342900" indent="-342900">
              <a:lnSpc>
                <a:spcPct val="150000"/>
              </a:lnSpc>
              <a:buFont typeface="Wingdings" panose="05000000000000000000" pitchFamily="2" charset="2"/>
              <a:buChar char="v"/>
            </a:pPr>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Reforzador mantenedor: Estimulación sensorial</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EXT (sensorial); dispositivos mecánicos, </a:t>
            </a:r>
            <a:r>
              <a:rPr lang="es-MX" sz="2000" dirty="0" err="1">
                <a:latin typeface="Arial" panose="020B0604020202020204" pitchFamily="34" charset="0"/>
                <a:cs typeface="Arial" panose="020B0604020202020204" pitchFamily="34" charset="0"/>
              </a:rPr>
              <a:t>blocking</a:t>
            </a:r>
            <a:r>
              <a:rPr lang="es-MX" sz="2000" dirty="0">
                <a:latin typeface="Arial" panose="020B0604020202020204" pitchFamily="34" charset="0"/>
                <a:cs typeface="Arial" panose="020B0604020202020204" pitchFamily="34" charset="0"/>
              </a:rPr>
              <a:t>, etc.</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Intervenciones sobre el esfuerzo para responder</a:t>
            </a:r>
          </a:p>
          <a:p>
            <a:pPr marL="342900" indent="-342900">
              <a:lnSpc>
                <a:spcPct val="150000"/>
              </a:lnSpc>
              <a:buFont typeface="Wingdings" panose="05000000000000000000" pitchFamily="2" charset="2"/>
              <a:buChar char="v"/>
            </a:pPr>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Remplazamiento conductual</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Establecer una respuesta auto estimulante alternativa</a:t>
            </a:r>
          </a:p>
        </p:txBody>
      </p:sp>
    </p:spTree>
    <p:extLst>
      <p:ext uri="{BB962C8B-B14F-4D97-AF65-F5344CB8AC3E}">
        <p14:creationId xmlns:p14="http://schemas.microsoft.com/office/powerpoint/2010/main" val="20580502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275A1DC-2770-41FC-BF8D-1A710C9F6A54}"/>
              </a:ext>
            </a:extLst>
          </p:cNvPr>
          <p:cNvSpPr>
            <a:spLocks noGrp="1"/>
          </p:cNvSpPr>
          <p:nvPr>
            <p:ph type="sldNum" sz="quarter" idx="12"/>
          </p:nvPr>
        </p:nvSpPr>
        <p:spPr/>
        <p:txBody>
          <a:bodyPr/>
          <a:lstStyle/>
          <a:p>
            <a:fld id="{69E57DC2-970A-4B3E-BB1C-7A09969E49DF}" type="slidenum">
              <a:rPr lang="en-US" smtClean="0"/>
              <a:t>52</a:t>
            </a:fld>
            <a:endParaRPr lang="en-US" dirty="0"/>
          </a:p>
        </p:txBody>
      </p:sp>
      <p:sp>
        <p:nvSpPr>
          <p:cNvPr id="3" name="CuadroTexto 2">
            <a:extLst>
              <a:ext uri="{FF2B5EF4-FFF2-40B4-BE49-F238E27FC236}">
                <a16:creationId xmlns:a16="http://schemas.microsoft.com/office/drawing/2014/main" id="{5BF59A2E-78EC-4714-A611-2BBC50AD25D4}"/>
              </a:ext>
            </a:extLst>
          </p:cNvPr>
          <p:cNvSpPr txBox="1"/>
          <p:nvPr/>
        </p:nvSpPr>
        <p:spPr>
          <a:xfrm>
            <a:off x="1072055" y="204952"/>
            <a:ext cx="10484069" cy="1077218"/>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Tratamiento – Control Múltiple</a:t>
            </a:r>
          </a:p>
          <a:p>
            <a:endParaRPr lang="es-MX" sz="2000" dirty="0">
              <a:latin typeface="Arial" panose="020B0604020202020204" pitchFamily="34" charset="0"/>
              <a:cs typeface="Arial" panose="020B0604020202020204" pitchFamily="34" charset="0"/>
            </a:endParaRPr>
          </a:p>
          <a:p>
            <a:endParaRPr lang="es-MX" sz="2000" dirty="0">
              <a:latin typeface="Arial" panose="020B0604020202020204" pitchFamily="34" charset="0"/>
              <a:cs typeface="Arial" panose="020B0604020202020204" pitchFamily="34" charset="0"/>
            </a:endParaRPr>
          </a:p>
        </p:txBody>
      </p:sp>
      <p:graphicFrame>
        <p:nvGraphicFramePr>
          <p:cNvPr id="4" name="Tabla 4">
            <a:extLst>
              <a:ext uri="{FF2B5EF4-FFF2-40B4-BE49-F238E27FC236}">
                <a16:creationId xmlns:a16="http://schemas.microsoft.com/office/drawing/2014/main" id="{BBC922FD-54FF-4DB9-89FA-E2CEAB35BBD1}"/>
              </a:ext>
            </a:extLst>
          </p:cNvPr>
          <p:cNvGraphicFramePr>
            <a:graphicFrameLocks noGrp="1"/>
          </p:cNvGraphicFramePr>
          <p:nvPr>
            <p:extLst>
              <p:ext uri="{D42A27DB-BD31-4B8C-83A1-F6EECF244321}">
                <p14:modId xmlns:p14="http://schemas.microsoft.com/office/powerpoint/2010/main" val="1616814108"/>
              </p:ext>
            </p:extLst>
          </p:nvPr>
        </p:nvGraphicFramePr>
        <p:xfrm>
          <a:off x="2221186" y="830024"/>
          <a:ext cx="8128000" cy="3506724"/>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622707445"/>
                    </a:ext>
                  </a:extLst>
                </a:gridCol>
                <a:gridCol w="2032000">
                  <a:extLst>
                    <a:ext uri="{9D8B030D-6E8A-4147-A177-3AD203B41FA5}">
                      <a16:colId xmlns:a16="http://schemas.microsoft.com/office/drawing/2014/main" val="475282027"/>
                    </a:ext>
                  </a:extLst>
                </a:gridCol>
                <a:gridCol w="2032000">
                  <a:extLst>
                    <a:ext uri="{9D8B030D-6E8A-4147-A177-3AD203B41FA5}">
                      <a16:colId xmlns:a16="http://schemas.microsoft.com/office/drawing/2014/main" val="3022157478"/>
                    </a:ext>
                  </a:extLst>
                </a:gridCol>
                <a:gridCol w="2032000">
                  <a:extLst>
                    <a:ext uri="{9D8B030D-6E8A-4147-A177-3AD203B41FA5}">
                      <a16:colId xmlns:a16="http://schemas.microsoft.com/office/drawing/2014/main" val="2843450724"/>
                    </a:ext>
                  </a:extLst>
                </a:gridCol>
              </a:tblGrid>
              <a:tr h="370840">
                <a:tc>
                  <a:txBody>
                    <a:bodyPr/>
                    <a:lstStyle/>
                    <a:p>
                      <a:endParaRPr lang="es-MX" dirty="0"/>
                    </a:p>
                    <a:p>
                      <a:r>
                        <a:rPr lang="es-MX" dirty="0">
                          <a:solidFill>
                            <a:schemeClr val="tx1"/>
                          </a:solidFill>
                        </a:rPr>
                        <a:t>       Funciones</a:t>
                      </a:r>
                    </a:p>
                  </a:txBody>
                  <a:tcPr/>
                </a:tc>
                <a:tc>
                  <a:txBody>
                    <a:bodyPr/>
                    <a:lstStyle/>
                    <a:p>
                      <a:r>
                        <a:rPr lang="es-MX" dirty="0">
                          <a:solidFill>
                            <a:schemeClr val="tx1"/>
                          </a:solidFill>
                        </a:rPr>
                        <a:t>Respuesta</a:t>
                      </a:r>
                    </a:p>
                    <a:p>
                      <a:r>
                        <a:rPr lang="es-MX" dirty="0">
                          <a:solidFill>
                            <a:schemeClr val="tx1"/>
                          </a:solidFill>
                        </a:rPr>
                        <a:t>buscadora de </a:t>
                      </a:r>
                    </a:p>
                    <a:p>
                      <a:r>
                        <a:rPr lang="es-MX" dirty="0">
                          <a:solidFill>
                            <a:schemeClr val="tx1"/>
                          </a:solidFill>
                        </a:rPr>
                        <a:t>atención</a:t>
                      </a:r>
                    </a:p>
                  </a:txBody>
                  <a:tcPr/>
                </a:tc>
                <a:tc>
                  <a:txBody>
                    <a:bodyPr/>
                    <a:lstStyle/>
                    <a:p>
                      <a:r>
                        <a:rPr lang="es-MX" dirty="0">
                          <a:solidFill>
                            <a:schemeClr val="tx1"/>
                          </a:solidFill>
                        </a:rPr>
                        <a:t>Respuesta</a:t>
                      </a:r>
                    </a:p>
                    <a:p>
                      <a:r>
                        <a:rPr lang="es-MX" dirty="0">
                          <a:solidFill>
                            <a:schemeClr val="tx1"/>
                          </a:solidFill>
                        </a:rPr>
                        <a:t>de escape</a:t>
                      </a:r>
                    </a:p>
                  </a:txBody>
                  <a:tcPr/>
                </a:tc>
                <a:tc>
                  <a:txBody>
                    <a:bodyPr/>
                    <a:lstStyle/>
                    <a:p>
                      <a:r>
                        <a:rPr lang="es-MX" dirty="0">
                          <a:solidFill>
                            <a:schemeClr val="tx1"/>
                          </a:solidFill>
                        </a:rPr>
                        <a:t>Respuesta</a:t>
                      </a:r>
                    </a:p>
                    <a:p>
                      <a:r>
                        <a:rPr lang="es-MX" dirty="0">
                          <a:solidFill>
                            <a:schemeClr val="tx1"/>
                          </a:solidFill>
                        </a:rPr>
                        <a:t>auto</a:t>
                      </a:r>
                    </a:p>
                    <a:p>
                      <a:r>
                        <a:rPr lang="es-MX" dirty="0">
                          <a:solidFill>
                            <a:schemeClr val="tx1"/>
                          </a:solidFill>
                        </a:rPr>
                        <a:t>estimulante </a:t>
                      </a:r>
                    </a:p>
                  </a:txBody>
                  <a:tcPr/>
                </a:tc>
                <a:extLst>
                  <a:ext uri="{0D108BD9-81ED-4DB2-BD59-A6C34878D82A}">
                    <a16:rowId xmlns:a16="http://schemas.microsoft.com/office/drawing/2014/main" val="3678014628"/>
                  </a:ext>
                </a:extLst>
              </a:tr>
              <a:tr h="370840">
                <a:tc>
                  <a:txBody>
                    <a:bodyPr/>
                    <a:lstStyle/>
                    <a:p>
                      <a:pPr>
                        <a:lnSpc>
                          <a:spcPct val="150000"/>
                        </a:lnSpc>
                      </a:pPr>
                      <a:r>
                        <a:rPr lang="es-MX" dirty="0"/>
                        <a:t>     Sr+ Social</a:t>
                      </a:r>
                    </a:p>
                    <a:p>
                      <a:pPr>
                        <a:lnSpc>
                          <a:spcPct val="150000"/>
                        </a:lnSpc>
                      </a:pPr>
                      <a:r>
                        <a:rPr lang="es-MX" dirty="0"/>
                        <a:t>     Sr-  Social</a:t>
                      </a:r>
                    </a:p>
                  </a:txBody>
                  <a:tcPr/>
                </a:tc>
                <a:tc>
                  <a:txBody>
                    <a:bodyPr/>
                    <a:lstStyle/>
                    <a:p>
                      <a:pPr>
                        <a:lnSpc>
                          <a:spcPct val="150000"/>
                        </a:lnSpc>
                      </a:pPr>
                      <a:endParaRPr lang="es-MX" dirty="0"/>
                    </a:p>
                    <a:p>
                      <a:pPr>
                        <a:lnSpc>
                          <a:spcPct val="150000"/>
                        </a:lnSpc>
                      </a:pPr>
                      <a:r>
                        <a:rPr lang="es-MX" dirty="0"/>
                        <a:t>              X</a:t>
                      </a:r>
                    </a:p>
                  </a:txBody>
                  <a:tcPr/>
                </a:tc>
                <a:tc>
                  <a:txBody>
                    <a:bodyPr/>
                    <a:lstStyle/>
                    <a:p>
                      <a:pPr>
                        <a:lnSpc>
                          <a:spcPct val="150000"/>
                        </a:lnSpc>
                      </a:pPr>
                      <a:endParaRPr lang="es-MX" dirty="0"/>
                    </a:p>
                    <a:p>
                      <a:pPr>
                        <a:lnSpc>
                          <a:spcPct val="150000"/>
                        </a:lnSpc>
                      </a:pPr>
                      <a:r>
                        <a:rPr lang="es-MX" dirty="0"/>
                        <a:t>               X</a:t>
                      </a:r>
                    </a:p>
                  </a:txBody>
                  <a:tcPr/>
                </a:tc>
                <a:tc>
                  <a:txBody>
                    <a:bodyPr/>
                    <a:lstStyle/>
                    <a:p>
                      <a:pPr>
                        <a:lnSpc>
                          <a:spcPct val="150000"/>
                        </a:lnSpc>
                      </a:pPr>
                      <a:endParaRPr lang="es-MX" dirty="0"/>
                    </a:p>
                  </a:txBody>
                  <a:tcPr/>
                </a:tc>
                <a:extLst>
                  <a:ext uri="{0D108BD9-81ED-4DB2-BD59-A6C34878D82A}">
                    <a16:rowId xmlns:a16="http://schemas.microsoft.com/office/drawing/2014/main" val="1501220483"/>
                  </a:ext>
                </a:extLst>
              </a:tr>
              <a:tr h="370840">
                <a:tc>
                  <a:txBody>
                    <a:bodyPr/>
                    <a:lstStyle/>
                    <a:p>
                      <a:pPr>
                        <a:lnSpc>
                          <a:spcPct val="150000"/>
                        </a:lnSpc>
                      </a:pPr>
                      <a:r>
                        <a:rPr lang="es-MX" dirty="0"/>
                        <a:t>     Sr+ Social</a:t>
                      </a:r>
                    </a:p>
                    <a:p>
                      <a:pPr>
                        <a:lnSpc>
                          <a:spcPct val="150000"/>
                        </a:lnSpc>
                      </a:pPr>
                      <a:r>
                        <a:rPr lang="es-MX" dirty="0"/>
                        <a:t>     Sr+  Automático</a:t>
                      </a:r>
                    </a:p>
                  </a:txBody>
                  <a:tcPr/>
                </a:tc>
                <a:tc>
                  <a:txBody>
                    <a:bodyPr/>
                    <a:lstStyle/>
                    <a:p>
                      <a:pPr>
                        <a:lnSpc>
                          <a:spcPct val="150000"/>
                        </a:lnSpc>
                      </a:pPr>
                      <a:endParaRPr lang="es-MX" dirty="0"/>
                    </a:p>
                    <a:p>
                      <a:pPr>
                        <a:lnSpc>
                          <a:spcPct val="150000"/>
                        </a:lnSpc>
                      </a:pPr>
                      <a:r>
                        <a:rPr lang="es-MX" dirty="0"/>
                        <a:t>              X</a:t>
                      </a:r>
                    </a:p>
                  </a:txBody>
                  <a:tcPr/>
                </a:tc>
                <a:tc>
                  <a:txBody>
                    <a:bodyPr/>
                    <a:lstStyle/>
                    <a:p>
                      <a:pPr>
                        <a:lnSpc>
                          <a:spcPct val="150000"/>
                        </a:lnSpc>
                      </a:pPr>
                      <a:endParaRPr lang="es-MX" dirty="0"/>
                    </a:p>
                  </a:txBody>
                  <a:tcPr/>
                </a:tc>
                <a:tc>
                  <a:txBody>
                    <a:bodyPr/>
                    <a:lstStyle/>
                    <a:p>
                      <a:pPr>
                        <a:lnSpc>
                          <a:spcPct val="150000"/>
                        </a:lnSpc>
                      </a:pPr>
                      <a:endParaRPr lang="es-MX" dirty="0"/>
                    </a:p>
                    <a:p>
                      <a:pPr>
                        <a:lnSpc>
                          <a:spcPct val="150000"/>
                        </a:lnSpc>
                      </a:pPr>
                      <a:r>
                        <a:rPr lang="es-MX" dirty="0"/>
                        <a:t>              X</a:t>
                      </a:r>
                    </a:p>
                  </a:txBody>
                  <a:tcPr/>
                </a:tc>
                <a:extLst>
                  <a:ext uri="{0D108BD9-81ED-4DB2-BD59-A6C34878D82A}">
                    <a16:rowId xmlns:a16="http://schemas.microsoft.com/office/drawing/2014/main" val="1259953058"/>
                  </a:ext>
                </a:extLst>
              </a:tr>
              <a:tr h="370840">
                <a:tc>
                  <a:txBody>
                    <a:bodyPr/>
                    <a:lstStyle/>
                    <a:p>
                      <a:pPr>
                        <a:lnSpc>
                          <a:spcPct val="150000"/>
                        </a:lnSpc>
                      </a:pPr>
                      <a:r>
                        <a:rPr lang="es-MX" dirty="0"/>
                        <a:t>     Sr-   Social</a:t>
                      </a:r>
                    </a:p>
                    <a:p>
                      <a:pPr>
                        <a:lnSpc>
                          <a:spcPct val="150000"/>
                        </a:lnSpc>
                      </a:pPr>
                      <a:r>
                        <a:rPr lang="es-MX" dirty="0"/>
                        <a:t>     Sr+  Automático</a:t>
                      </a:r>
                    </a:p>
                  </a:txBody>
                  <a:tcPr/>
                </a:tc>
                <a:tc>
                  <a:txBody>
                    <a:bodyPr/>
                    <a:lstStyle/>
                    <a:p>
                      <a:pPr>
                        <a:lnSpc>
                          <a:spcPct val="150000"/>
                        </a:lnSpc>
                      </a:pPr>
                      <a:endParaRPr lang="es-MX" dirty="0"/>
                    </a:p>
                  </a:txBody>
                  <a:tcPr/>
                </a:tc>
                <a:tc>
                  <a:txBody>
                    <a:bodyPr/>
                    <a:lstStyle/>
                    <a:p>
                      <a:pPr>
                        <a:lnSpc>
                          <a:spcPct val="150000"/>
                        </a:lnSpc>
                      </a:pPr>
                      <a:endParaRPr lang="es-MX" dirty="0"/>
                    </a:p>
                    <a:p>
                      <a:pPr>
                        <a:lnSpc>
                          <a:spcPct val="150000"/>
                        </a:lnSpc>
                      </a:pPr>
                      <a:r>
                        <a:rPr lang="es-MX" dirty="0"/>
                        <a:t>               X</a:t>
                      </a:r>
                    </a:p>
                  </a:txBody>
                  <a:tcPr/>
                </a:tc>
                <a:tc>
                  <a:txBody>
                    <a:bodyPr/>
                    <a:lstStyle/>
                    <a:p>
                      <a:pPr>
                        <a:lnSpc>
                          <a:spcPct val="150000"/>
                        </a:lnSpc>
                      </a:pPr>
                      <a:endParaRPr lang="es-MX" dirty="0"/>
                    </a:p>
                    <a:p>
                      <a:pPr>
                        <a:lnSpc>
                          <a:spcPct val="150000"/>
                        </a:lnSpc>
                      </a:pPr>
                      <a:r>
                        <a:rPr lang="es-MX" dirty="0"/>
                        <a:t>              X         </a:t>
                      </a:r>
                    </a:p>
                  </a:txBody>
                  <a:tcPr/>
                </a:tc>
                <a:extLst>
                  <a:ext uri="{0D108BD9-81ED-4DB2-BD59-A6C34878D82A}">
                    <a16:rowId xmlns:a16="http://schemas.microsoft.com/office/drawing/2014/main" val="13525469"/>
                  </a:ext>
                </a:extLst>
              </a:tr>
            </a:tbl>
          </a:graphicData>
        </a:graphic>
      </p:graphicFrame>
      <p:sp>
        <p:nvSpPr>
          <p:cNvPr id="5" name="CuadroTexto 4">
            <a:extLst>
              <a:ext uri="{FF2B5EF4-FFF2-40B4-BE49-F238E27FC236}">
                <a16:creationId xmlns:a16="http://schemas.microsoft.com/office/drawing/2014/main" id="{9F3646D3-4155-4CEA-8B95-4E3A1A15E01F}"/>
              </a:ext>
            </a:extLst>
          </p:cNvPr>
          <p:cNvSpPr txBox="1"/>
          <p:nvPr/>
        </p:nvSpPr>
        <p:spPr>
          <a:xfrm>
            <a:off x="2144110" y="4611231"/>
            <a:ext cx="7472855" cy="2246769"/>
          </a:xfrm>
          <a:prstGeom prst="rect">
            <a:avLst/>
          </a:prstGeom>
          <a:noFill/>
        </p:spPr>
        <p:txBody>
          <a:bodyPr wrap="square" rtlCol="0">
            <a:spAutoFit/>
          </a:bodyPr>
          <a:lstStyle/>
          <a:p>
            <a:r>
              <a:rPr lang="es-MX" sz="2000" dirty="0">
                <a:latin typeface="Arial" panose="020B0604020202020204" pitchFamily="34" charset="0"/>
                <a:cs typeface="Arial" panose="020B0604020202020204" pitchFamily="34" charset="0"/>
              </a:rPr>
              <a:t>El problema: Sr+ Social  &amp;  Sr- Social</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rPr>
              <a:t>Extinción entre funciones incompatible por procedimiento</a:t>
            </a:r>
          </a:p>
          <a:p>
            <a:r>
              <a:rPr lang="es-MX" sz="2000" dirty="0">
                <a:latin typeface="Arial" panose="020B0604020202020204" pitchFamily="34" charset="0"/>
                <a:cs typeface="Arial" panose="020B0604020202020204" pitchFamily="34" charset="0"/>
              </a:rPr>
              <a:t>     Sr+ (interacción terminada) vs. Sr- (interacción continua)</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rPr>
              <a:t>Usar el contexto como determinante de la intervención</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rPr>
              <a:t>Ausencia de demandas: Asuma Sr+</a:t>
            </a:r>
          </a:p>
          <a:p>
            <a:pPr marL="342900" indent="-342900">
              <a:buFont typeface="Wingdings" panose="05000000000000000000" pitchFamily="2" charset="2"/>
              <a:buChar char="v"/>
            </a:pPr>
            <a:r>
              <a:rPr lang="es-MX" sz="2000" dirty="0">
                <a:latin typeface="Arial" panose="020B0604020202020204" pitchFamily="34" charset="0"/>
                <a:cs typeface="Arial" panose="020B0604020202020204" pitchFamily="34" charset="0"/>
              </a:rPr>
              <a:t>Demandas presentes: Asuma Sr-</a:t>
            </a:r>
          </a:p>
          <a:p>
            <a:pPr marL="342900" indent="-342900">
              <a:buFont typeface="Wingdings" panose="05000000000000000000" pitchFamily="2" charset="2"/>
              <a:buChar char="v"/>
            </a:pP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65659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15B39CB1-D535-4E59-9BBF-570EB992A56C}"/>
              </a:ext>
            </a:extLst>
          </p:cNvPr>
          <p:cNvSpPr>
            <a:spLocks noGrp="1"/>
          </p:cNvSpPr>
          <p:nvPr>
            <p:ph type="sldNum" sz="quarter" idx="12"/>
          </p:nvPr>
        </p:nvSpPr>
        <p:spPr/>
        <p:txBody>
          <a:bodyPr/>
          <a:lstStyle/>
          <a:p>
            <a:fld id="{69E57DC2-970A-4B3E-BB1C-7A09969E49DF}" type="slidenum">
              <a:rPr lang="en-US" smtClean="0"/>
              <a:t>53</a:t>
            </a:fld>
            <a:endParaRPr lang="en-US" dirty="0"/>
          </a:p>
        </p:txBody>
      </p:sp>
      <p:sp>
        <p:nvSpPr>
          <p:cNvPr id="3" name="CuadroTexto 2">
            <a:extLst>
              <a:ext uri="{FF2B5EF4-FFF2-40B4-BE49-F238E27FC236}">
                <a16:creationId xmlns:a16="http://schemas.microsoft.com/office/drawing/2014/main" id="{C62A5EE6-C940-4832-9D5D-3C2DEC427EF0}"/>
              </a:ext>
            </a:extLst>
          </p:cNvPr>
          <p:cNvSpPr txBox="1"/>
          <p:nvPr/>
        </p:nvSpPr>
        <p:spPr>
          <a:xfrm>
            <a:off x="1686909" y="394138"/>
            <a:ext cx="9948042" cy="5759975"/>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Resumen</a:t>
            </a:r>
          </a:p>
          <a:p>
            <a:pPr algn="ctr"/>
            <a:endParaRPr lang="es-MX" sz="2400" dirty="0">
              <a:latin typeface="Arial" panose="020B0604020202020204" pitchFamily="34" charset="0"/>
              <a:cs typeface="Arial" panose="020B0604020202020204" pitchFamily="34" charset="0"/>
            </a:endParaRPr>
          </a:p>
          <a:p>
            <a:pPr algn="ctr"/>
            <a:endParaRPr lang="es-MX" sz="24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Usted DEBE conducir un análisis funcional</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Más confiable que un cuestionario o una escala</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Más eficiente y preciso que un DA</a:t>
            </a:r>
          </a:p>
          <a:p>
            <a:pPr marL="342900" indent="-342900">
              <a:lnSpc>
                <a:spcPct val="150000"/>
              </a:lnSpc>
              <a:buFont typeface="Wingdings" panose="05000000000000000000" pitchFamily="2" charset="2"/>
              <a:buChar char="v"/>
            </a:pPr>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Usted PUEDE conducir un análisis funcional</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Fácil de hacer (controle los eventos antecedente y consecuente)</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Hay variantes del procedimiento para casi toda condición limitante</a:t>
            </a:r>
          </a:p>
          <a:p>
            <a:pPr marL="342900" indent="-342900">
              <a:lnSpc>
                <a:spcPct val="150000"/>
              </a:lnSpc>
              <a:buFont typeface="Wingdings" panose="05000000000000000000" pitchFamily="2" charset="2"/>
              <a:buChar char="v"/>
            </a:pPr>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Resultados del análisis funcional</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Identifique intervenciones efectivas basadas en el reforzamiento</a:t>
            </a:r>
          </a:p>
        </p:txBody>
      </p:sp>
    </p:spTree>
    <p:extLst>
      <p:ext uri="{BB962C8B-B14F-4D97-AF65-F5344CB8AC3E}">
        <p14:creationId xmlns:p14="http://schemas.microsoft.com/office/powerpoint/2010/main" val="3089205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5057FA9-FB60-4590-925B-4B4B965EDFBD}"/>
              </a:ext>
            </a:extLst>
          </p:cNvPr>
          <p:cNvSpPr txBox="1"/>
          <p:nvPr/>
        </p:nvSpPr>
        <p:spPr>
          <a:xfrm>
            <a:off x="1844566" y="614856"/>
            <a:ext cx="7267904" cy="5175199"/>
          </a:xfrm>
          <a:prstGeom prst="rect">
            <a:avLst/>
          </a:prstGeom>
          <a:noFill/>
        </p:spPr>
        <p:txBody>
          <a:bodyPr wrap="square" rtlCol="0">
            <a:spAutoFit/>
          </a:bodyPr>
          <a:lstStyle/>
          <a:p>
            <a:pPr algn="r"/>
            <a:r>
              <a:rPr lang="es-MX" sz="2400" dirty="0">
                <a:latin typeface="Arial" panose="020B0604020202020204" pitchFamily="34" charset="0"/>
                <a:cs typeface="Arial" panose="020B0604020202020204" pitchFamily="34" charset="0"/>
              </a:rPr>
              <a:t>Análisis Funcional de la Conducta</a:t>
            </a:r>
          </a:p>
          <a:p>
            <a:endParaRPr lang="es-MX" sz="2000" dirty="0">
              <a:latin typeface="Arial" panose="020B0604020202020204" pitchFamily="34" charset="0"/>
              <a:cs typeface="Arial" panose="020B0604020202020204" pitchFamily="34" charset="0"/>
            </a:endParaRPr>
          </a:p>
          <a:p>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Propósito:</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Identificar la variable de la que la conducta es una función; descubrir relaciones “causa-efecto” (Skinner, 1953)</a:t>
            </a:r>
          </a:p>
          <a:p>
            <a:pPr marL="342900" indent="-342900">
              <a:lnSpc>
                <a:spcPct val="150000"/>
              </a:lnSpc>
              <a:buFont typeface="Wingdings" panose="05000000000000000000" pitchFamily="2" charset="2"/>
              <a:buChar char="v"/>
            </a:pPr>
            <a:endParaRPr lang="es-MX" sz="2000" dirty="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v"/>
            </a:pPr>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Metas:</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Entendimiento</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Tratamiento</a:t>
            </a:r>
          </a:p>
          <a:p>
            <a:pPr marL="342900" indent="-34290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Prevención</a:t>
            </a:r>
          </a:p>
        </p:txBody>
      </p:sp>
      <p:sp>
        <p:nvSpPr>
          <p:cNvPr id="3" name="Marcador de número de diapositiva 2">
            <a:extLst>
              <a:ext uri="{FF2B5EF4-FFF2-40B4-BE49-F238E27FC236}">
                <a16:creationId xmlns:a16="http://schemas.microsoft.com/office/drawing/2014/main" id="{31475CA1-10D4-4E96-A0E7-9C9AABBB7902}"/>
              </a:ext>
            </a:extLst>
          </p:cNvPr>
          <p:cNvSpPr>
            <a:spLocks noGrp="1"/>
          </p:cNvSpPr>
          <p:nvPr>
            <p:ph type="sldNum" sz="quarter" idx="12"/>
          </p:nvPr>
        </p:nvSpPr>
        <p:spPr/>
        <p:txBody>
          <a:bodyPr/>
          <a:lstStyle/>
          <a:p>
            <a:fld id="{69E57DC2-970A-4B3E-BB1C-7A09969E49DF}" type="slidenum">
              <a:rPr lang="en-US" smtClean="0"/>
              <a:t>6</a:t>
            </a:fld>
            <a:endParaRPr lang="en-US" dirty="0"/>
          </a:p>
        </p:txBody>
      </p:sp>
    </p:spTree>
    <p:extLst>
      <p:ext uri="{BB962C8B-B14F-4D97-AF65-F5344CB8AC3E}">
        <p14:creationId xmlns:p14="http://schemas.microsoft.com/office/powerpoint/2010/main" val="3511218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3F8B17C-C856-4173-92B9-61364FD0EDFA}"/>
              </a:ext>
            </a:extLst>
          </p:cNvPr>
          <p:cNvSpPr txBox="1"/>
          <p:nvPr/>
        </p:nvSpPr>
        <p:spPr>
          <a:xfrm>
            <a:off x="1434662" y="520262"/>
            <a:ext cx="10515600" cy="5759975"/>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Funciones Aprendidas de los Desordenes Conductuales</a:t>
            </a:r>
          </a:p>
          <a:p>
            <a:endParaRPr lang="es-MX"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Suposiciones</a:t>
            </a:r>
          </a:p>
          <a:p>
            <a:pPr marL="285750" indent="-28575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La mayoría de los problemas de conducta son aprendidos</a:t>
            </a:r>
          </a:p>
          <a:p>
            <a:pPr marL="285750" indent="-28575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La conducta mal adaptativa y la adaptativa tienen funciones comunes</a:t>
            </a:r>
          </a:p>
          <a:p>
            <a:pPr marL="285750" indent="-285750">
              <a:lnSpc>
                <a:spcPct val="150000"/>
              </a:lnSpc>
              <a:buFont typeface="Wingdings" panose="05000000000000000000" pitchFamily="2" charset="2"/>
              <a:buChar char="v"/>
            </a:pPr>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Reforzamiento Positivo (Sr+, recompensa)</a:t>
            </a:r>
          </a:p>
          <a:p>
            <a:pPr marL="285750" indent="-28575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Social (atención, acceso a materiales tangibles)</a:t>
            </a:r>
          </a:p>
          <a:p>
            <a:pPr marL="285750" indent="-28575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Automático (estimulación sensorial)</a:t>
            </a:r>
          </a:p>
          <a:p>
            <a:pPr marL="285750" indent="-285750">
              <a:lnSpc>
                <a:spcPct val="150000"/>
              </a:lnSpc>
              <a:buFont typeface="Wingdings" panose="05000000000000000000" pitchFamily="2" charset="2"/>
              <a:buChar char="v"/>
            </a:pPr>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Reforzamiento Negativo (Sr-, escape o evitación)</a:t>
            </a:r>
          </a:p>
          <a:p>
            <a:pPr marL="285750" indent="-28575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Social (escape de las demandas de tareas)</a:t>
            </a:r>
          </a:p>
          <a:p>
            <a:pPr marL="285750" indent="-285750">
              <a:lnSpc>
                <a:spcPct val="150000"/>
              </a:lnSpc>
              <a:buFont typeface="Wingdings" panose="05000000000000000000" pitchFamily="2" charset="2"/>
              <a:buChar char="v"/>
            </a:pPr>
            <a:r>
              <a:rPr lang="es-MX" sz="2000" dirty="0">
                <a:latin typeface="Arial" panose="020B0604020202020204" pitchFamily="34" charset="0"/>
                <a:cs typeface="Arial" panose="020B0604020202020204" pitchFamily="34" charset="0"/>
              </a:rPr>
              <a:t>Automático (reducción del dolor)</a:t>
            </a:r>
          </a:p>
        </p:txBody>
      </p:sp>
      <p:sp>
        <p:nvSpPr>
          <p:cNvPr id="3" name="Marcador de número de diapositiva 2">
            <a:extLst>
              <a:ext uri="{FF2B5EF4-FFF2-40B4-BE49-F238E27FC236}">
                <a16:creationId xmlns:a16="http://schemas.microsoft.com/office/drawing/2014/main" id="{3424BFEE-462F-424C-9F10-B20E1290C6B9}"/>
              </a:ext>
            </a:extLst>
          </p:cNvPr>
          <p:cNvSpPr>
            <a:spLocks noGrp="1"/>
          </p:cNvSpPr>
          <p:nvPr>
            <p:ph type="sldNum" sz="quarter" idx="12"/>
          </p:nvPr>
        </p:nvSpPr>
        <p:spPr/>
        <p:txBody>
          <a:bodyPr/>
          <a:lstStyle/>
          <a:p>
            <a:fld id="{69E57DC2-970A-4B3E-BB1C-7A09969E49DF}" type="slidenum">
              <a:rPr lang="en-US" smtClean="0"/>
              <a:t>7</a:t>
            </a:fld>
            <a:endParaRPr lang="en-US" dirty="0"/>
          </a:p>
        </p:txBody>
      </p:sp>
    </p:spTree>
    <p:extLst>
      <p:ext uri="{BB962C8B-B14F-4D97-AF65-F5344CB8AC3E}">
        <p14:creationId xmlns:p14="http://schemas.microsoft.com/office/powerpoint/2010/main" val="2494151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84EBE0E-C287-45B4-8C87-0221CD5DC9E6}"/>
              </a:ext>
            </a:extLst>
          </p:cNvPr>
          <p:cNvSpPr txBox="1"/>
          <p:nvPr/>
        </p:nvSpPr>
        <p:spPr>
          <a:xfrm>
            <a:off x="1135117" y="646386"/>
            <a:ext cx="10515600" cy="5544531"/>
          </a:xfrm>
          <a:prstGeom prst="rect">
            <a:avLst/>
          </a:prstGeom>
          <a:noFill/>
        </p:spPr>
        <p:txBody>
          <a:bodyPr wrap="square" rtlCol="0">
            <a:spAutoFit/>
          </a:bodyPr>
          <a:lstStyle/>
          <a:p>
            <a:pPr algn="ctr"/>
            <a:r>
              <a:rPr lang="es-MX" sz="2400" dirty="0">
                <a:latin typeface="Arial" panose="020B0604020202020204" pitchFamily="34" charset="0"/>
                <a:cs typeface="Arial" panose="020B0604020202020204" pitchFamily="34" charset="0"/>
              </a:rPr>
              <a:t>Reforzamiento Positivo Social</a:t>
            </a:r>
          </a:p>
          <a:p>
            <a:pPr algn="ctr"/>
            <a:r>
              <a:rPr lang="es-MX" sz="2400" dirty="0">
                <a:latin typeface="Arial" panose="020B0604020202020204" pitchFamily="34" charset="0"/>
                <a:cs typeface="Arial" panose="020B0604020202020204" pitchFamily="34" charset="0"/>
              </a:rPr>
              <a:t>(Social Sr+)</a:t>
            </a:r>
          </a:p>
          <a:p>
            <a:pPr algn="ctr"/>
            <a:endParaRPr lang="es-MX" sz="2000" dirty="0">
              <a:latin typeface="Arial" panose="020B0604020202020204" pitchFamily="34" charset="0"/>
              <a:cs typeface="Arial" panose="020B0604020202020204" pitchFamily="34" charset="0"/>
            </a:endParaRPr>
          </a:p>
          <a:p>
            <a:pPr algn="ctr"/>
            <a:endParaRPr lang="es-MX" sz="2000" dirty="0">
              <a:latin typeface="Arial" panose="020B0604020202020204" pitchFamily="34" charset="0"/>
              <a:cs typeface="Arial" panose="020B0604020202020204" pitchFamily="34" charset="0"/>
            </a:endParaRPr>
          </a:p>
          <a:p>
            <a:pPr algn="ctr">
              <a:lnSpc>
                <a:spcPct val="150000"/>
              </a:lnSpc>
            </a:pPr>
            <a:r>
              <a:rPr lang="es-MX" sz="2000" dirty="0">
                <a:latin typeface="Arial" panose="020B0604020202020204" pitchFamily="34" charset="0"/>
                <a:cs typeface="Arial" panose="020B0604020202020204" pitchFamily="34" charset="0"/>
              </a:rPr>
              <a:t>Evento antecedente</a:t>
            </a:r>
          </a:p>
          <a:p>
            <a:pPr algn="ctr">
              <a:lnSpc>
                <a:spcPct val="150000"/>
              </a:lnSpc>
            </a:pPr>
            <a:r>
              <a:rPr lang="es-MX" sz="2000" dirty="0">
                <a:latin typeface="Arial" panose="020B0604020202020204" pitchFamily="34" charset="0"/>
                <a:cs typeface="Arial" panose="020B0604020202020204" pitchFamily="34" charset="0"/>
              </a:rPr>
              <a:t>(Privación de atención)</a:t>
            </a:r>
          </a:p>
          <a:p>
            <a:pPr algn="ctr">
              <a:lnSpc>
                <a:spcPct val="150000"/>
              </a:lnSpc>
            </a:pPr>
            <a:endParaRPr lang="es-MX" sz="2000" dirty="0">
              <a:latin typeface="Arial" panose="020B0604020202020204" pitchFamily="34" charset="0"/>
              <a:cs typeface="Arial" panose="020B0604020202020204" pitchFamily="34" charset="0"/>
            </a:endParaRPr>
          </a:p>
          <a:p>
            <a:pPr algn="ctr">
              <a:lnSpc>
                <a:spcPct val="150000"/>
              </a:lnSpc>
            </a:pPr>
            <a:r>
              <a:rPr lang="es-MX" sz="2000" dirty="0">
                <a:latin typeface="Arial" panose="020B0604020202020204" pitchFamily="34" charset="0"/>
                <a:cs typeface="Arial" panose="020B0604020202020204" pitchFamily="34" charset="0"/>
              </a:rPr>
              <a:t>Conducta</a:t>
            </a:r>
          </a:p>
          <a:p>
            <a:pPr algn="ctr">
              <a:lnSpc>
                <a:spcPct val="150000"/>
              </a:lnSpc>
            </a:pPr>
            <a:r>
              <a:rPr lang="es-MX" sz="2000" dirty="0">
                <a:latin typeface="Arial" panose="020B0604020202020204" pitchFamily="34" charset="0"/>
                <a:cs typeface="Arial" panose="020B0604020202020204" pitchFamily="34" charset="0"/>
              </a:rPr>
              <a:t>(SIB, AGG, PD, etc.)</a:t>
            </a:r>
          </a:p>
          <a:p>
            <a:pPr algn="ctr">
              <a:lnSpc>
                <a:spcPct val="150000"/>
              </a:lnSpc>
            </a:pPr>
            <a:endParaRPr lang="es-MX" sz="2000" dirty="0">
              <a:latin typeface="Arial" panose="020B0604020202020204" pitchFamily="34" charset="0"/>
              <a:cs typeface="Arial" panose="020B0604020202020204" pitchFamily="34" charset="0"/>
            </a:endParaRPr>
          </a:p>
          <a:p>
            <a:pPr algn="ctr">
              <a:lnSpc>
                <a:spcPct val="150000"/>
              </a:lnSpc>
            </a:pPr>
            <a:r>
              <a:rPr lang="es-MX" sz="2000" dirty="0">
                <a:latin typeface="Arial" panose="020B0604020202020204" pitchFamily="34" charset="0"/>
                <a:cs typeface="Arial" panose="020B0604020202020204" pitchFamily="34" charset="0"/>
              </a:rPr>
              <a:t>Evento consecuente</a:t>
            </a:r>
          </a:p>
          <a:p>
            <a:pPr algn="ctr">
              <a:lnSpc>
                <a:spcPct val="150000"/>
              </a:lnSpc>
            </a:pPr>
            <a:r>
              <a:rPr lang="es-MX" sz="2000" dirty="0">
                <a:latin typeface="Arial" panose="020B0604020202020204" pitchFamily="34" charset="0"/>
                <a:cs typeface="Arial" panose="020B0604020202020204" pitchFamily="34" charset="0"/>
              </a:rPr>
              <a:t>(Bloqueo, reprimenda, comodidad,</a:t>
            </a:r>
          </a:p>
          <a:p>
            <a:pPr algn="ctr">
              <a:lnSpc>
                <a:spcPct val="150000"/>
              </a:lnSpc>
            </a:pPr>
            <a:r>
              <a:rPr lang="es-MX" sz="2000" dirty="0">
                <a:latin typeface="Arial" panose="020B0604020202020204" pitchFamily="34" charset="0"/>
                <a:cs typeface="Arial" panose="020B0604020202020204" pitchFamily="34" charset="0"/>
              </a:rPr>
              <a:t> pasa tiempos, bocadillos, etc.)</a:t>
            </a:r>
          </a:p>
        </p:txBody>
      </p:sp>
      <p:sp>
        <p:nvSpPr>
          <p:cNvPr id="5" name="Flecha: hacia abajo 4">
            <a:extLst>
              <a:ext uri="{FF2B5EF4-FFF2-40B4-BE49-F238E27FC236}">
                <a16:creationId xmlns:a16="http://schemas.microsoft.com/office/drawing/2014/main" id="{F021E496-69FB-467D-A2A6-3B34EC38EF77}"/>
              </a:ext>
            </a:extLst>
          </p:cNvPr>
          <p:cNvSpPr/>
          <p:nvPr/>
        </p:nvSpPr>
        <p:spPr>
          <a:xfrm>
            <a:off x="6258911" y="2948152"/>
            <a:ext cx="173420" cy="58332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6" name="Flecha: hacia abajo 5">
            <a:extLst>
              <a:ext uri="{FF2B5EF4-FFF2-40B4-BE49-F238E27FC236}">
                <a16:creationId xmlns:a16="http://schemas.microsoft.com/office/drawing/2014/main" id="{C735EA9F-AD2E-46E1-B7F9-CFB9854BD27A}"/>
              </a:ext>
            </a:extLst>
          </p:cNvPr>
          <p:cNvSpPr/>
          <p:nvPr/>
        </p:nvSpPr>
        <p:spPr>
          <a:xfrm>
            <a:off x="6274675" y="4303986"/>
            <a:ext cx="189187" cy="58332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3" name="Marcador de número de diapositiva 2">
            <a:extLst>
              <a:ext uri="{FF2B5EF4-FFF2-40B4-BE49-F238E27FC236}">
                <a16:creationId xmlns:a16="http://schemas.microsoft.com/office/drawing/2014/main" id="{4AC76A4C-658C-44D3-8027-199092D2A369}"/>
              </a:ext>
            </a:extLst>
          </p:cNvPr>
          <p:cNvSpPr>
            <a:spLocks noGrp="1"/>
          </p:cNvSpPr>
          <p:nvPr>
            <p:ph type="sldNum" sz="quarter" idx="12"/>
          </p:nvPr>
        </p:nvSpPr>
        <p:spPr/>
        <p:txBody>
          <a:bodyPr/>
          <a:lstStyle/>
          <a:p>
            <a:fld id="{69E57DC2-970A-4B3E-BB1C-7A09969E49DF}" type="slidenum">
              <a:rPr lang="en-US" smtClean="0"/>
              <a:t>8</a:t>
            </a:fld>
            <a:endParaRPr lang="en-US" dirty="0"/>
          </a:p>
        </p:txBody>
      </p:sp>
    </p:spTree>
    <p:extLst>
      <p:ext uri="{BB962C8B-B14F-4D97-AF65-F5344CB8AC3E}">
        <p14:creationId xmlns:p14="http://schemas.microsoft.com/office/powerpoint/2010/main" val="2276710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B24AC4F-572A-4E35-B1C3-2C221A1ADD1C}"/>
              </a:ext>
            </a:extLst>
          </p:cNvPr>
          <p:cNvSpPr txBox="1"/>
          <p:nvPr/>
        </p:nvSpPr>
        <p:spPr>
          <a:xfrm>
            <a:off x="1040524" y="220717"/>
            <a:ext cx="10641724" cy="6344750"/>
          </a:xfrm>
          <a:prstGeom prst="rect">
            <a:avLst/>
          </a:prstGeom>
          <a:noFill/>
        </p:spPr>
        <p:txBody>
          <a:bodyPr wrap="square" rtlCol="0">
            <a:spAutoFit/>
          </a:bodyPr>
          <a:lstStyle/>
          <a:p>
            <a:r>
              <a:rPr lang="es-MX" sz="2000" dirty="0">
                <a:latin typeface="Arial" panose="020B0604020202020204" pitchFamily="34" charset="0"/>
                <a:cs typeface="Arial" panose="020B0604020202020204" pitchFamily="34" charset="0"/>
              </a:rPr>
              <a:t>										Antecedente						Consecuente</a:t>
            </a:r>
          </a:p>
          <a:p>
            <a:r>
              <a:rPr lang="es-MX" sz="2000" dirty="0">
                <a:latin typeface="Arial" panose="020B0604020202020204" pitchFamily="34" charset="0"/>
                <a:cs typeface="Arial" panose="020B0604020202020204" pitchFamily="34" charset="0"/>
              </a:rPr>
              <a:t>Función										(EO)								(Sr)</a:t>
            </a:r>
          </a:p>
          <a:p>
            <a:endParaRPr lang="es-MX" sz="2000" dirty="0">
              <a:latin typeface="Arial" panose="020B0604020202020204" pitchFamily="34" charset="0"/>
              <a:cs typeface="Arial" panose="020B0604020202020204" pitchFamily="34" charset="0"/>
            </a:endParaRPr>
          </a:p>
          <a:p>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Reforzamiento							Privación							Atención</a:t>
            </a:r>
          </a:p>
          <a:p>
            <a:pPr>
              <a:lnSpc>
                <a:spcPct val="150000"/>
              </a:lnSpc>
            </a:pPr>
            <a:r>
              <a:rPr lang="es-MX" sz="2000" dirty="0">
                <a:latin typeface="Arial" panose="020B0604020202020204" pitchFamily="34" charset="0"/>
                <a:cs typeface="Arial" panose="020B0604020202020204" pitchFamily="34" charset="0"/>
              </a:rPr>
              <a:t>Social Positivo							(no atención)</a:t>
            </a:r>
          </a:p>
          <a:p>
            <a:pPr>
              <a:lnSpc>
                <a:spcPct val="150000"/>
              </a:lnSpc>
            </a:pPr>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Reforzamiento							Privación							Estimulación</a:t>
            </a:r>
          </a:p>
          <a:p>
            <a:pPr>
              <a:lnSpc>
                <a:spcPct val="150000"/>
              </a:lnSpc>
            </a:pPr>
            <a:r>
              <a:rPr lang="es-MX" sz="2000" dirty="0">
                <a:latin typeface="Arial" panose="020B0604020202020204" pitchFamily="34" charset="0"/>
                <a:cs typeface="Arial" panose="020B0604020202020204" pitchFamily="34" charset="0"/>
              </a:rPr>
              <a:t>Positivo Automático				(sin estimulación sensorial)					sensorial</a:t>
            </a:r>
          </a:p>
          <a:p>
            <a:pPr>
              <a:lnSpc>
                <a:spcPct val="150000"/>
              </a:lnSpc>
            </a:pPr>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Reforzamiento						Estimulación aversiva					Retiro de tarea</a:t>
            </a:r>
          </a:p>
          <a:p>
            <a:pPr>
              <a:lnSpc>
                <a:spcPct val="150000"/>
              </a:lnSpc>
            </a:pPr>
            <a:r>
              <a:rPr lang="es-MX" sz="2000" dirty="0">
                <a:latin typeface="Arial" panose="020B0604020202020204" pitchFamily="34" charset="0"/>
                <a:cs typeface="Arial" panose="020B0604020202020204" pitchFamily="34" charset="0"/>
              </a:rPr>
              <a:t>Social Negativo						(demanda de tarea)</a:t>
            </a:r>
          </a:p>
          <a:p>
            <a:pPr>
              <a:lnSpc>
                <a:spcPct val="150000"/>
              </a:lnSpc>
            </a:pPr>
            <a:endParaRPr lang="es-MX" sz="2000" dirty="0">
              <a:latin typeface="Arial" panose="020B0604020202020204" pitchFamily="34" charset="0"/>
              <a:cs typeface="Arial" panose="020B0604020202020204" pitchFamily="34" charset="0"/>
            </a:endParaRPr>
          </a:p>
          <a:p>
            <a:pPr>
              <a:lnSpc>
                <a:spcPct val="150000"/>
              </a:lnSpc>
            </a:pPr>
            <a:r>
              <a:rPr lang="es-MX" sz="2000" dirty="0">
                <a:latin typeface="Arial" panose="020B0604020202020204" pitchFamily="34" charset="0"/>
                <a:cs typeface="Arial" panose="020B0604020202020204" pitchFamily="34" charset="0"/>
              </a:rPr>
              <a:t>Reforzamiento						Estimulación aversiva					Alivio del dolor</a:t>
            </a:r>
          </a:p>
          <a:p>
            <a:pPr>
              <a:lnSpc>
                <a:spcPct val="150000"/>
              </a:lnSpc>
            </a:pPr>
            <a:r>
              <a:rPr lang="es-MX" sz="2000" dirty="0">
                <a:latin typeface="Arial" panose="020B0604020202020204" pitchFamily="34" charset="0"/>
                <a:cs typeface="Arial" panose="020B0604020202020204" pitchFamily="34" charset="0"/>
              </a:rPr>
              <a:t>Negativo Automático				(dolor o incomodidad)</a:t>
            </a:r>
          </a:p>
        </p:txBody>
      </p:sp>
      <p:cxnSp>
        <p:nvCxnSpPr>
          <p:cNvPr id="4" name="Conector recto 3">
            <a:extLst>
              <a:ext uri="{FF2B5EF4-FFF2-40B4-BE49-F238E27FC236}">
                <a16:creationId xmlns:a16="http://schemas.microsoft.com/office/drawing/2014/main" id="{621FC08F-F85B-4AAD-BB1F-55669216347B}"/>
              </a:ext>
            </a:extLst>
          </p:cNvPr>
          <p:cNvCxnSpPr/>
          <p:nvPr/>
        </p:nvCxnSpPr>
        <p:spPr>
          <a:xfrm>
            <a:off x="1166648" y="1340069"/>
            <a:ext cx="10310649" cy="0"/>
          </a:xfrm>
          <a:prstGeom prst="line">
            <a:avLst/>
          </a:prstGeom>
          <a:ln w="28575"/>
        </p:spPr>
        <p:style>
          <a:lnRef idx="1">
            <a:schemeClr val="dk1"/>
          </a:lnRef>
          <a:fillRef idx="0">
            <a:schemeClr val="dk1"/>
          </a:fillRef>
          <a:effectRef idx="0">
            <a:schemeClr val="dk1"/>
          </a:effectRef>
          <a:fontRef idx="minor">
            <a:schemeClr val="tx1"/>
          </a:fontRef>
        </p:style>
      </p:cxnSp>
      <p:sp>
        <p:nvSpPr>
          <p:cNvPr id="3" name="Marcador de número de diapositiva 2">
            <a:extLst>
              <a:ext uri="{FF2B5EF4-FFF2-40B4-BE49-F238E27FC236}">
                <a16:creationId xmlns:a16="http://schemas.microsoft.com/office/drawing/2014/main" id="{E111AB1D-1034-4911-BC13-6FE3A1E0D244}"/>
              </a:ext>
            </a:extLst>
          </p:cNvPr>
          <p:cNvSpPr>
            <a:spLocks noGrp="1"/>
          </p:cNvSpPr>
          <p:nvPr>
            <p:ph type="sldNum" sz="quarter" idx="12"/>
          </p:nvPr>
        </p:nvSpPr>
        <p:spPr/>
        <p:txBody>
          <a:bodyPr/>
          <a:lstStyle/>
          <a:p>
            <a:fld id="{69E57DC2-970A-4B3E-BB1C-7A09969E49DF}" type="slidenum">
              <a:rPr lang="en-US" smtClean="0"/>
              <a:t>9</a:t>
            </a:fld>
            <a:endParaRPr lang="en-US" dirty="0"/>
          </a:p>
        </p:txBody>
      </p:sp>
    </p:spTree>
    <p:extLst>
      <p:ext uri="{BB962C8B-B14F-4D97-AF65-F5344CB8AC3E}">
        <p14:creationId xmlns:p14="http://schemas.microsoft.com/office/powerpoint/2010/main" val="2601935829"/>
      </p:ext>
    </p:extLst>
  </p:cSld>
  <p:clrMapOvr>
    <a:masterClrMapping/>
  </p:clrMapOvr>
</p:sld>
</file>

<file path=ppt/theme/theme1.xml><?xml version="1.0" encoding="utf-8"?>
<a:theme xmlns:a="http://schemas.openxmlformats.org/drawingml/2006/main" name="Recorte">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TM10001105[[fn=Recorte]]</Template>
  <TotalTime>4651</TotalTime>
  <Words>3641</Words>
  <Application>Microsoft Office PowerPoint</Application>
  <PresentationFormat>Panorámica</PresentationFormat>
  <Paragraphs>657</Paragraphs>
  <Slides>53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53</vt:i4>
      </vt:variant>
    </vt:vector>
  </HeadingPairs>
  <TitlesOfParts>
    <vt:vector size="58" baseType="lpstr">
      <vt:lpstr>Arial</vt:lpstr>
      <vt:lpstr>Calibri</vt:lpstr>
      <vt:lpstr>Franklin Gothic Book</vt:lpstr>
      <vt:lpstr>Wingdings</vt:lpstr>
      <vt:lpstr>Recorte</vt:lpstr>
      <vt:lpstr>Análisis Funcional de Conductas Problema: lo básico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Funcional de Conductas Problema: lo básico</dc:title>
  <dc:creator>DR JAIME</dc:creator>
  <cp:lastModifiedBy>DR JAIME</cp:lastModifiedBy>
  <cp:revision>77</cp:revision>
  <dcterms:created xsi:type="dcterms:W3CDTF">2024-03-22T15:31:13Z</dcterms:created>
  <dcterms:modified xsi:type="dcterms:W3CDTF">2024-03-28T02:44:13Z</dcterms:modified>
</cp:coreProperties>
</file>