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72"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2" autoAdjust="0"/>
    <p:restoredTop sz="94660"/>
  </p:normalViewPr>
  <p:slideViewPr>
    <p:cSldViewPr snapToGrid="0">
      <p:cViewPr varScale="1">
        <p:scale>
          <a:sx n="61" d="100"/>
          <a:sy n="61" d="100"/>
        </p:scale>
        <p:origin x="882"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9" name="Rectangle 8"/>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ctrTitle"/>
          </p:nvPr>
        </p:nvSpPr>
        <p:spPr>
          <a:xfrm>
            <a:off x="1154955" y="2099733"/>
            <a:ext cx="8825658" cy="2677648"/>
          </a:xfrm>
        </p:spPr>
        <p:txBody>
          <a:bodyPr anchor="b"/>
          <a:lstStyle>
            <a:lvl1pPr>
              <a:defRPr sz="5400"/>
            </a:lvl1pPr>
          </a:lstStyle>
          <a:p>
            <a:r>
              <a:rPr lang="es-ES"/>
              <a:t>Haga clic para modificar el estilo de título del patrón</a:t>
            </a:r>
            <a:endParaRPr lang="en-US" dirty="0"/>
          </a:p>
        </p:txBody>
      </p:sp>
      <p:sp>
        <p:nvSpPr>
          <p:cNvPr id="3" name="Subtitle 2"/>
          <p:cNvSpPr>
            <a:spLocks noGrp="1"/>
          </p:cNvSpPr>
          <p:nvPr>
            <p:ph type="subTitle" idx="1"/>
          </p:nvPr>
        </p:nvSpPr>
        <p:spPr bwMode="gray">
          <a:xfrm>
            <a:off x="1154955" y="4777380"/>
            <a:ext cx="8825658" cy="861420"/>
          </a:xfrm>
        </p:spPr>
        <p:txBody>
          <a:bodyPr anchor="t"/>
          <a:lstStyle>
            <a:lvl1pPr marL="0" indent="0" algn="l">
              <a:buNone/>
              <a:defRPr cap="all">
                <a:solidFill>
                  <a:schemeClr val="accent1">
                    <a:lumMod val="60000"/>
                    <a:lumOff val="4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a:t>Haga clic para modificar el estilo de subtítulo del patrón</a:t>
            </a:r>
            <a:endParaRPr lang="en-US" dirty="0"/>
          </a:p>
        </p:txBody>
      </p:sp>
      <p:sp>
        <p:nvSpPr>
          <p:cNvPr id="4" name="Date Placeholder 3"/>
          <p:cNvSpPr>
            <a:spLocks noGrp="1"/>
          </p:cNvSpPr>
          <p:nvPr>
            <p:ph type="dt" sz="half" idx="10"/>
          </p:nvPr>
        </p:nvSpPr>
        <p:spPr bwMode="gray">
          <a:xfrm rot="5400000">
            <a:off x="10158984" y="1792224"/>
            <a:ext cx="990599" cy="304799"/>
          </a:xfrm>
        </p:spPr>
        <p:txBody>
          <a:bodyPr anchor="t"/>
          <a:lstStyle>
            <a:lvl1pPr algn="l">
              <a:defRPr b="0" i="0">
                <a:solidFill>
                  <a:schemeClr val="bg1">
                    <a:alpha val="60000"/>
                  </a:schemeClr>
                </a:solidFill>
              </a:defRPr>
            </a:lvl1pPr>
          </a:lstStyle>
          <a:p>
            <a:fld id="{9AB3A824-1A51-4B26-AD58-A6D8E14F6C04}" type="datetimeFigureOut">
              <a:rPr lang="en-US" smtClean="0"/>
              <a:t>3/29/2024</a:t>
            </a:fld>
            <a:endParaRPr lang="en-US" dirty="0"/>
          </a:p>
        </p:txBody>
      </p:sp>
      <p:sp>
        <p:nvSpPr>
          <p:cNvPr id="5" name="Footer Placeholder 4"/>
          <p:cNvSpPr>
            <a:spLocks noGrp="1"/>
          </p:cNvSpPr>
          <p:nvPr>
            <p:ph type="ftr" sz="quarter" idx="11"/>
          </p:nvPr>
        </p:nvSpPr>
        <p:spPr bwMode="gray">
          <a:xfrm rot="5400000">
            <a:off x="8951976" y="3227832"/>
            <a:ext cx="3859795" cy="304801"/>
          </a:xfrm>
        </p:spPr>
        <p:txBody>
          <a:bodyPr/>
          <a:lstStyle>
            <a:lvl1pPr>
              <a:defRPr b="0" i="0">
                <a:solidFill>
                  <a:schemeClr val="bg1">
                    <a:alpha val="60000"/>
                  </a:schemeClr>
                </a:solidFill>
              </a:defRPr>
            </a:lvl1pPr>
          </a:lstStyle>
          <a:p>
            <a:r>
              <a:rPr lang="en-US"/>
              <a:t>
              </a:t>
            </a:r>
            <a:endParaRPr lang="en-US" dirty="0"/>
          </a:p>
        </p:txBody>
      </p:sp>
      <p:sp>
        <p:nvSpPr>
          <p:cNvPr id="11" name="Rectangle 1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12" name="Slide Number Placeholder 5"/>
          <p:cNvSpPr>
            <a:spLocks noGrp="1"/>
          </p:cNvSpPr>
          <p:nvPr>
            <p:ph type="sldNum" sz="quarter" idx="12"/>
          </p:nvPr>
        </p:nvSpPr>
        <p:spPr>
          <a:xfrm>
            <a:off x="10352540" y="295729"/>
            <a:ext cx="838199" cy="767687"/>
          </a:xfrm>
        </p:spPr>
        <p:txBody>
          <a:bodyPr/>
          <a:lstStyle/>
          <a:p>
            <a:fld id="{6D22F896-40B5-4ADD-8801-0D06FADFA095}" type="slidenum">
              <a:rPr lang="en-US" smtClean="0"/>
              <a:t>‹Nº›</a:t>
            </a:fld>
            <a:endParaRPr lang="en-US" dirty="0"/>
          </a:p>
        </p:txBody>
      </p:sp>
    </p:spTree>
    <p:extLst>
      <p:ext uri="{BB962C8B-B14F-4D97-AF65-F5344CB8AC3E}">
        <p14:creationId xmlns:p14="http://schemas.microsoft.com/office/powerpoint/2010/main" val="107728980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Imagen panorámica con descripció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3" name="Rectangle 12"/>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Freeform 5"/>
            <p:cNvSpPr/>
            <p:nvPr/>
          </p:nvSpPr>
          <p:spPr bwMode="gray">
            <a:xfrm rot="10371525">
              <a:off x="263767" y="443825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1" name="Freeform 5"/>
            <p:cNvSpPr/>
            <p:nvPr/>
          </p:nvSpPr>
          <p:spPr bwMode="gray">
            <a:xfrm rot="10800000">
              <a:off x="459506" y="321130"/>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4969927"/>
            <a:ext cx="8825659" cy="566738"/>
          </a:xfrm>
        </p:spPr>
        <p:txBody>
          <a:bodyPr anchor="b">
            <a:normAutofit/>
          </a:bodyPr>
          <a:lstStyle>
            <a:lvl1pPr algn="l">
              <a:defRPr sz="2400" b="0"/>
            </a:lvl1pPr>
          </a:lstStyle>
          <a:p>
            <a:r>
              <a:rPr lang="es-ES"/>
              <a:t>Haga clic para modificar el estilo de título del patrón</a:t>
            </a:r>
            <a:endParaRPr lang="en-US" dirty="0"/>
          </a:p>
        </p:txBody>
      </p:sp>
      <p:sp>
        <p:nvSpPr>
          <p:cNvPr id="3" name="Picture Placeholder 2"/>
          <p:cNvSpPr>
            <a:spLocks noGrp="1" noChangeAspect="1"/>
          </p:cNvSpPr>
          <p:nvPr>
            <p:ph type="pic" idx="1"/>
          </p:nvPr>
        </p:nvSpPr>
        <p:spPr>
          <a:xfrm>
            <a:off x="1154954" y="685800"/>
            <a:ext cx="8825659" cy="3429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a:t>Haga clic en el icono para agregar una imagen</a:t>
            </a:r>
            <a:endParaRPr lang="en-US" dirty="0"/>
          </a:p>
        </p:txBody>
      </p:sp>
      <p:sp>
        <p:nvSpPr>
          <p:cNvPr id="4" name="Text Placeholder 3"/>
          <p:cNvSpPr>
            <a:spLocks noGrp="1"/>
          </p:cNvSpPr>
          <p:nvPr>
            <p:ph type="body" sz="half" idx="2"/>
          </p:nvPr>
        </p:nvSpPr>
        <p:spPr>
          <a:xfrm>
            <a:off x="1154954" y="5536665"/>
            <a:ext cx="8825658" cy="493712"/>
          </a:xfrm>
        </p:spPr>
        <p:txBody>
          <a:bodyPr>
            <a:normAutofit/>
          </a:bodyPr>
          <a:lstStyle>
            <a:lvl1pPr marL="0" indent="0">
              <a:buNone/>
              <a:defRPr sz="12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los estilos de texto del patrón</a:t>
            </a:r>
          </a:p>
        </p:txBody>
      </p:sp>
      <p:sp>
        <p:nvSpPr>
          <p:cNvPr id="5" name="Date Placeholder 4"/>
          <p:cNvSpPr>
            <a:spLocks noGrp="1"/>
          </p:cNvSpPr>
          <p:nvPr>
            <p:ph type="dt" sz="half" idx="10"/>
          </p:nvPr>
        </p:nvSpPr>
        <p:spPr/>
        <p:txBody>
          <a:bodyPr/>
          <a:lstStyle/>
          <a:p>
            <a:fld id="{3CBC1C18-307B-4F68-A007-B5B542270E8D}" type="datetimeFigureOut">
              <a:rPr lang="en-US" smtClean="0"/>
              <a:t>3/29/2024</a:t>
            </a:fld>
            <a:endParaRPr lang="en-US" dirty="0"/>
          </a:p>
        </p:txBody>
      </p:sp>
      <p:sp>
        <p:nvSpPr>
          <p:cNvPr id="6" name="Footer Placeholder 5"/>
          <p:cNvSpPr>
            <a:spLocks noGrp="1"/>
          </p:cNvSpPr>
          <p:nvPr>
            <p:ph type="ftr" sz="quarter" idx="11"/>
          </p:nvPr>
        </p:nvSpPr>
        <p:spPr/>
        <p:txBody>
          <a:bodyPr/>
          <a:lstStyle/>
          <a:p>
            <a:r>
              <a:rPr lang="en-US"/>
              <a:t>
              </a:t>
            </a:r>
            <a:endParaRPr lang="en-US" dirty="0"/>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6D22F896-40B5-4ADD-8801-0D06FADFA095}" type="slidenum">
              <a:rPr lang="en-US" smtClean="0"/>
              <a:pPr/>
              <a:t>‹Nº›</a:t>
            </a:fld>
            <a:endParaRPr lang="en-US" dirty="0"/>
          </a:p>
        </p:txBody>
      </p:sp>
    </p:spTree>
    <p:extLst>
      <p:ext uri="{BB962C8B-B14F-4D97-AF65-F5344CB8AC3E}">
        <p14:creationId xmlns:p14="http://schemas.microsoft.com/office/powerpoint/2010/main" val="1505011832"/>
      </p:ext>
    </p:extLst>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Título y descripción">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Freeform 5"/>
            <p:cNvSpPr/>
            <p:nvPr/>
          </p:nvSpPr>
          <p:spPr bwMode="gray">
            <a:xfrm rot="21010068">
              <a:off x="8490951" y="271487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7" name="Freeform 5"/>
            <p:cNvSpPr/>
            <p:nvPr/>
          </p:nvSpPr>
          <p:spPr bwMode="gray">
            <a:xfrm>
              <a:off x="455612" y="2801319"/>
              <a:ext cx="11277600" cy="3602637"/>
            </a:xfrm>
            <a:custGeom>
              <a:avLst/>
              <a:gdLst/>
              <a:ahLst/>
              <a:cxnLst/>
              <a:rect l="l" t="t" r="r" b="b"/>
              <a:pathLst>
                <a:path w="10000" h="7946">
                  <a:moveTo>
                    <a:pt x="0" y="0"/>
                  </a:moveTo>
                  <a:lnTo>
                    <a:pt x="0" y="7945"/>
                  </a:lnTo>
                  <a:lnTo>
                    <a:pt x="10000" y="7946"/>
                  </a:lnTo>
                  <a:lnTo>
                    <a:pt x="10000" y="4"/>
                  </a:lnTo>
                  <a:lnTo>
                    <a:pt x="10000" y="4"/>
                  </a:lnTo>
                  <a:lnTo>
                    <a:pt x="9773" y="91"/>
                  </a:lnTo>
                  <a:lnTo>
                    <a:pt x="9547" y="175"/>
                  </a:lnTo>
                  <a:lnTo>
                    <a:pt x="9320" y="256"/>
                  </a:lnTo>
                  <a:lnTo>
                    <a:pt x="9092" y="326"/>
                  </a:lnTo>
                  <a:lnTo>
                    <a:pt x="8865" y="396"/>
                  </a:lnTo>
                  <a:lnTo>
                    <a:pt x="8637" y="462"/>
                  </a:lnTo>
                  <a:lnTo>
                    <a:pt x="8412" y="518"/>
                  </a:lnTo>
                  <a:lnTo>
                    <a:pt x="8184" y="571"/>
                  </a:lnTo>
                  <a:lnTo>
                    <a:pt x="7957" y="620"/>
                  </a:lnTo>
                  <a:lnTo>
                    <a:pt x="7734" y="662"/>
                  </a:lnTo>
                  <a:lnTo>
                    <a:pt x="7508" y="704"/>
                  </a:lnTo>
                  <a:lnTo>
                    <a:pt x="7285" y="739"/>
                  </a:lnTo>
                  <a:lnTo>
                    <a:pt x="7062" y="767"/>
                  </a:lnTo>
                  <a:lnTo>
                    <a:pt x="6840" y="795"/>
                  </a:lnTo>
                  <a:lnTo>
                    <a:pt x="6620" y="819"/>
                  </a:lnTo>
                  <a:lnTo>
                    <a:pt x="6402" y="837"/>
                  </a:lnTo>
                  <a:lnTo>
                    <a:pt x="6184" y="851"/>
                  </a:lnTo>
                  <a:lnTo>
                    <a:pt x="5968" y="865"/>
                  </a:lnTo>
                  <a:lnTo>
                    <a:pt x="5755" y="872"/>
                  </a:lnTo>
                  <a:lnTo>
                    <a:pt x="5542" y="879"/>
                  </a:lnTo>
                  <a:lnTo>
                    <a:pt x="5332" y="882"/>
                  </a:lnTo>
                  <a:lnTo>
                    <a:pt x="5124" y="879"/>
                  </a:lnTo>
                  <a:lnTo>
                    <a:pt x="4918" y="879"/>
                  </a:lnTo>
                  <a:lnTo>
                    <a:pt x="4714" y="872"/>
                  </a:lnTo>
                  <a:lnTo>
                    <a:pt x="4514" y="861"/>
                  </a:lnTo>
                  <a:lnTo>
                    <a:pt x="4316" y="851"/>
                  </a:lnTo>
                  <a:lnTo>
                    <a:pt x="4122" y="840"/>
                  </a:lnTo>
                  <a:lnTo>
                    <a:pt x="3929" y="823"/>
                  </a:lnTo>
                  <a:lnTo>
                    <a:pt x="3739" y="805"/>
                  </a:lnTo>
                  <a:lnTo>
                    <a:pt x="3553" y="788"/>
                  </a:lnTo>
                  <a:lnTo>
                    <a:pt x="3190" y="742"/>
                  </a:lnTo>
                  <a:lnTo>
                    <a:pt x="2842" y="693"/>
                  </a:lnTo>
                  <a:lnTo>
                    <a:pt x="2508" y="641"/>
                  </a:lnTo>
                  <a:lnTo>
                    <a:pt x="2192" y="585"/>
                  </a:lnTo>
                  <a:lnTo>
                    <a:pt x="1890" y="525"/>
                  </a:lnTo>
                  <a:lnTo>
                    <a:pt x="1610" y="462"/>
                  </a:lnTo>
                  <a:lnTo>
                    <a:pt x="1347" y="399"/>
                  </a:lnTo>
                  <a:lnTo>
                    <a:pt x="1105" y="336"/>
                  </a:lnTo>
                  <a:lnTo>
                    <a:pt x="883" y="277"/>
                  </a:lnTo>
                  <a:lnTo>
                    <a:pt x="686" y="221"/>
                  </a:lnTo>
                  <a:lnTo>
                    <a:pt x="508" y="168"/>
                  </a:lnTo>
                  <a:lnTo>
                    <a:pt x="358" y="123"/>
                  </a:lnTo>
                  <a:lnTo>
                    <a:pt x="232" y="81"/>
                  </a:lnTo>
                  <a:lnTo>
                    <a:pt x="59" y="21"/>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48798" y="1063417"/>
            <a:ext cx="8831816" cy="1372986"/>
          </a:xfrm>
        </p:spPr>
        <p:txBody>
          <a:bodyPr/>
          <a:lstStyle>
            <a:lvl1pPr>
              <a:defRPr sz="4000"/>
            </a:lvl1pPr>
          </a:lstStyle>
          <a:p>
            <a:r>
              <a:rPr lang="es-ES"/>
              <a:t>Haga clic para modificar el estilo de título del patrón</a:t>
            </a:r>
            <a:endParaRPr lang="en-US" dirty="0"/>
          </a:p>
        </p:txBody>
      </p:sp>
      <p:sp>
        <p:nvSpPr>
          <p:cNvPr id="8" name="Text Placeholder 3"/>
          <p:cNvSpPr>
            <a:spLocks noGrp="1"/>
          </p:cNvSpPr>
          <p:nvPr>
            <p:ph type="body" sz="half" idx="2"/>
          </p:nvPr>
        </p:nvSpPr>
        <p:spPr>
          <a:xfrm>
            <a:off x="1154954" y="3543300"/>
            <a:ext cx="8825659" cy="24765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3CBC1C18-307B-4F68-A007-B5B542270E8D}" type="datetimeFigureOut">
              <a:rPr lang="en-US" smtClean="0"/>
              <a:t>3/29/2024</a:t>
            </a:fld>
            <a:endParaRPr lang="en-US" dirty="0"/>
          </a:p>
        </p:txBody>
      </p:sp>
      <p:sp>
        <p:nvSpPr>
          <p:cNvPr id="5" name="Footer Placeholder 4"/>
          <p:cNvSpPr>
            <a:spLocks noGrp="1"/>
          </p:cNvSpPr>
          <p:nvPr>
            <p:ph type="ftr" sz="quarter" idx="11"/>
          </p:nvPr>
        </p:nvSpPr>
        <p:spPr/>
        <p:txBody>
          <a:bodyPr/>
          <a:lstStyle/>
          <a:p>
            <a:r>
              <a:rPr lang="en-US"/>
              <a:t>
              </a:t>
            </a:r>
            <a:endParaRPr lang="en-US" dirty="0"/>
          </a:p>
        </p:txBody>
      </p:sp>
      <p:sp>
        <p:nvSpPr>
          <p:cNvPr id="13" name="Rectangle 12"/>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6D22F896-40B5-4ADD-8801-0D06FADFA095}" type="slidenum">
              <a:rPr lang="en-US" smtClean="0"/>
              <a:pPr/>
              <a:t>‹Nº›</a:t>
            </a:fld>
            <a:endParaRPr lang="en-US" dirty="0"/>
          </a:p>
        </p:txBody>
      </p:sp>
    </p:spTree>
    <p:extLst>
      <p:ext uri="{BB962C8B-B14F-4D97-AF65-F5344CB8AC3E}">
        <p14:creationId xmlns:p14="http://schemas.microsoft.com/office/powerpoint/2010/main" val="533612156"/>
      </p:ext>
    </p:extLst>
  </p:cSld>
  <p:clrMapOvr>
    <a:masterClrMapping/>
  </p:clrMapOvr>
  <p:hf sldNum="0"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Cita con descripción">
    <p:spTree>
      <p:nvGrpSpPr>
        <p:cNvPr id="1" name=""/>
        <p:cNvGrpSpPr/>
        <p:nvPr/>
      </p:nvGrpSpPr>
      <p:grpSpPr>
        <a:xfrm>
          <a:off x="0" y="0"/>
          <a:ext cx="0" cy="0"/>
          <a:chOff x="0" y="0"/>
          <a:chExt cx="0" cy="0"/>
        </a:xfrm>
      </p:grpSpPr>
      <p:grpSp>
        <p:nvGrpSpPr>
          <p:cNvPr id="3" name="Group 2"/>
          <p:cNvGrpSpPr/>
          <p:nvPr/>
        </p:nvGrpSpPr>
        <p:grpSpPr>
          <a:xfrm>
            <a:off x="0" y="0"/>
            <a:ext cx="12192000" cy="6858000"/>
            <a:chOff x="0" y="0"/>
            <a:chExt cx="12192000" cy="6858000"/>
          </a:xfrm>
        </p:grpSpPr>
        <p:sp>
          <p:nvSpPr>
            <p:cNvPr id="17" name="Rectangle 16"/>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0" name="Oval 19"/>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Oval 22"/>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4" name="Oval 23"/>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Oval 24"/>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Freeform 5"/>
            <p:cNvSpPr/>
            <p:nvPr/>
          </p:nvSpPr>
          <p:spPr bwMode="gray">
            <a:xfrm rot="21010068">
              <a:off x="8490951" y="41851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8"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16" name="TextBox 15"/>
          <p:cNvSpPr txBox="1"/>
          <p:nvPr/>
        </p:nvSpPr>
        <p:spPr bwMode="gray">
          <a:xfrm>
            <a:off x="881566" y="607336"/>
            <a:ext cx="801912"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13" name="TextBox 12"/>
          <p:cNvSpPr txBox="1"/>
          <p:nvPr/>
        </p:nvSpPr>
        <p:spPr bwMode="gray">
          <a:xfrm>
            <a:off x="9884458" y="2613787"/>
            <a:ext cx="652763"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2" name="Title 1"/>
          <p:cNvSpPr>
            <a:spLocks noGrp="1"/>
          </p:cNvSpPr>
          <p:nvPr>
            <p:ph type="title"/>
          </p:nvPr>
        </p:nvSpPr>
        <p:spPr>
          <a:xfrm>
            <a:off x="1581878" y="982134"/>
            <a:ext cx="8453906" cy="2696632"/>
          </a:xfrm>
        </p:spPr>
        <p:txBody>
          <a:bodyPr/>
          <a:lstStyle>
            <a:lvl1pPr>
              <a:defRPr sz="4000"/>
            </a:lvl1pPr>
          </a:lstStyle>
          <a:p>
            <a:r>
              <a:rPr lang="es-ES"/>
              <a:t>Haga clic para modificar el estilo de título del patrón</a:t>
            </a:r>
            <a:endParaRPr lang="en-US" dirty="0"/>
          </a:p>
        </p:txBody>
      </p:sp>
      <p:sp>
        <p:nvSpPr>
          <p:cNvPr id="14" name="Text Placeholder 3"/>
          <p:cNvSpPr>
            <a:spLocks noGrp="1"/>
          </p:cNvSpPr>
          <p:nvPr>
            <p:ph type="body" sz="half" idx="13"/>
          </p:nvPr>
        </p:nvSpPr>
        <p:spPr bwMode="gray">
          <a:xfrm>
            <a:off x="1945945" y="3678766"/>
            <a:ext cx="7731219" cy="342174"/>
          </a:xfrm>
        </p:spPr>
        <p:txBody>
          <a:bodyPr anchor="t">
            <a:normAutofit/>
          </a:bodyPr>
          <a:lstStyle>
            <a:lvl1pPr marL="0" indent="0">
              <a:buNone/>
              <a:defRPr lang="en-US" sz="1400" b="0" i="0" kern="1200" cap="small" dirty="0">
                <a:solidFill>
                  <a:schemeClr val="accent1">
                    <a:lumMod val="60000"/>
                    <a:lumOff val="40000"/>
                  </a:schemeClr>
                </a:solidFill>
                <a:latin typeface="+mn-lt"/>
                <a:ea typeface="+mn-ea"/>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los estilos de texto del patrón</a:t>
            </a:r>
          </a:p>
        </p:txBody>
      </p:sp>
      <p:sp>
        <p:nvSpPr>
          <p:cNvPr id="10" name="Text Placeholder 3"/>
          <p:cNvSpPr>
            <a:spLocks noGrp="1"/>
          </p:cNvSpPr>
          <p:nvPr>
            <p:ph type="body" sz="half" idx="2"/>
          </p:nvPr>
        </p:nvSpPr>
        <p:spPr>
          <a:xfrm>
            <a:off x="1154954" y="5029199"/>
            <a:ext cx="9244897" cy="997857"/>
          </a:xfrm>
        </p:spPr>
        <p:txBody>
          <a:bodyPr anchor="ct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3CBC1C18-307B-4F68-A007-B5B542270E8D}" type="datetimeFigureOut">
              <a:rPr lang="en-US" smtClean="0"/>
              <a:t>3/29/2024</a:t>
            </a:fld>
            <a:endParaRPr lang="en-US" dirty="0"/>
          </a:p>
        </p:txBody>
      </p:sp>
      <p:sp>
        <p:nvSpPr>
          <p:cNvPr id="5" name="Footer Placeholder 4"/>
          <p:cNvSpPr>
            <a:spLocks noGrp="1"/>
          </p:cNvSpPr>
          <p:nvPr>
            <p:ph type="ftr" sz="quarter" idx="11"/>
          </p:nvPr>
        </p:nvSpPr>
        <p:spPr/>
        <p:txBody>
          <a:bodyPr/>
          <a:lstStyle/>
          <a:p>
            <a:r>
              <a:rPr lang="en-US"/>
              <a:t>
              </a:t>
            </a:r>
            <a:endParaRPr lang="en-US" dirty="0"/>
          </a:p>
        </p:txBody>
      </p:sp>
      <p:sp>
        <p:nvSpPr>
          <p:cNvPr id="19" name="Rectangle 18"/>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6D22F896-40B5-4ADD-8801-0D06FADFA095}" type="slidenum">
              <a:rPr lang="en-US" smtClean="0"/>
              <a:pPr/>
              <a:t>‹Nº›</a:t>
            </a:fld>
            <a:endParaRPr lang="en-US" dirty="0"/>
          </a:p>
        </p:txBody>
      </p:sp>
    </p:spTree>
    <p:extLst>
      <p:ext uri="{BB962C8B-B14F-4D97-AF65-F5344CB8AC3E}">
        <p14:creationId xmlns:p14="http://schemas.microsoft.com/office/powerpoint/2010/main" val="3089161796"/>
      </p:ext>
    </p:extLst>
  </p:cSld>
  <p:clrMapOvr>
    <a:masterClrMapping/>
  </p:clrMapOvr>
  <p:hf sldNum="0"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Tarjeta de nombre">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Freeform 5"/>
            <p:cNvSpPr/>
            <p:nvPr/>
          </p:nvSpPr>
          <p:spPr bwMode="gray">
            <a:xfrm rot="21010068">
              <a:off x="8490951" y="4193583"/>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370667"/>
            <a:ext cx="8825660" cy="1822514"/>
          </a:xfrm>
        </p:spPr>
        <p:txBody>
          <a:bodyPr anchor="b"/>
          <a:lstStyle>
            <a:lvl1pPr algn="l">
              <a:defRPr sz="4000" b="0" cap="none"/>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1154954" y="5024967"/>
            <a:ext cx="8825659" cy="860400"/>
          </a:xfrm>
        </p:spPr>
        <p:txBody>
          <a:bodyPr anchor="t"/>
          <a:lstStyle>
            <a:lvl1pPr marL="0" indent="0" algn="l">
              <a:buNone/>
              <a:defRPr sz="2000" cap="none">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3CBC1C18-307B-4F68-A007-B5B542270E8D}" type="datetimeFigureOut">
              <a:rPr lang="en-US" smtClean="0"/>
              <a:t>3/29/2024</a:t>
            </a:fld>
            <a:endParaRPr lang="en-US" dirty="0"/>
          </a:p>
        </p:txBody>
      </p:sp>
      <p:sp>
        <p:nvSpPr>
          <p:cNvPr id="5" name="Footer Placeholder 4"/>
          <p:cNvSpPr>
            <a:spLocks noGrp="1"/>
          </p:cNvSpPr>
          <p:nvPr>
            <p:ph type="ftr" sz="quarter" idx="11"/>
          </p:nvPr>
        </p:nvSpPr>
        <p:spPr/>
        <p:txBody>
          <a:bodyPr/>
          <a:lstStyle/>
          <a:p>
            <a:r>
              <a:rPr lang="en-US"/>
              <a:t>
              </a:t>
            </a:r>
            <a:endParaRPr lang="en-US" dirty="0"/>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6D22F896-40B5-4ADD-8801-0D06FADFA095}" type="slidenum">
              <a:rPr lang="en-US" smtClean="0"/>
              <a:pPr/>
              <a:t>‹Nº›</a:t>
            </a:fld>
            <a:endParaRPr lang="en-US" dirty="0"/>
          </a:p>
        </p:txBody>
      </p:sp>
    </p:spTree>
    <p:extLst>
      <p:ext uri="{BB962C8B-B14F-4D97-AF65-F5344CB8AC3E}">
        <p14:creationId xmlns:p14="http://schemas.microsoft.com/office/powerpoint/2010/main" val="321832479"/>
      </p:ext>
    </p:extLst>
  </p:cSld>
  <p:clrMapOvr>
    <a:masterClrMapping/>
  </p:clrMapOvr>
  <p:hf sldNum="0" hdr="0" ftr="0" dt="0"/>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Columna 3">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1154954" y="2603502"/>
            <a:ext cx="314187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16" name="Text Placeholder 3"/>
          <p:cNvSpPr>
            <a:spLocks noGrp="1"/>
          </p:cNvSpPr>
          <p:nvPr>
            <p:ph type="body" sz="half" idx="15"/>
          </p:nvPr>
        </p:nvSpPr>
        <p:spPr>
          <a:xfrm>
            <a:off x="1154953" y="3179764"/>
            <a:ext cx="314187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los estilos de texto del patrón</a:t>
            </a:r>
          </a:p>
        </p:txBody>
      </p:sp>
      <p:sp>
        <p:nvSpPr>
          <p:cNvPr id="5" name="Text Placeholder 4"/>
          <p:cNvSpPr>
            <a:spLocks noGrp="1"/>
          </p:cNvSpPr>
          <p:nvPr>
            <p:ph type="body" sz="quarter" idx="3"/>
          </p:nvPr>
        </p:nvSpPr>
        <p:spPr>
          <a:xfrm>
            <a:off x="4512721" y="2603500"/>
            <a:ext cx="3147009"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19" name="Text Placeholder 3"/>
          <p:cNvSpPr>
            <a:spLocks noGrp="1"/>
          </p:cNvSpPr>
          <p:nvPr>
            <p:ph type="body" sz="half" idx="16"/>
          </p:nvPr>
        </p:nvSpPr>
        <p:spPr>
          <a:xfrm>
            <a:off x="4512721" y="3179763"/>
            <a:ext cx="314700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los estilos de texto del patrón</a:t>
            </a:r>
          </a:p>
        </p:txBody>
      </p:sp>
      <p:sp>
        <p:nvSpPr>
          <p:cNvPr id="14" name="Text Placeholder 4"/>
          <p:cNvSpPr>
            <a:spLocks noGrp="1"/>
          </p:cNvSpPr>
          <p:nvPr>
            <p:ph type="body" sz="quarter" idx="13"/>
          </p:nvPr>
        </p:nvSpPr>
        <p:spPr>
          <a:xfrm>
            <a:off x="7888135" y="2603501"/>
            <a:ext cx="3145730"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20" name="Text Placeholder 3"/>
          <p:cNvSpPr>
            <a:spLocks noGrp="1"/>
          </p:cNvSpPr>
          <p:nvPr>
            <p:ph type="body" sz="half" idx="17"/>
          </p:nvPr>
        </p:nvSpPr>
        <p:spPr>
          <a:xfrm>
            <a:off x="7888329" y="3179762"/>
            <a:ext cx="3145536"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los estilos de texto del patrón</a:t>
            </a:r>
          </a:p>
        </p:txBody>
      </p:sp>
      <p:cxnSp>
        <p:nvCxnSpPr>
          <p:cNvPr id="17" name="Straight Connector 16"/>
          <p:cNvCxnSpPr/>
          <p:nvPr/>
        </p:nvCxnSpPr>
        <p:spPr>
          <a:xfrm>
            <a:off x="440397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77240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3CBC1C18-307B-4F68-A007-B5B542270E8D}" type="datetimeFigureOut">
              <a:rPr lang="en-US" smtClean="0"/>
              <a:t>3/29/2024</a:t>
            </a:fld>
            <a:endParaRPr lang="en-US" dirty="0"/>
          </a:p>
        </p:txBody>
      </p:sp>
      <p:sp>
        <p:nvSpPr>
          <p:cNvPr id="8" name="Footer Placeholder 7"/>
          <p:cNvSpPr>
            <a:spLocks noGrp="1"/>
          </p:cNvSpPr>
          <p:nvPr>
            <p:ph type="ftr" sz="quarter" idx="11"/>
          </p:nvPr>
        </p:nvSpPr>
        <p:spPr/>
        <p:txBody>
          <a:bodyPr/>
          <a:lstStyle/>
          <a:p>
            <a:r>
              <a:rPr lang="en-US"/>
              <a:t>
              </a:t>
            </a:r>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smtClean="0"/>
              <a:pPr/>
              <a:t>‹Nº›</a:t>
            </a:fld>
            <a:endParaRPr lang="en-US" dirty="0"/>
          </a:p>
        </p:txBody>
      </p:sp>
    </p:spTree>
    <p:extLst>
      <p:ext uri="{BB962C8B-B14F-4D97-AF65-F5344CB8AC3E}">
        <p14:creationId xmlns:p14="http://schemas.microsoft.com/office/powerpoint/2010/main" val="305749880"/>
      </p:ext>
    </p:extLst>
  </p:cSld>
  <p:clrMapOvr>
    <a:masterClrMapping/>
  </p:clrMapOvr>
  <p:hf sldNum="0" hdr="0" ftr="0" dt="0"/>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Columna de imagen 3">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1154954" y="4532844"/>
            <a:ext cx="305043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19" name="Picture Placeholder 2"/>
          <p:cNvSpPr>
            <a:spLocks noGrp="1" noChangeAspect="1"/>
          </p:cNvSpPr>
          <p:nvPr>
            <p:ph type="pic" idx="15"/>
          </p:nvPr>
        </p:nvSpPr>
        <p:spPr>
          <a:xfrm>
            <a:off x="1334553"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a:t>Haga clic en el icono para agregar una imagen</a:t>
            </a:r>
            <a:endParaRPr lang="en-US" dirty="0"/>
          </a:p>
        </p:txBody>
      </p:sp>
      <p:sp>
        <p:nvSpPr>
          <p:cNvPr id="22" name="Text Placeholder 3"/>
          <p:cNvSpPr>
            <a:spLocks noGrp="1"/>
          </p:cNvSpPr>
          <p:nvPr>
            <p:ph type="body" sz="half" idx="18"/>
          </p:nvPr>
        </p:nvSpPr>
        <p:spPr>
          <a:xfrm>
            <a:off x="1154954" y="5109106"/>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los estilos de texto del patrón</a:t>
            </a:r>
          </a:p>
        </p:txBody>
      </p:sp>
      <p:sp>
        <p:nvSpPr>
          <p:cNvPr id="5" name="Text Placeholder 4"/>
          <p:cNvSpPr>
            <a:spLocks noGrp="1"/>
          </p:cNvSpPr>
          <p:nvPr>
            <p:ph type="body" sz="quarter" idx="3"/>
          </p:nvPr>
        </p:nvSpPr>
        <p:spPr>
          <a:xfrm>
            <a:off x="4568865" y="4532844"/>
            <a:ext cx="3050438" cy="576263"/>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1" name="Picture Placeholder 2"/>
          <p:cNvSpPr>
            <a:spLocks noGrp="1" noChangeAspect="1"/>
          </p:cNvSpPr>
          <p:nvPr>
            <p:ph type="pic" idx="21"/>
          </p:nvPr>
        </p:nvSpPr>
        <p:spPr>
          <a:xfrm>
            <a:off x="4748462" y="2603500"/>
            <a:ext cx="2691243"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a:t>Haga clic en el icono para agregar una imagen</a:t>
            </a:r>
            <a:endParaRPr lang="en-US" dirty="0"/>
          </a:p>
        </p:txBody>
      </p:sp>
      <p:sp>
        <p:nvSpPr>
          <p:cNvPr id="23" name="Text Placeholder 3"/>
          <p:cNvSpPr>
            <a:spLocks noGrp="1"/>
          </p:cNvSpPr>
          <p:nvPr>
            <p:ph type="body" sz="half" idx="19"/>
          </p:nvPr>
        </p:nvSpPr>
        <p:spPr>
          <a:xfrm>
            <a:off x="4570172" y="5109105"/>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los estilos de texto del patrón</a:t>
            </a:r>
          </a:p>
        </p:txBody>
      </p:sp>
      <p:sp>
        <p:nvSpPr>
          <p:cNvPr id="14" name="Text Placeholder 4"/>
          <p:cNvSpPr>
            <a:spLocks noGrp="1"/>
          </p:cNvSpPr>
          <p:nvPr>
            <p:ph type="body" sz="quarter" idx="13"/>
          </p:nvPr>
        </p:nvSpPr>
        <p:spPr>
          <a:xfrm>
            <a:off x="7982775" y="4532845"/>
            <a:ext cx="3051095"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2" name="Picture Placeholder 2"/>
          <p:cNvSpPr>
            <a:spLocks noGrp="1" noChangeAspect="1"/>
          </p:cNvSpPr>
          <p:nvPr>
            <p:ph type="pic" idx="22"/>
          </p:nvPr>
        </p:nvSpPr>
        <p:spPr>
          <a:xfrm>
            <a:off x="8163031"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a:t>Haga clic en el icono para agregar una imagen</a:t>
            </a:r>
            <a:endParaRPr lang="en-US" dirty="0"/>
          </a:p>
        </p:txBody>
      </p:sp>
      <p:sp>
        <p:nvSpPr>
          <p:cNvPr id="24" name="Text Placeholder 3"/>
          <p:cNvSpPr>
            <a:spLocks noGrp="1"/>
          </p:cNvSpPr>
          <p:nvPr>
            <p:ph type="body" sz="half" idx="20"/>
          </p:nvPr>
        </p:nvSpPr>
        <p:spPr>
          <a:xfrm>
            <a:off x="7982775" y="5109104"/>
            <a:ext cx="3051096"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los estilos de texto del patrón</a:t>
            </a:r>
          </a:p>
        </p:txBody>
      </p:sp>
      <p:cxnSp>
        <p:nvCxnSpPr>
          <p:cNvPr id="43" name="Straight Connector 42"/>
          <p:cNvCxnSpPr/>
          <p:nvPr/>
        </p:nvCxnSpPr>
        <p:spPr>
          <a:xfrm>
            <a:off x="440583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44" name="Straight Connector 43"/>
          <p:cNvCxnSpPr/>
          <p:nvPr/>
        </p:nvCxnSpPr>
        <p:spPr>
          <a:xfrm>
            <a:off x="7797802"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3CBC1C18-307B-4F68-A007-B5B542270E8D}" type="datetimeFigureOut">
              <a:rPr lang="en-US" smtClean="0"/>
              <a:t>3/29/2024</a:t>
            </a:fld>
            <a:endParaRPr lang="en-US" dirty="0"/>
          </a:p>
        </p:txBody>
      </p:sp>
      <p:sp>
        <p:nvSpPr>
          <p:cNvPr id="8" name="Footer Placeholder 7"/>
          <p:cNvSpPr>
            <a:spLocks noGrp="1"/>
          </p:cNvSpPr>
          <p:nvPr>
            <p:ph type="ftr" sz="quarter" idx="11"/>
          </p:nvPr>
        </p:nvSpPr>
        <p:spPr>
          <a:xfrm>
            <a:off x="561111" y="6391838"/>
            <a:ext cx="3644282" cy="304801"/>
          </a:xfrm>
        </p:spPr>
        <p:txBody>
          <a:bodyPr/>
          <a:lstStyle/>
          <a:p>
            <a:r>
              <a:rPr lang="en-US"/>
              <a:t>
              </a:t>
            </a:r>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smtClean="0"/>
              <a:pPr/>
              <a:t>‹Nº›</a:t>
            </a:fld>
            <a:endParaRPr lang="en-US" dirty="0"/>
          </a:p>
        </p:txBody>
      </p:sp>
    </p:spTree>
    <p:extLst>
      <p:ext uri="{BB962C8B-B14F-4D97-AF65-F5344CB8AC3E}">
        <p14:creationId xmlns:p14="http://schemas.microsoft.com/office/powerpoint/2010/main" val="2365819568"/>
      </p:ext>
    </p:extLst>
  </p:cSld>
  <p:clrMapOvr>
    <a:masterClrMapping/>
  </p:clrMapOvr>
  <p:hf sldNum="0" hdr="0" ftr="0" dt="0"/>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1154954" y="2603500"/>
            <a:ext cx="8825659" cy="3416300"/>
          </a:xfrm>
        </p:spPr>
        <p:txBody>
          <a:bodyPr vert="eaVert" anchor="t" anchorCtr="0"/>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a:xfrm>
            <a:off x="10695439" y="6391838"/>
            <a:ext cx="990599" cy="304799"/>
          </a:xfrm>
        </p:spPr>
        <p:txBody>
          <a:bodyPr/>
          <a:lstStyle/>
          <a:p>
            <a:fld id="{D857E33E-8B18-4087-B112-809917729534}" type="datetimeFigureOut">
              <a:rPr lang="en-US" smtClean="0"/>
              <a:t>3/29/2024</a:t>
            </a:fld>
            <a:endParaRPr lang="en-US" dirty="0"/>
          </a:p>
        </p:txBody>
      </p:sp>
      <p:sp>
        <p:nvSpPr>
          <p:cNvPr id="5" name="Footer Placeholder 4"/>
          <p:cNvSpPr>
            <a:spLocks noGrp="1"/>
          </p:cNvSpPr>
          <p:nvPr>
            <p:ph type="ftr" sz="quarter" idx="11"/>
          </p:nvPr>
        </p:nvSpPr>
        <p:spPr/>
        <p:txBody>
          <a:bodyPr/>
          <a:lstStyle/>
          <a:p>
            <a:r>
              <a:rPr lang="en-US"/>
              <a:t>
              </a:t>
            </a:r>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‹Nº›</a:t>
            </a:fld>
            <a:endParaRPr lang="en-US" dirty="0"/>
          </a:p>
        </p:txBody>
      </p:sp>
    </p:spTree>
    <p:extLst>
      <p:ext uri="{BB962C8B-B14F-4D97-AF65-F5344CB8AC3E}">
        <p14:creationId xmlns:p14="http://schemas.microsoft.com/office/powerpoint/2010/main" val="30288701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Título vertical y texto">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2" name="Rectangle 11"/>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Rectangle 6"/>
            <p:cNvSpPr/>
            <p:nvPr/>
          </p:nvSpPr>
          <p:spPr bwMode="gray">
            <a:xfrm>
              <a:off x="414867" y="402165"/>
              <a:ext cx="6510866"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7" name="Freeform 5"/>
            <p:cNvSpPr/>
            <p:nvPr/>
          </p:nvSpPr>
          <p:spPr bwMode="gray">
            <a:xfrm rot="5101749">
              <a:off x="6294738" y="457773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0" name="Freeform 5"/>
            <p:cNvSpPr/>
            <p:nvPr/>
          </p:nvSpPr>
          <p:spPr bwMode="gray">
            <a:xfrm rot="5400000">
              <a:off x="44492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3"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Vertical Title 1"/>
          <p:cNvSpPr>
            <a:spLocks noGrp="1"/>
          </p:cNvSpPr>
          <p:nvPr>
            <p:ph type="title" orient="vert"/>
          </p:nvPr>
        </p:nvSpPr>
        <p:spPr>
          <a:xfrm>
            <a:off x="8585235" y="1278467"/>
            <a:ext cx="1409965" cy="4748590"/>
          </a:xfrm>
        </p:spPr>
        <p:txBody>
          <a:bodyPr vert="eaVert" anchor="b" anchorCtr="0"/>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1154954" y="1278467"/>
            <a:ext cx="6256025" cy="4748590"/>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a:xfrm>
            <a:off x="10653104" y="6391838"/>
            <a:ext cx="992135" cy="304799"/>
          </a:xfrm>
        </p:spPr>
        <p:txBody>
          <a:bodyPr/>
          <a:lstStyle/>
          <a:p>
            <a:fld id="{D3FFE419-2371-464F-8239-3959401C3561}" type="datetimeFigureOut">
              <a:rPr lang="en-US" smtClean="0"/>
              <a:t>3/29/2024</a:t>
            </a:fld>
            <a:endParaRPr lang="en-US" dirty="0"/>
          </a:p>
        </p:txBody>
      </p:sp>
      <p:sp>
        <p:nvSpPr>
          <p:cNvPr id="5" name="Footer Placeholder 4"/>
          <p:cNvSpPr>
            <a:spLocks noGrp="1"/>
          </p:cNvSpPr>
          <p:nvPr>
            <p:ph type="ftr" sz="quarter" idx="11"/>
          </p:nvPr>
        </p:nvSpPr>
        <p:spPr/>
        <p:txBody>
          <a:bodyPr/>
          <a:lstStyle/>
          <a:p>
            <a:r>
              <a:rPr lang="en-US"/>
              <a:t>
              </a:t>
            </a:r>
            <a:endParaRPr lang="en-US" dirty="0"/>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6D22F896-40B5-4ADD-8801-0D06FADFA095}" type="slidenum">
              <a:rPr lang="en-US" smtClean="0"/>
              <a:t>‹Nº›</a:t>
            </a:fld>
            <a:endParaRPr lang="en-US" dirty="0"/>
          </a:p>
        </p:txBody>
      </p:sp>
    </p:spTree>
    <p:extLst>
      <p:ext uri="{BB962C8B-B14F-4D97-AF65-F5344CB8AC3E}">
        <p14:creationId xmlns:p14="http://schemas.microsoft.com/office/powerpoint/2010/main" val="11847490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idx="1"/>
          </p:nvPr>
        </p:nvSpPr>
        <p:spPr>
          <a:xfrm>
            <a:off x="1154954" y="2603500"/>
            <a:ext cx="8825659" cy="3416300"/>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97D162C4-EDD9-4389-A98B-B87ECEA2A816}" type="datetimeFigureOut">
              <a:rPr lang="en-US" smtClean="0"/>
              <a:t>3/29/2024</a:t>
            </a:fld>
            <a:endParaRPr lang="en-US" dirty="0"/>
          </a:p>
        </p:txBody>
      </p:sp>
      <p:sp>
        <p:nvSpPr>
          <p:cNvPr id="5" name="Footer Placeholder 4"/>
          <p:cNvSpPr>
            <a:spLocks noGrp="1"/>
          </p:cNvSpPr>
          <p:nvPr>
            <p:ph type="ftr" sz="quarter" idx="11"/>
          </p:nvPr>
        </p:nvSpPr>
        <p:spPr/>
        <p:txBody>
          <a:bodyPr/>
          <a:lstStyle/>
          <a:p>
            <a:r>
              <a:rPr lang="en-US"/>
              <a:t>
              </a:t>
            </a:r>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‹Nº›</a:t>
            </a:fld>
            <a:endParaRPr lang="en-US" dirty="0"/>
          </a:p>
        </p:txBody>
      </p:sp>
    </p:spTree>
    <p:extLst>
      <p:ext uri="{BB962C8B-B14F-4D97-AF65-F5344CB8AC3E}">
        <p14:creationId xmlns:p14="http://schemas.microsoft.com/office/powerpoint/2010/main" val="15224389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Encabezado de sección">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bwMode="gray">
            <a:xfrm>
              <a:off x="7289800" y="402165"/>
              <a:ext cx="44788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5"/>
            <p:cNvSpPr/>
            <p:nvPr/>
          </p:nvSpPr>
          <p:spPr bwMode="gray">
            <a:xfrm rot="16200000">
              <a:off x="3787244"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p:nvPr/>
          </p:nvSpPr>
          <p:spPr bwMode="gray">
            <a:xfrm rot="15922489">
              <a:off x="4698352"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677645"/>
            <a:ext cx="4351025" cy="2283824"/>
          </a:xfrm>
        </p:spPr>
        <p:txBody>
          <a:bodyPr anchor="ctr"/>
          <a:lstStyle>
            <a:lvl1pPr algn="l">
              <a:defRPr sz="4000" b="0" cap="none"/>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6895559" y="2677644"/>
            <a:ext cx="3757545" cy="2283824"/>
          </a:xfrm>
        </p:spPr>
        <p:txBody>
          <a:bodyPr anchor="ctr"/>
          <a:lstStyle>
            <a:lvl1pPr marL="0" indent="0" algn="l">
              <a:buNone/>
              <a:defRPr sz="2000" cap="all">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3E5059C3-6A89-4494-99FF-5A4D6FFD50EB}" type="datetimeFigureOut">
              <a:rPr lang="en-US" smtClean="0"/>
              <a:t>3/29/2024</a:t>
            </a:fld>
            <a:endParaRPr lang="en-US" dirty="0"/>
          </a:p>
        </p:txBody>
      </p:sp>
      <p:sp>
        <p:nvSpPr>
          <p:cNvPr id="5" name="Footer Placeholder 4"/>
          <p:cNvSpPr>
            <a:spLocks noGrp="1"/>
          </p:cNvSpPr>
          <p:nvPr>
            <p:ph type="ftr" sz="quarter" idx="11"/>
          </p:nvPr>
        </p:nvSpPr>
        <p:spPr/>
        <p:txBody>
          <a:bodyPr/>
          <a:lstStyle/>
          <a:p>
            <a:r>
              <a:rPr lang="en-US"/>
              <a:t>
              </a:t>
            </a:r>
            <a:endParaRPr lang="en-US" dirty="0"/>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6D22F896-40B5-4ADD-8801-0D06FADFA095}" type="slidenum">
              <a:rPr lang="en-US" smtClean="0"/>
              <a:t>‹Nº›</a:t>
            </a:fld>
            <a:endParaRPr lang="en-US" dirty="0"/>
          </a:p>
        </p:txBody>
      </p:sp>
    </p:spTree>
    <p:extLst>
      <p:ext uri="{BB962C8B-B14F-4D97-AF65-F5344CB8AC3E}">
        <p14:creationId xmlns:p14="http://schemas.microsoft.com/office/powerpoint/2010/main" val="10842961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sz="half" idx="1"/>
          </p:nvPr>
        </p:nvSpPr>
        <p:spPr>
          <a:xfrm>
            <a:off x="1154954" y="2603500"/>
            <a:ext cx="4825158" cy="3416301"/>
          </a:xfrm>
        </p:spPr>
        <p:txBody>
          <a:bodyPr>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Content Placeholder 3"/>
          <p:cNvSpPr>
            <a:spLocks noGrp="1"/>
          </p:cNvSpPr>
          <p:nvPr>
            <p:ph sz="half" idx="2"/>
          </p:nvPr>
        </p:nvSpPr>
        <p:spPr>
          <a:xfrm>
            <a:off x="6208712" y="2603500"/>
            <a:ext cx="4825159" cy="3416300"/>
          </a:xfrm>
        </p:spPr>
        <p:txBody>
          <a:bodyPr>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Date Placeholder 4"/>
          <p:cNvSpPr>
            <a:spLocks noGrp="1"/>
          </p:cNvSpPr>
          <p:nvPr>
            <p:ph type="dt" sz="half" idx="10"/>
          </p:nvPr>
        </p:nvSpPr>
        <p:spPr/>
        <p:txBody>
          <a:bodyPr/>
          <a:lstStyle/>
          <a:p>
            <a:fld id="{CA954B2F-12DE-47F5-8894-472B206D2E1E}" type="datetimeFigureOut">
              <a:rPr lang="en-US" smtClean="0"/>
              <a:t>3/29/2024</a:t>
            </a:fld>
            <a:endParaRPr lang="en-US" dirty="0"/>
          </a:p>
        </p:txBody>
      </p:sp>
      <p:sp>
        <p:nvSpPr>
          <p:cNvPr id="6" name="Footer Placeholder 5"/>
          <p:cNvSpPr>
            <a:spLocks noGrp="1"/>
          </p:cNvSpPr>
          <p:nvPr>
            <p:ph type="ftr" sz="quarter" idx="11"/>
          </p:nvPr>
        </p:nvSpPr>
        <p:spPr/>
        <p:txBody>
          <a:bodyPr/>
          <a:lstStyle/>
          <a:p>
            <a:r>
              <a:rPr lang="en-US"/>
              <a:t>
              </a:t>
            </a:r>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‹Nº›</a:t>
            </a:fld>
            <a:endParaRPr lang="en-US" dirty="0"/>
          </a:p>
        </p:txBody>
      </p:sp>
    </p:spTree>
    <p:extLst>
      <p:ext uri="{BB962C8B-B14F-4D97-AF65-F5344CB8AC3E}">
        <p14:creationId xmlns:p14="http://schemas.microsoft.com/office/powerpoint/2010/main" val="37545255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1154954" y="2603500"/>
            <a:ext cx="4825157"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 name="Content Placeholder 3"/>
          <p:cNvSpPr>
            <a:spLocks noGrp="1"/>
          </p:cNvSpPr>
          <p:nvPr>
            <p:ph sz="half" idx="2"/>
          </p:nvPr>
        </p:nvSpPr>
        <p:spPr>
          <a:xfrm>
            <a:off x="1154954" y="3179762"/>
            <a:ext cx="4825158" cy="2840039"/>
          </a:xfrm>
        </p:spPr>
        <p:txBody>
          <a:bodyPr>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Text Placeholder 4"/>
          <p:cNvSpPr>
            <a:spLocks noGrp="1"/>
          </p:cNvSpPr>
          <p:nvPr>
            <p:ph type="body" sz="quarter" idx="3"/>
          </p:nvPr>
        </p:nvSpPr>
        <p:spPr>
          <a:xfrm>
            <a:off x="6208712" y="2603500"/>
            <a:ext cx="4825159"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6" name="Content Placeholder 5"/>
          <p:cNvSpPr>
            <a:spLocks noGrp="1"/>
          </p:cNvSpPr>
          <p:nvPr>
            <p:ph sz="quarter" idx="4"/>
          </p:nvPr>
        </p:nvSpPr>
        <p:spPr>
          <a:xfrm>
            <a:off x="6208712" y="3179762"/>
            <a:ext cx="4825159" cy="2840039"/>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6"/>
          <p:cNvSpPr>
            <a:spLocks noGrp="1"/>
          </p:cNvSpPr>
          <p:nvPr>
            <p:ph type="dt" sz="half" idx="10"/>
          </p:nvPr>
        </p:nvSpPr>
        <p:spPr/>
        <p:txBody>
          <a:bodyPr/>
          <a:lstStyle/>
          <a:p>
            <a:fld id="{3F30E46F-7819-4ACF-B48B-48222C2ACC88}" type="datetimeFigureOut">
              <a:rPr lang="en-US" smtClean="0"/>
              <a:t>3/29/2024</a:t>
            </a:fld>
            <a:endParaRPr lang="en-US" dirty="0"/>
          </a:p>
        </p:txBody>
      </p:sp>
      <p:sp>
        <p:nvSpPr>
          <p:cNvPr id="8" name="Footer Placeholder 7"/>
          <p:cNvSpPr>
            <a:spLocks noGrp="1"/>
          </p:cNvSpPr>
          <p:nvPr>
            <p:ph type="ftr" sz="quarter" idx="11"/>
          </p:nvPr>
        </p:nvSpPr>
        <p:spPr/>
        <p:txBody>
          <a:bodyPr/>
          <a:lstStyle/>
          <a:p>
            <a:r>
              <a:rPr lang="en-US"/>
              <a:t>
              </a:t>
            </a:r>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smtClean="0"/>
              <a:t>‹Nº›</a:t>
            </a:fld>
            <a:endParaRPr lang="en-US" dirty="0"/>
          </a:p>
        </p:txBody>
      </p:sp>
    </p:spTree>
    <p:extLst>
      <p:ext uri="{BB962C8B-B14F-4D97-AF65-F5344CB8AC3E}">
        <p14:creationId xmlns:p14="http://schemas.microsoft.com/office/powerpoint/2010/main" val="63201705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9" name="Title 1"/>
          <p:cNvSpPr>
            <a:spLocks noGrp="1"/>
          </p:cNvSpPr>
          <p:nvPr>
            <p:ph type="title"/>
          </p:nvPr>
        </p:nvSpPr>
        <p:spPr>
          <a:xfrm>
            <a:off x="1154954" y="973668"/>
            <a:ext cx="8761413" cy="706964"/>
          </a:xfrm>
        </p:spPr>
        <p:txBody>
          <a:bodyPr/>
          <a:lstStyle>
            <a:lvl1pPr>
              <a:defRPr/>
            </a:lvl1pPr>
          </a:lstStyle>
          <a:p>
            <a:r>
              <a:rPr lang="es-ES"/>
              <a:t>Haga clic para modificar el estilo de título del patrón</a:t>
            </a:r>
            <a:endParaRPr lang="en-US" dirty="0"/>
          </a:p>
        </p:txBody>
      </p:sp>
      <p:sp>
        <p:nvSpPr>
          <p:cNvPr id="3" name="Date Placeholder 2"/>
          <p:cNvSpPr>
            <a:spLocks noGrp="1"/>
          </p:cNvSpPr>
          <p:nvPr>
            <p:ph type="dt" sz="half" idx="10"/>
          </p:nvPr>
        </p:nvSpPr>
        <p:spPr/>
        <p:txBody>
          <a:bodyPr/>
          <a:lstStyle/>
          <a:p>
            <a:fld id="{1FAF3416-4057-4DAA-829D-4CA07428D088}" type="datetimeFigureOut">
              <a:rPr lang="en-US" smtClean="0"/>
              <a:t>3/29/2024</a:t>
            </a:fld>
            <a:endParaRPr lang="en-US" dirty="0"/>
          </a:p>
        </p:txBody>
      </p:sp>
      <p:sp>
        <p:nvSpPr>
          <p:cNvPr id="4" name="Footer Placeholder 3"/>
          <p:cNvSpPr>
            <a:spLocks noGrp="1"/>
          </p:cNvSpPr>
          <p:nvPr>
            <p:ph type="ftr" sz="quarter" idx="11"/>
          </p:nvPr>
        </p:nvSpPr>
        <p:spPr/>
        <p:txBody>
          <a:bodyPr/>
          <a:lstStyle/>
          <a:p>
            <a:r>
              <a:rPr lang="en-US"/>
              <a:t>
              </a:t>
            </a:r>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t>‹Nº›</a:t>
            </a:fld>
            <a:endParaRPr lang="en-US" dirty="0"/>
          </a:p>
        </p:txBody>
      </p:sp>
    </p:spTree>
    <p:extLst>
      <p:ext uri="{BB962C8B-B14F-4D97-AF65-F5344CB8AC3E}">
        <p14:creationId xmlns:p14="http://schemas.microsoft.com/office/powerpoint/2010/main" val="45190410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21D9284-D300-4297-87F7-E791DCC15DB1}" type="datetimeFigureOut">
              <a:rPr lang="en-US" smtClean="0"/>
              <a:t>3/29/2024</a:t>
            </a:fld>
            <a:endParaRPr lang="en-US" dirty="0"/>
          </a:p>
        </p:txBody>
      </p:sp>
      <p:sp>
        <p:nvSpPr>
          <p:cNvPr id="3" name="Footer Placeholder 2"/>
          <p:cNvSpPr>
            <a:spLocks noGrp="1"/>
          </p:cNvSpPr>
          <p:nvPr>
            <p:ph type="ftr" sz="quarter" idx="11"/>
          </p:nvPr>
        </p:nvSpPr>
        <p:spPr/>
        <p:txBody>
          <a:bodyPr/>
          <a:lstStyle/>
          <a:p>
            <a:r>
              <a:rPr lang="en-US"/>
              <a:t>
              </a:t>
            </a:r>
            <a:endParaRPr lang="en-US" dirty="0"/>
          </a:p>
        </p:txBody>
      </p:sp>
      <p:sp>
        <p:nvSpPr>
          <p:cNvPr id="7" name="Rectangle 6"/>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4" name="Slide Number Placeholder 3"/>
          <p:cNvSpPr>
            <a:spLocks noGrp="1"/>
          </p:cNvSpPr>
          <p:nvPr>
            <p:ph type="sldNum" sz="quarter" idx="12"/>
          </p:nvPr>
        </p:nvSpPr>
        <p:spPr/>
        <p:txBody>
          <a:bodyPr/>
          <a:lstStyle/>
          <a:p>
            <a:fld id="{6D22F896-40B5-4ADD-8801-0D06FADFA095}" type="slidenum">
              <a:rPr lang="en-US" smtClean="0"/>
              <a:t>‹Nº›</a:t>
            </a:fld>
            <a:endParaRPr lang="en-US" dirty="0"/>
          </a:p>
        </p:txBody>
      </p:sp>
    </p:spTree>
    <p:extLst>
      <p:ext uri="{BB962C8B-B14F-4D97-AF65-F5344CB8AC3E}">
        <p14:creationId xmlns:p14="http://schemas.microsoft.com/office/powerpoint/2010/main" val="20138068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ido con título">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5713412" y="402165"/>
              <a:ext cx="6055253"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8" name="Freeform 5"/>
            <p:cNvSpPr/>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2229377"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295400"/>
            <a:ext cx="2793158" cy="1600200"/>
          </a:xfrm>
        </p:spPr>
        <p:txBody>
          <a:bodyPr anchor="b"/>
          <a:lstStyle>
            <a:lvl1pPr algn="l">
              <a:defRPr sz="2400" b="0"/>
            </a:lvl1pPr>
          </a:lstStyle>
          <a:p>
            <a:r>
              <a:rPr lang="es-ES"/>
              <a:t>Haga clic para modificar el estilo de título del patrón</a:t>
            </a:r>
            <a:endParaRPr lang="en-US" dirty="0"/>
          </a:p>
        </p:txBody>
      </p:sp>
      <p:sp>
        <p:nvSpPr>
          <p:cNvPr id="3" name="Content Placeholder 2"/>
          <p:cNvSpPr>
            <a:spLocks noGrp="1"/>
          </p:cNvSpPr>
          <p:nvPr>
            <p:ph idx="1"/>
          </p:nvPr>
        </p:nvSpPr>
        <p:spPr>
          <a:xfrm>
            <a:off x="5781146" y="1447800"/>
            <a:ext cx="5190066" cy="4572000"/>
          </a:xfrm>
        </p:spPr>
        <p:txBody>
          <a:bodyPr anchor="ctr">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Text Placeholder 3"/>
          <p:cNvSpPr>
            <a:spLocks noGrp="1"/>
          </p:cNvSpPr>
          <p:nvPr>
            <p:ph type="body" sz="half" idx="2"/>
          </p:nvPr>
        </p:nvSpPr>
        <p:spPr bwMode="gray">
          <a:xfrm>
            <a:off x="1154954" y="3129280"/>
            <a:ext cx="2793158" cy="2895599"/>
          </a:xfrm>
        </p:spPr>
        <p:txBody>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los estilos de texto del patrón</a:t>
            </a:r>
          </a:p>
        </p:txBody>
      </p:sp>
      <p:sp>
        <p:nvSpPr>
          <p:cNvPr id="5" name="Date Placeholder 4"/>
          <p:cNvSpPr>
            <a:spLocks noGrp="1"/>
          </p:cNvSpPr>
          <p:nvPr>
            <p:ph type="dt" sz="half" idx="10"/>
          </p:nvPr>
        </p:nvSpPr>
        <p:spPr/>
        <p:txBody>
          <a:bodyPr/>
          <a:lstStyle/>
          <a:p>
            <a:fld id="{37D525BB-DA17-4BA0-B3C8-3AC3ABC827E6}" type="datetimeFigureOut">
              <a:rPr lang="en-US" smtClean="0"/>
              <a:t>3/29/2024</a:t>
            </a:fld>
            <a:endParaRPr lang="en-US" dirty="0"/>
          </a:p>
        </p:txBody>
      </p:sp>
      <p:sp>
        <p:nvSpPr>
          <p:cNvPr id="6" name="Footer Placeholder 5"/>
          <p:cNvSpPr>
            <a:spLocks noGrp="1"/>
          </p:cNvSpPr>
          <p:nvPr>
            <p:ph type="ftr" sz="quarter" idx="11"/>
          </p:nvPr>
        </p:nvSpPr>
        <p:spPr/>
        <p:txBody>
          <a:bodyPr/>
          <a:lstStyle/>
          <a:p>
            <a:r>
              <a:rPr lang="en-US"/>
              <a:t>
              </a:t>
            </a:r>
            <a:endParaRPr lang="en-US" dirty="0"/>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6D22F896-40B5-4ADD-8801-0D06FADFA095}" type="slidenum">
              <a:rPr lang="en-US" smtClean="0"/>
              <a:t>‹Nº›</a:t>
            </a:fld>
            <a:endParaRPr lang="en-US" dirty="0"/>
          </a:p>
        </p:txBody>
      </p:sp>
    </p:spTree>
    <p:extLst>
      <p:ext uri="{BB962C8B-B14F-4D97-AF65-F5344CB8AC3E}">
        <p14:creationId xmlns:p14="http://schemas.microsoft.com/office/powerpoint/2010/main" val="25437194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6172200" y="402165"/>
              <a:ext cx="55964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22" name="Freeform 5"/>
            <p:cNvSpPr/>
            <p:nvPr/>
          </p:nvSpPr>
          <p:spPr bwMode="gray">
            <a:xfrm rot="15922489">
              <a:off x="4203594"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32954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693333"/>
            <a:ext cx="3865134" cy="1735667"/>
          </a:xfrm>
        </p:spPr>
        <p:txBody>
          <a:bodyPr anchor="b">
            <a:normAutofit/>
          </a:bodyPr>
          <a:lstStyle>
            <a:lvl1pPr algn="l">
              <a:defRPr sz="3600" b="0"/>
            </a:lvl1pPr>
          </a:lstStyle>
          <a:p>
            <a:r>
              <a:rPr lang="es-ES"/>
              <a:t>Haga clic para modificar el estilo de título del patrón</a:t>
            </a:r>
            <a:endParaRPr lang="en-US" dirty="0"/>
          </a:p>
        </p:txBody>
      </p:sp>
      <p:sp>
        <p:nvSpPr>
          <p:cNvPr id="3" name="Picture Placeholder 2"/>
          <p:cNvSpPr>
            <a:spLocks noGrp="1" noChangeAspect="1"/>
          </p:cNvSpPr>
          <p:nvPr>
            <p:ph type="pic" idx="1"/>
          </p:nvPr>
        </p:nvSpPr>
        <p:spPr>
          <a:xfrm>
            <a:off x="6547870" y="1143000"/>
            <a:ext cx="3227193"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marL="0" lvl="0" indent="0" algn="ctr">
              <a:buNone/>
            </a:pPr>
            <a:r>
              <a:rPr lang="es-ES"/>
              <a:t>Haga clic en el icono para agregar una imagen</a:t>
            </a:r>
            <a:endParaRPr lang="en-US" dirty="0"/>
          </a:p>
        </p:txBody>
      </p:sp>
      <p:sp>
        <p:nvSpPr>
          <p:cNvPr id="4" name="Text Placeholder 3"/>
          <p:cNvSpPr>
            <a:spLocks noGrp="1"/>
          </p:cNvSpPr>
          <p:nvPr>
            <p:ph type="body" sz="half" idx="2"/>
          </p:nvPr>
        </p:nvSpPr>
        <p:spPr bwMode="gray">
          <a:xfrm>
            <a:off x="1154954" y="3657600"/>
            <a:ext cx="3859212" cy="1371600"/>
          </a:xfrm>
        </p:spPr>
        <p:txBody>
          <a:bodyPr>
            <a:normAutofit/>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los estilos de texto del patrón</a:t>
            </a:r>
          </a:p>
        </p:txBody>
      </p:sp>
      <p:sp>
        <p:nvSpPr>
          <p:cNvPr id="5" name="Date Placeholder 4"/>
          <p:cNvSpPr>
            <a:spLocks noGrp="1"/>
          </p:cNvSpPr>
          <p:nvPr>
            <p:ph type="dt" sz="half" idx="10"/>
          </p:nvPr>
        </p:nvSpPr>
        <p:spPr/>
        <p:txBody>
          <a:bodyPr/>
          <a:lstStyle/>
          <a:p>
            <a:fld id="{B16C4C9A-3960-41CF-A4E9-2A8FB932454B}" type="datetimeFigureOut">
              <a:rPr lang="en-US" smtClean="0"/>
              <a:t>3/29/2024</a:t>
            </a:fld>
            <a:endParaRPr lang="en-US" dirty="0"/>
          </a:p>
        </p:txBody>
      </p:sp>
      <p:sp>
        <p:nvSpPr>
          <p:cNvPr id="6" name="Footer Placeholder 5"/>
          <p:cNvSpPr>
            <a:spLocks noGrp="1"/>
          </p:cNvSpPr>
          <p:nvPr>
            <p:ph type="ftr" sz="quarter" idx="11"/>
          </p:nvPr>
        </p:nvSpPr>
        <p:spPr/>
        <p:txBody>
          <a:bodyPr/>
          <a:lstStyle/>
          <a:p>
            <a:r>
              <a:rPr lang="en-US"/>
              <a:t>
              </a:t>
            </a:r>
            <a:endParaRPr lang="en-US" dirty="0"/>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6D22F896-40B5-4ADD-8801-0D06FADFA095}" type="slidenum">
              <a:rPr lang="en-US" smtClean="0"/>
              <a:t>‹Nº›</a:t>
            </a:fld>
            <a:endParaRPr lang="en-US" dirty="0"/>
          </a:p>
        </p:txBody>
      </p:sp>
    </p:spTree>
    <p:extLst>
      <p:ext uri="{BB962C8B-B14F-4D97-AF65-F5344CB8AC3E}">
        <p14:creationId xmlns:p14="http://schemas.microsoft.com/office/powerpoint/2010/main" val="39282907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jpe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7" name="Rectangle 6"/>
            <p:cNvSpPr/>
            <p:nvPr/>
          </p:nvSpPr>
          <p:spPr>
            <a:xfrm>
              <a:off x="0" y="0"/>
              <a:ext cx="12192000" cy="6858000"/>
            </a:xfrm>
            <a:prstGeom prst="rect">
              <a:avLst/>
            </a:prstGeom>
            <a:blipFill>
              <a:blip r:embed="rId19">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Freeform 5"/>
            <p:cNvSpPr/>
            <p:nvPr/>
          </p:nvSpPr>
          <p:spPr bwMode="gray">
            <a:xfrm rot="21010068">
              <a:off x="8490951" y="17975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9" name="Freeform 5"/>
            <p:cNvSpPr/>
            <p:nvPr/>
          </p:nvSpPr>
          <p:spPr bwMode="gray">
            <a:xfrm>
              <a:off x="459506" y="1866405"/>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4"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Placeholder 1"/>
          <p:cNvSpPr>
            <a:spLocks noGrp="1"/>
          </p:cNvSpPr>
          <p:nvPr>
            <p:ph type="title"/>
          </p:nvPr>
        </p:nvSpPr>
        <p:spPr bwMode="gray">
          <a:xfrm>
            <a:off x="1154954" y="973668"/>
            <a:ext cx="8761413" cy="706964"/>
          </a:xfrm>
          <a:prstGeom prst="rect">
            <a:avLst/>
          </a:prstGeom>
        </p:spPr>
        <p:txBody>
          <a:bodyPr vert="horz" lIns="91440" tIns="45720" rIns="91440" bIns="45720" rtlCol="0" anchor="ctr">
            <a:noAutofit/>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1154954" y="2603500"/>
            <a:ext cx="8761413" cy="3416300"/>
          </a:xfrm>
          <a:prstGeom prst="rect">
            <a:avLst/>
          </a:prstGeom>
        </p:spPr>
        <p:txBody>
          <a:bodyPr vert="horz" lIns="91440" tIns="45720" rIns="91440" bIns="45720" rtlCol="0">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2"/>
          </p:nvPr>
        </p:nvSpPr>
        <p:spPr>
          <a:xfrm>
            <a:off x="10653104" y="6391838"/>
            <a:ext cx="990599" cy="304799"/>
          </a:xfrm>
          <a:prstGeom prst="rect">
            <a:avLst/>
          </a:prstGeom>
        </p:spPr>
        <p:txBody>
          <a:bodyPr vert="horz" lIns="91440" tIns="45720" rIns="91440" bIns="45720" rtlCol="0" anchor="ctr"/>
          <a:lstStyle>
            <a:lvl1pPr algn="r">
              <a:defRPr sz="1000" b="1" i="0">
                <a:solidFill>
                  <a:schemeClr val="accent1"/>
                </a:solidFill>
              </a:defRPr>
            </a:lvl1pPr>
          </a:lstStyle>
          <a:p>
            <a:fld id="{3CBC1C18-307B-4F68-A007-B5B542270E8D}" type="datetimeFigureOut">
              <a:rPr lang="en-US" smtClean="0"/>
              <a:t>3/29/2024</a:t>
            </a:fld>
            <a:endParaRPr lang="en-US" dirty="0"/>
          </a:p>
        </p:txBody>
      </p:sp>
      <p:sp>
        <p:nvSpPr>
          <p:cNvPr id="5" name="Footer Placeholder 4"/>
          <p:cNvSpPr>
            <a:spLocks noGrp="1"/>
          </p:cNvSpPr>
          <p:nvPr>
            <p:ph type="ftr" sz="quarter" idx="3"/>
          </p:nvPr>
        </p:nvSpPr>
        <p:spPr>
          <a:xfrm>
            <a:off x="561110" y="6391838"/>
            <a:ext cx="3859795" cy="304801"/>
          </a:xfrm>
          <a:prstGeom prst="rect">
            <a:avLst/>
          </a:prstGeom>
        </p:spPr>
        <p:txBody>
          <a:bodyPr vert="horz" lIns="91440" tIns="45720" rIns="91440" bIns="45720" rtlCol="0" anchor="ctr"/>
          <a:lstStyle>
            <a:lvl1pPr algn="l">
              <a:defRPr sz="1000" b="1" i="0">
                <a:solidFill>
                  <a:schemeClr val="accent1"/>
                </a:solidFill>
              </a:defRPr>
            </a:lvl1pPr>
          </a:lstStyle>
          <a:p>
            <a:r>
              <a:rPr lang="en-US"/>
              <a:t>
              </a:t>
            </a:r>
            <a:endParaRPr lang="en-US" dirty="0"/>
          </a:p>
        </p:txBody>
      </p:sp>
      <p:sp>
        <p:nvSpPr>
          <p:cNvPr id="21" name="Rectangle 2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bg1"/>
                </a:solidFill>
              </a:defRPr>
            </a:lvl1pPr>
          </a:lstStyle>
          <a:p>
            <a:fld id="{6D22F896-40B5-4ADD-8801-0D06FADFA095}" type="slidenum">
              <a:rPr lang="en-US" smtClean="0"/>
              <a:pPr/>
              <a:t>‹Nº›</a:t>
            </a:fld>
            <a:endParaRPr lang="en-US" dirty="0"/>
          </a:p>
        </p:txBody>
      </p:sp>
    </p:spTree>
    <p:extLst>
      <p:ext uri="{BB962C8B-B14F-4D97-AF65-F5344CB8AC3E}">
        <p14:creationId xmlns:p14="http://schemas.microsoft.com/office/powerpoint/2010/main" val="2757760842"/>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 id="2147483685" r:id="rId13"/>
    <p:sldLayoutId id="2147483686" r:id="rId14"/>
    <p:sldLayoutId id="2147483687" r:id="rId15"/>
    <p:sldLayoutId id="2147483688" r:id="rId16"/>
    <p:sldLayoutId id="2147483689" r:id="rId17"/>
  </p:sldLayoutIdLst>
  <p:hf sldNum="0" hdr="0" ftr="0" dt="0"/>
  <p:txStyles>
    <p:titleStyle>
      <a:lvl1pPr algn="l" defTabSz="457200" rtl="0" eaLnBrk="1" latinLnBrk="0" hangingPunct="1">
        <a:spcBef>
          <a:spcPct val="0"/>
        </a:spcBef>
        <a:buNone/>
        <a:defRPr sz="3600" b="0" i="0" kern="1200">
          <a:solidFill>
            <a:schemeClr val="bg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0570F33-20DB-4C3A-846B-6507F1194C78}"/>
              </a:ext>
            </a:extLst>
          </p:cNvPr>
          <p:cNvSpPr>
            <a:spLocks noGrp="1"/>
          </p:cNvSpPr>
          <p:nvPr>
            <p:ph type="ctrTitle"/>
          </p:nvPr>
        </p:nvSpPr>
        <p:spPr>
          <a:xfrm>
            <a:off x="536027" y="1182413"/>
            <a:ext cx="9774621" cy="2254469"/>
          </a:xfrm>
        </p:spPr>
        <p:txBody>
          <a:bodyPr>
            <a:noAutofit/>
          </a:bodyPr>
          <a:lstStyle/>
          <a:p>
            <a:pPr algn="ctr"/>
            <a:r>
              <a:rPr lang="es-MX" sz="7200" dirty="0"/>
              <a:t>Asesoría Conductual Funcional</a:t>
            </a:r>
          </a:p>
        </p:txBody>
      </p:sp>
      <p:sp>
        <p:nvSpPr>
          <p:cNvPr id="3" name="Subtítulo 2">
            <a:extLst>
              <a:ext uri="{FF2B5EF4-FFF2-40B4-BE49-F238E27FC236}">
                <a16:creationId xmlns:a16="http://schemas.microsoft.com/office/drawing/2014/main" id="{695ED1CF-F2D1-4547-A658-0294CDB23716}"/>
              </a:ext>
            </a:extLst>
          </p:cNvPr>
          <p:cNvSpPr>
            <a:spLocks noGrp="1"/>
          </p:cNvSpPr>
          <p:nvPr>
            <p:ph type="subTitle" idx="1"/>
          </p:nvPr>
        </p:nvSpPr>
        <p:spPr>
          <a:xfrm>
            <a:off x="788276" y="3452648"/>
            <a:ext cx="7803931" cy="2262351"/>
          </a:xfrm>
        </p:spPr>
        <p:txBody>
          <a:bodyPr>
            <a:noAutofit/>
          </a:bodyPr>
          <a:lstStyle/>
          <a:p>
            <a:pPr algn="l"/>
            <a:r>
              <a:rPr lang="es-MX" sz="2400" cap="none" dirty="0"/>
              <a:t>Información general para trabajadores escolares                                          no especializados</a:t>
            </a:r>
          </a:p>
          <a:p>
            <a:pPr algn="l">
              <a:lnSpc>
                <a:spcPct val="100000"/>
              </a:lnSpc>
            </a:pPr>
            <a:r>
              <a:rPr lang="es-MX" sz="2400" cap="none" dirty="0"/>
              <a:t>Departamento de Educación, New Jersey</a:t>
            </a:r>
          </a:p>
          <a:p>
            <a:pPr algn="l">
              <a:lnSpc>
                <a:spcPct val="100000"/>
              </a:lnSpc>
            </a:pPr>
            <a:r>
              <a:rPr lang="es-MX" sz="2400" cap="none" dirty="0"/>
              <a:t>Oficina de Educación Especial		2023</a:t>
            </a:r>
          </a:p>
        </p:txBody>
      </p:sp>
      <p:sp>
        <p:nvSpPr>
          <p:cNvPr id="4" name="CuadroTexto 3">
            <a:extLst>
              <a:ext uri="{FF2B5EF4-FFF2-40B4-BE49-F238E27FC236}">
                <a16:creationId xmlns:a16="http://schemas.microsoft.com/office/drawing/2014/main" id="{63BEA78B-DF89-4E08-9C07-7DA97B44D1B6}"/>
              </a:ext>
            </a:extLst>
          </p:cNvPr>
          <p:cNvSpPr txBox="1"/>
          <p:nvPr/>
        </p:nvSpPr>
        <p:spPr>
          <a:xfrm>
            <a:off x="8718331" y="5044966"/>
            <a:ext cx="2885090" cy="1015663"/>
          </a:xfrm>
          <a:prstGeom prst="rect">
            <a:avLst/>
          </a:prstGeom>
          <a:noFill/>
        </p:spPr>
        <p:txBody>
          <a:bodyPr wrap="square" rtlCol="0">
            <a:spAutoFit/>
          </a:bodyPr>
          <a:lstStyle/>
          <a:p>
            <a:r>
              <a:rPr lang="es-MX" sz="2000" dirty="0" err="1">
                <a:solidFill>
                  <a:schemeClr val="bg1"/>
                </a:solidFill>
                <a:latin typeface="Arial" panose="020B0604020202020204" pitchFamily="34" charset="0"/>
                <a:cs typeface="Arial" panose="020B0604020202020204" pitchFamily="34" charset="0"/>
              </a:rPr>
              <a:t>Ps</a:t>
            </a:r>
            <a:r>
              <a:rPr lang="es-MX" sz="2000" dirty="0">
                <a:solidFill>
                  <a:schemeClr val="bg1"/>
                </a:solidFill>
                <a:latin typeface="Arial" panose="020B0604020202020204" pitchFamily="34" charset="0"/>
                <a:cs typeface="Arial" panose="020B0604020202020204" pitchFamily="34" charset="0"/>
              </a:rPr>
              <a:t> Jaime E Vargas M</a:t>
            </a:r>
          </a:p>
          <a:p>
            <a:endParaRPr lang="es-MX" sz="2000" dirty="0">
              <a:solidFill>
                <a:schemeClr val="bg1"/>
              </a:solidFill>
              <a:latin typeface="Arial" panose="020B0604020202020204" pitchFamily="34" charset="0"/>
              <a:cs typeface="Arial" panose="020B0604020202020204" pitchFamily="34" charset="0"/>
            </a:endParaRPr>
          </a:p>
          <a:p>
            <a:pPr algn="ctr"/>
            <a:r>
              <a:rPr lang="es-MX" sz="2000" b="1" dirty="0">
                <a:solidFill>
                  <a:schemeClr val="bg1"/>
                </a:solidFill>
                <a:latin typeface="Arial" panose="020B0604020202020204" pitchFamily="34" charset="0"/>
                <a:cs typeface="Arial" panose="020B0604020202020204" pitchFamily="34" charset="0"/>
              </a:rPr>
              <a:t>A515TE</a:t>
            </a:r>
          </a:p>
        </p:txBody>
      </p:sp>
    </p:spTree>
    <p:extLst>
      <p:ext uri="{BB962C8B-B14F-4D97-AF65-F5344CB8AC3E}">
        <p14:creationId xmlns:p14="http://schemas.microsoft.com/office/powerpoint/2010/main" val="238697593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uadroTexto 2">
            <a:extLst>
              <a:ext uri="{FF2B5EF4-FFF2-40B4-BE49-F238E27FC236}">
                <a16:creationId xmlns:a16="http://schemas.microsoft.com/office/drawing/2014/main" id="{431EA6CA-A2A8-4113-8803-7C6B1DEAEACF}"/>
              </a:ext>
            </a:extLst>
          </p:cNvPr>
          <p:cNvSpPr txBox="1"/>
          <p:nvPr/>
        </p:nvSpPr>
        <p:spPr>
          <a:xfrm>
            <a:off x="6589986" y="2017986"/>
            <a:ext cx="4729655" cy="2949525"/>
          </a:xfrm>
          <a:prstGeom prst="rect">
            <a:avLst/>
          </a:prstGeom>
          <a:noFill/>
        </p:spPr>
        <p:txBody>
          <a:bodyPr wrap="square" rtlCol="0">
            <a:spAutoFit/>
          </a:bodyPr>
          <a:lstStyle/>
          <a:p>
            <a:pPr algn="just">
              <a:lnSpc>
                <a:spcPct val="150000"/>
              </a:lnSpc>
            </a:pPr>
            <a:r>
              <a:rPr lang="es-MX" dirty="0">
                <a:latin typeface="Arial" panose="020B0604020202020204" pitchFamily="34" charset="0"/>
                <a:cs typeface="Arial" panose="020B0604020202020204" pitchFamily="34" charset="0"/>
              </a:rPr>
              <a:t>Psicólogos escolares, especialistas en conducta, consejeros guía, maestros especiales, trabajadores sociales escolares y otros, con entrenamiento específico en análisis conductual y terapia, pueden estar en la posición de cumplir estas funciones con diversos grados de habilidad.</a:t>
            </a:r>
          </a:p>
        </p:txBody>
      </p:sp>
      <p:pic>
        <p:nvPicPr>
          <p:cNvPr id="4" name="Imagen 3">
            <a:extLst>
              <a:ext uri="{FF2B5EF4-FFF2-40B4-BE49-F238E27FC236}">
                <a16:creationId xmlns:a16="http://schemas.microsoft.com/office/drawing/2014/main" id="{A3AF93A8-717F-459B-85F2-B400456A144A}"/>
              </a:ext>
            </a:extLst>
          </p:cNvPr>
          <p:cNvPicPr>
            <a:picLocks noChangeAspect="1"/>
          </p:cNvPicPr>
          <p:nvPr/>
        </p:nvPicPr>
        <p:blipFill>
          <a:blip r:embed="rId2"/>
          <a:stretch>
            <a:fillRect/>
          </a:stretch>
        </p:blipFill>
        <p:spPr>
          <a:xfrm>
            <a:off x="296260" y="740979"/>
            <a:ext cx="5829300" cy="4536527"/>
          </a:xfrm>
          <a:prstGeom prst="rect">
            <a:avLst/>
          </a:prstGeom>
        </p:spPr>
      </p:pic>
      <p:sp>
        <p:nvSpPr>
          <p:cNvPr id="5" name="CuadroTexto 4">
            <a:extLst>
              <a:ext uri="{FF2B5EF4-FFF2-40B4-BE49-F238E27FC236}">
                <a16:creationId xmlns:a16="http://schemas.microsoft.com/office/drawing/2014/main" id="{2F65D3B7-A886-42FD-AB13-2EAFAD964392}"/>
              </a:ext>
            </a:extLst>
          </p:cNvPr>
          <p:cNvSpPr txBox="1"/>
          <p:nvPr/>
        </p:nvSpPr>
        <p:spPr>
          <a:xfrm>
            <a:off x="3909849" y="2333297"/>
            <a:ext cx="772510" cy="338554"/>
          </a:xfrm>
          <a:prstGeom prst="rect">
            <a:avLst/>
          </a:prstGeom>
          <a:noFill/>
        </p:spPr>
        <p:txBody>
          <a:bodyPr wrap="square" rtlCol="0">
            <a:spAutoFit/>
          </a:bodyPr>
          <a:lstStyle/>
          <a:p>
            <a:r>
              <a:rPr lang="es-MX" sz="1600" dirty="0">
                <a:latin typeface="Arial" panose="020B0604020202020204" pitchFamily="34" charset="0"/>
                <a:cs typeface="Arial" panose="020B0604020202020204" pitchFamily="34" charset="0"/>
              </a:rPr>
              <a:t>Sr+</a:t>
            </a:r>
          </a:p>
        </p:txBody>
      </p:sp>
    </p:spTree>
    <p:extLst>
      <p:ext uri="{BB962C8B-B14F-4D97-AF65-F5344CB8AC3E}">
        <p14:creationId xmlns:p14="http://schemas.microsoft.com/office/powerpoint/2010/main" val="354806435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FF1D4C5-084B-497A-9457-492E8FA285D1}"/>
              </a:ext>
            </a:extLst>
          </p:cNvPr>
          <p:cNvSpPr>
            <a:spLocks noGrp="1"/>
          </p:cNvSpPr>
          <p:nvPr>
            <p:ph type="title"/>
          </p:nvPr>
        </p:nvSpPr>
        <p:spPr>
          <a:xfrm>
            <a:off x="3504018" y="662152"/>
            <a:ext cx="5230080" cy="1113073"/>
          </a:xfrm>
        </p:spPr>
        <p:txBody>
          <a:bodyPr/>
          <a:lstStyle/>
          <a:p>
            <a:r>
              <a:rPr lang="es-MX" dirty="0"/>
              <a:t>Toma de Decisiones </a:t>
            </a:r>
            <a:br>
              <a:rPr lang="es-MX" dirty="0"/>
            </a:br>
            <a:r>
              <a:rPr lang="es-MX" dirty="0"/>
              <a:t>basadas en los Datos</a:t>
            </a:r>
          </a:p>
        </p:txBody>
      </p:sp>
      <p:sp>
        <p:nvSpPr>
          <p:cNvPr id="3" name="CuadroTexto 2">
            <a:extLst>
              <a:ext uri="{FF2B5EF4-FFF2-40B4-BE49-F238E27FC236}">
                <a16:creationId xmlns:a16="http://schemas.microsoft.com/office/drawing/2014/main" id="{95883B7D-2EC0-4AD1-9A92-A5BFDCF92570}"/>
              </a:ext>
            </a:extLst>
          </p:cNvPr>
          <p:cNvSpPr txBox="1"/>
          <p:nvPr/>
        </p:nvSpPr>
        <p:spPr>
          <a:xfrm>
            <a:off x="567559" y="2364828"/>
            <a:ext cx="11303875" cy="4196020"/>
          </a:xfrm>
          <a:prstGeom prst="rect">
            <a:avLst/>
          </a:prstGeom>
          <a:noFill/>
        </p:spPr>
        <p:txBody>
          <a:bodyPr wrap="square" rtlCol="0">
            <a:spAutoFit/>
          </a:bodyPr>
          <a:lstStyle/>
          <a:p>
            <a:pPr algn="just">
              <a:lnSpc>
                <a:spcPct val="150000"/>
              </a:lnSpc>
            </a:pPr>
            <a:r>
              <a:rPr lang="es-MX" dirty="0">
                <a:latin typeface="Arial" panose="020B0604020202020204" pitchFamily="34" charset="0"/>
                <a:cs typeface="Arial" panose="020B0604020202020204" pitchFamily="34" charset="0"/>
              </a:rPr>
              <a:t>La conducta de los estudiantes debe ser asesorada indirectamente por un equipo que haya observado al estudiante bajo diferentes escenarios y condiciones. Las observaciones indirectas son usualmente colectadas vía entrevistas, encuestas o cuestionarios. Las entrevistas/encuestas y/o cuestionarios buscan revisar variables afectando la conducta para luego estrechar el enfoque a esas variables críticas para el estudiante.</a:t>
            </a:r>
          </a:p>
          <a:p>
            <a:pPr algn="just">
              <a:lnSpc>
                <a:spcPct val="150000"/>
              </a:lnSpc>
            </a:pPr>
            <a:r>
              <a:rPr lang="es-MX" dirty="0">
                <a:latin typeface="Arial" panose="020B0604020202020204" pitchFamily="34" charset="0"/>
                <a:cs typeface="Arial" panose="020B0604020202020204" pitchFamily="34" charset="0"/>
              </a:rPr>
              <a:t>La información debe también ampliada al colectar datos mediante la observación directa de la conducta a través de diversos momentos y escenarios, considerando otros factores ambientales (</a:t>
            </a:r>
            <a:r>
              <a:rPr lang="es-MX" dirty="0" err="1">
                <a:latin typeface="Arial" panose="020B0604020202020204" pitchFamily="34" charset="0"/>
                <a:cs typeface="Arial" panose="020B0604020202020204" pitchFamily="34" charset="0"/>
              </a:rPr>
              <a:t>e.g</a:t>
            </a:r>
            <a:r>
              <a:rPr lang="es-MX" dirty="0">
                <a:latin typeface="Arial" panose="020B0604020202020204" pitchFamily="34" charset="0"/>
                <a:cs typeface="Arial" panose="020B0604020202020204" pitchFamily="34" charset="0"/>
              </a:rPr>
              <a:t>., la presencia de otras personas, demandas de tareas, cambios en rutinas). Los datos colectados durante las observaciones directas se determinan por la información adquirida durante la sección de entrevistas de las </a:t>
            </a:r>
            <a:r>
              <a:rPr lang="es-MX" dirty="0" err="1">
                <a:latin typeface="Arial" panose="020B0604020202020204" pitchFamily="34" charset="0"/>
                <a:cs typeface="Arial" panose="020B0604020202020204" pitchFamily="34" charset="0"/>
              </a:rPr>
              <a:t>FBA’s</a:t>
            </a:r>
            <a:r>
              <a:rPr lang="es-MX" dirty="0">
                <a:latin typeface="Arial" panose="020B0604020202020204" pitchFamily="34" charset="0"/>
                <a:cs typeface="Arial" panose="020B0604020202020204" pitchFamily="34" charset="0"/>
              </a:rPr>
              <a:t>.</a:t>
            </a:r>
          </a:p>
          <a:p>
            <a:pPr algn="just">
              <a:lnSpc>
                <a:spcPct val="150000"/>
              </a:lnSpc>
            </a:pPr>
            <a:r>
              <a:rPr lang="es-MX" dirty="0">
                <a:latin typeface="Arial" panose="020B0604020202020204" pitchFamily="34" charset="0"/>
                <a:cs typeface="Arial" panose="020B0604020202020204" pitchFamily="34" charset="0"/>
              </a:rPr>
              <a:t>																	…..              </a:t>
            </a:r>
          </a:p>
        </p:txBody>
      </p:sp>
    </p:spTree>
    <p:extLst>
      <p:ext uri="{BB962C8B-B14F-4D97-AF65-F5344CB8AC3E}">
        <p14:creationId xmlns:p14="http://schemas.microsoft.com/office/powerpoint/2010/main" val="27307856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uadroTexto 2">
            <a:extLst>
              <a:ext uri="{FF2B5EF4-FFF2-40B4-BE49-F238E27FC236}">
                <a16:creationId xmlns:a16="http://schemas.microsoft.com/office/drawing/2014/main" id="{88448FAB-B495-4B02-97AA-354C5C3CB818}"/>
              </a:ext>
            </a:extLst>
          </p:cNvPr>
          <p:cNvSpPr txBox="1"/>
          <p:nvPr/>
        </p:nvSpPr>
        <p:spPr>
          <a:xfrm>
            <a:off x="536028" y="1261241"/>
            <a:ext cx="10957034" cy="5442516"/>
          </a:xfrm>
          <a:prstGeom prst="rect">
            <a:avLst/>
          </a:prstGeom>
          <a:noFill/>
        </p:spPr>
        <p:txBody>
          <a:bodyPr wrap="square" rtlCol="0">
            <a:spAutoFit/>
          </a:bodyPr>
          <a:lstStyle/>
          <a:p>
            <a:pPr algn="just">
              <a:lnSpc>
                <a:spcPct val="150000"/>
              </a:lnSpc>
            </a:pPr>
            <a:r>
              <a:rPr lang="es-MX" dirty="0">
                <a:latin typeface="Arial" panose="020B0604020202020204" pitchFamily="34" charset="0"/>
                <a:cs typeface="Arial" panose="020B0604020202020204" pitchFamily="34" charset="0"/>
              </a:rPr>
              <a:t>Una representación gráfica de los datos recogidos de la asesoría directa e indirecta nos proporciona lo siguiente:</a:t>
            </a:r>
          </a:p>
          <a:p>
            <a:pPr marL="342900" indent="-342900" algn="just">
              <a:lnSpc>
                <a:spcPct val="150000"/>
              </a:lnSpc>
              <a:buFont typeface="+mj-lt"/>
              <a:buAutoNum type="arabicPeriod"/>
            </a:pPr>
            <a:r>
              <a:rPr lang="es-MX" u="sng" dirty="0">
                <a:latin typeface="Arial" panose="020B0604020202020204" pitchFamily="34" charset="0"/>
                <a:cs typeface="Arial" panose="020B0604020202020204" pitchFamily="34" charset="0"/>
              </a:rPr>
              <a:t>Descripción</a:t>
            </a:r>
            <a:r>
              <a:rPr lang="es-MX" dirty="0">
                <a:latin typeface="Arial" panose="020B0604020202020204" pitchFamily="34" charset="0"/>
                <a:cs typeface="Arial" panose="020B0604020202020204" pitchFamily="34" charset="0"/>
              </a:rPr>
              <a:t>.- Produce una descripción detallada y precisa de la conducta retadora</a:t>
            </a:r>
          </a:p>
          <a:p>
            <a:pPr marL="342900" indent="-342900" algn="just">
              <a:lnSpc>
                <a:spcPct val="150000"/>
              </a:lnSpc>
              <a:buFont typeface="+mj-lt"/>
              <a:buAutoNum type="arabicPeriod"/>
            </a:pPr>
            <a:r>
              <a:rPr lang="es-MX" u="sng" dirty="0">
                <a:latin typeface="Arial" panose="020B0604020202020204" pitchFamily="34" charset="0"/>
                <a:cs typeface="Arial" panose="020B0604020202020204" pitchFamily="34" charset="0"/>
              </a:rPr>
              <a:t>Identificación</a:t>
            </a:r>
            <a:r>
              <a:rPr lang="es-MX" dirty="0">
                <a:latin typeface="Arial" panose="020B0604020202020204" pitchFamily="34" charset="0"/>
                <a:cs typeface="Arial" panose="020B0604020202020204" pitchFamily="34" charset="0"/>
              </a:rPr>
              <a:t>.- identifica los elementos ambientales que influyen la conducta, como los antecedentes y las consecuencias</a:t>
            </a:r>
          </a:p>
          <a:p>
            <a:pPr marL="342900" indent="-342900" algn="just">
              <a:lnSpc>
                <a:spcPct val="150000"/>
              </a:lnSpc>
              <a:buFont typeface="+mj-lt"/>
              <a:buAutoNum type="arabicPeriod"/>
            </a:pPr>
            <a:r>
              <a:rPr lang="es-MX" u="sng" dirty="0">
                <a:latin typeface="Arial" panose="020B0604020202020204" pitchFamily="34" charset="0"/>
                <a:cs typeface="Arial" panose="020B0604020202020204" pitchFamily="34" charset="0"/>
              </a:rPr>
              <a:t>Resumen de hallazgos</a:t>
            </a:r>
            <a:r>
              <a:rPr lang="es-MX" dirty="0">
                <a:latin typeface="Arial" panose="020B0604020202020204" pitchFamily="34" charset="0"/>
                <a:cs typeface="Arial" panose="020B0604020202020204" pitchFamily="34" charset="0"/>
              </a:rPr>
              <a:t>.- Una formulación de afirmaciones sumarias describiendo la(s) función(es) de la conducta retadora</a:t>
            </a:r>
          </a:p>
          <a:p>
            <a:pPr algn="just">
              <a:lnSpc>
                <a:spcPct val="150000"/>
              </a:lnSpc>
            </a:pPr>
            <a:endParaRPr lang="es-MX" dirty="0">
              <a:latin typeface="Arial" panose="020B0604020202020204" pitchFamily="34" charset="0"/>
              <a:cs typeface="Arial" panose="020B0604020202020204" pitchFamily="34" charset="0"/>
            </a:endParaRPr>
          </a:p>
          <a:p>
            <a:pPr algn="just">
              <a:lnSpc>
                <a:spcPct val="150000"/>
              </a:lnSpc>
            </a:pPr>
            <a:r>
              <a:rPr lang="es-MX" dirty="0">
                <a:latin typeface="Arial" panose="020B0604020202020204" pitchFamily="34" charset="0"/>
                <a:cs typeface="Arial" panose="020B0604020202020204" pitchFamily="34" charset="0"/>
              </a:rPr>
              <a:t>Estos datos se usan para crear un plan de apoyo de comportamiento positivo que involucra cambiar las condiciones ambientales (</a:t>
            </a:r>
            <a:r>
              <a:rPr lang="es-MX" dirty="0" err="1">
                <a:latin typeface="Arial" panose="020B0604020202020204" pitchFamily="34" charset="0"/>
                <a:cs typeface="Arial" panose="020B0604020202020204" pitchFamily="34" charset="0"/>
              </a:rPr>
              <a:t>i.e</a:t>
            </a:r>
            <a:r>
              <a:rPr lang="es-MX" dirty="0">
                <a:latin typeface="Arial" panose="020B0604020202020204" pitchFamily="34" charset="0"/>
                <a:cs typeface="Arial" panose="020B0604020202020204" pitchFamily="34" charset="0"/>
              </a:rPr>
              <a:t>, antecedentes y consecuencias) mientras también se enseñan conductas nuevas más adecuadas. Los datos se recogen y examinan durante la línea base y estados de intervención y las decisiones se toman en base al análisis de los datos. El análisis de los datos debe continuar para dirigir ajustes conforme se necesiten en el plan de soporte conductual positivo.</a:t>
            </a:r>
          </a:p>
        </p:txBody>
      </p:sp>
    </p:spTree>
    <p:extLst>
      <p:ext uri="{BB962C8B-B14F-4D97-AF65-F5344CB8AC3E}">
        <p14:creationId xmlns:p14="http://schemas.microsoft.com/office/powerpoint/2010/main" val="151857586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EFA286E-420A-4657-BEFD-2ABDE4FC2FF7}"/>
              </a:ext>
            </a:extLst>
          </p:cNvPr>
          <p:cNvSpPr>
            <a:spLocks noGrp="1"/>
          </p:cNvSpPr>
          <p:nvPr>
            <p:ph type="title"/>
          </p:nvPr>
        </p:nvSpPr>
        <p:spPr/>
        <p:txBody>
          <a:bodyPr/>
          <a:lstStyle/>
          <a:p>
            <a:r>
              <a:rPr lang="es-MX" dirty="0">
                <a:latin typeface="Arial" panose="020B0604020202020204" pitchFamily="34" charset="0"/>
                <a:cs typeface="Arial" panose="020B0604020202020204" pitchFamily="34" charset="0"/>
              </a:rPr>
              <a:t>¿Cuándo debe conducirse una FBA?</a:t>
            </a:r>
          </a:p>
        </p:txBody>
      </p:sp>
      <p:sp>
        <p:nvSpPr>
          <p:cNvPr id="3" name="CuadroTexto 2">
            <a:extLst>
              <a:ext uri="{FF2B5EF4-FFF2-40B4-BE49-F238E27FC236}">
                <a16:creationId xmlns:a16="http://schemas.microsoft.com/office/drawing/2014/main" id="{3730295F-8FA8-4EAD-9061-B415A1C8C8F5}"/>
              </a:ext>
            </a:extLst>
          </p:cNvPr>
          <p:cNvSpPr txBox="1"/>
          <p:nvPr/>
        </p:nvSpPr>
        <p:spPr>
          <a:xfrm>
            <a:off x="567558" y="2617076"/>
            <a:ext cx="11240814" cy="3693319"/>
          </a:xfrm>
          <a:prstGeom prst="rect">
            <a:avLst/>
          </a:prstGeom>
          <a:noFill/>
        </p:spPr>
        <p:txBody>
          <a:bodyPr wrap="square" rtlCol="0">
            <a:spAutoFit/>
          </a:bodyPr>
          <a:lstStyle/>
          <a:p>
            <a:pPr algn="just"/>
            <a:r>
              <a:rPr lang="es-MX" dirty="0">
                <a:latin typeface="Arial" panose="020B0604020202020204" pitchFamily="34" charset="0"/>
                <a:cs typeface="Arial" panose="020B0604020202020204" pitchFamily="34" charset="0"/>
              </a:rPr>
              <a:t>En los Estados Unidos, la legislación federal (Acta para mejorar el mejoramiento de personas con limitaciones educativas, IDEA, 2004)) incluye previsiones que abarcan el comportamiento de estudiantes que interfiere con la enseñanza del salón de clases. La IDEA requiere a las escuelas que se ocupen de comportamientos ‘obstaculizadores’ empleando la asesoría funcional conductual (FBA), intervenciones conductuales planificadas (BIP) y soportes positivos académicos y conductuales.</a:t>
            </a:r>
          </a:p>
          <a:p>
            <a:pPr algn="just"/>
            <a:endParaRPr lang="es-MX" dirty="0">
              <a:latin typeface="Arial" panose="020B0604020202020204" pitchFamily="34" charset="0"/>
              <a:cs typeface="Arial" panose="020B0604020202020204" pitchFamily="34" charset="0"/>
            </a:endParaRPr>
          </a:p>
          <a:p>
            <a:pPr algn="just"/>
            <a:r>
              <a:rPr lang="es-MX" dirty="0">
                <a:latin typeface="Arial" panose="020B0604020202020204" pitchFamily="34" charset="0"/>
                <a:cs typeface="Arial" panose="020B0604020202020204" pitchFamily="34" charset="0"/>
              </a:rPr>
              <a:t>Ni la IDEA, como tampoco sus regulaciones definen lo que es la FBA o una BIP. Sin embargo, la Oficina de Programas de Educación Especial, del Departamento de educación de los estados Unidos (OSEP) nos proporciona la siguiente descripción: “Una FBA se enfoca en identificar la función o propósito tras la conducta de los niños. Típicamente, el proceso involucra mirar cercanamente a un amplio rango de factores específicos de cada niño (</a:t>
            </a:r>
            <a:r>
              <a:rPr lang="es-MX" dirty="0" err="1">
                <a:latin typeface="Arial" panose="020B0604020202020204" pitchFamily="34" charset="0"/>
                <a:cs typeface="Arial" panose="020B0604020202020204" pitchFamily="34" charset="0"/>
              </a:rPr>
              <a:t>e.g</a:t>
            </a:r>
            <a:r>
              <a:rPr lang="es-MX" dirty="0">
                <a:latin typeface="Arial" panose="020B0604020202020204" pitchFamily="34" charset="0"/>
                <a:cs typeface="Arial" panose="020B0604020202020204" pitchFamily="34" charset="0"/>
              </a:rPr>
              <a:t>., sociales, afectivos, ambientales). El saber por qué un niño se comporta mal resulta una ayuda directa para el equipo IEP (que elabora los programas de intervención educativa) al elaborar la BIP que reducirá o eliminará el mal comportamiento.”					…..</a:t>
            </a:r>
          </a:p>
        </p:txBody>
      </p:sp>
    </p:spTree>
    <p:extLst>
      <p:ext uri="{BB962C8B-B14F-4D97-AF65-F5344CB8AC3E}">
        <p14:creationId xmlns:p14="http://schemas.microsoft.com/office/powerpoint/2010/main" val="244153703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ítulo 2">
            <a:extLst>
              <a:ext uri="{FF2B5EF4-FFF2-40B4-BE49-F238E27FC236}">
                <a16:creationId xmlns:a16="http://schemas.microsoft.com/office/drawing/2014/main" id="{AA283B18-E3B1-4D7B-9E89-6519C77EF522}"/>
              </a:ext>
            </a:extLst>
          </p:cNvPr>
          <p:cNvSpPr>
            <a:spLocks noGrp="1"/>
          </p:cNvSpPr>
          <p:nvPr>
            <p:ph type="title"/>
          </p:nvPr>
        </p:nvSpPr>
        <p:spPr/>
        <p:txBody>
          <a:bodyPr/>
          <a:lstStyle/>
          <a:p>
            <a:r>
              <a:rPr lang="es-MX" dirty="0">
                <a:latin typeface="Arial" panose="020B0604020202020204" pitchFamily="34" charset="0"/>
                <a:cs typeface="Arial" panose="020B0604020202020204" pitchFamily="34" charset="0"/>
              </a:rPr>
              <a:t>Métodos Básicos para una FBA</a:t>
            </a:r>
          </a:p>
        </p:txBody>
      </p:sp>
      <p:sp>
        <p:nvSpPr>
          <p:cNvPr id="4" name="CuadroTexto 3">
            <a:extLst>
              <a:ext uri="{FF2B5EF4-FFF2-40B4-BE49-F238E27FC236}">
                <a16:creationId xmlns:a16="http://schemas.microsoft.com/office/drawing/2014/main" id="{BD9842EE-D00A-43A5-9CAE-D6264E3E5761}"/>
              </a:ext>
            </a:extLst>
          </p:cNvPr>
          <p:cNvSpPr txBox="1"/>
          <p:nvPr/>
        </p:nvSpPr>
        <p:spPr>
          <a:xfrm>
            <a:off x="551793" y="2254469"/>
            <a:ext cx="11209283" cy="4196020"/>
          </a:xfrm>
          <a:prstGeom prst="rect">
            <a:avLst/>
          </a:prstGeom>
          <a:noFill/>
        </p:spPr>
        <p:txBody>
          <a:bodyPr wrap="square" rtlCol="0">
            <a:spAutoFit/>
          </a:bodyPr>
          <a:lstStyle/>
          <a:p>
            <a:pPr>
              <a:lnSpc>
                <a:spcPct val="150000"/>
              </a:lnSpc>
            </a:pPr>
            <a:r>
              <a:rPr lang="es-MX" b="1" dirty="0">
                <a:latin typeface="Arial" panose="020B0604020202020204" pitchFamily="34" charset="0"/>
                <a:cs typeface="Arial" panose="020B0604020202020204" pitchFamily="34" charset="0"/>
              </a:rPr>
              <a:t>Pueden ser empleados con estudiantes que:</a:t>
            </a:r>
          </a:p>
          <a:p>
            <a:pPr marL="342900" indent="-342900">
              <a:lnSpc>
                <a:spcPct val="150000"/>
              </a:lnSpc>
              <a:buFont typeface="+mj-lt"/>
              <a:buAutoNum type="arabicPeriod"/>
            </a:pPr>
            <a:r>
              <a:rPr lang="es-MX" dirty="0">
                <a:latin typeface="Arial" panose="020B0604020202020204" pitchFamily="34" charset="0"/>
                <a:cs typeface="Arial" panose="020B0604020202020204" pitchFamily="34" charset="0"/>
              </a:rPr>
              <a:t>Han recibido intervenciones que no mejoraron su comportamiento</a:t>
            </a:r>
          </a:p>
          <a:p>
            <a:pPr marL="342900" indent="-342900">
              <a:lnSpc>
                <a:spcPct val="150000"/>
              </a:lnSpc>
              <a:buFont typeface="+mj-lt"/>
              <a:buAutoNum type="arabicPeriod"/>
            </a:pPr>
            <a:r>
              <a:rPr lang="es-MX" dirty="0">
                <a:latin typeface="Arial" panose="020B0604020202020204" pitchFamily="34" charset="0"/>
                <a:cs typeface="Arial" panose="020B0604020202020204" pitchFamily="34" charset="0"/>
              </a:rPr>
              <a:t>Exhiben alta frecuencia de conductas que NO son peligrosas (</a:t>
            </a:r>
            <a:r>
              <a:rPr lang="es-MX" dirty="0" err="1">
                <a:latin typeface="Arial" panose="020B0604020202020204" pitchFamily="34" charset="0"/>
                <a:cs typeface="Arial" panose="020B0604020202020204" pitchFamily="34" charset="0"/>
              </a:rPr>
              <a:t>e.g</a:t>
            </a:r>
            <a:r>
              <a:rPr lang="es-MX" dirty="0">
                <a:latin typeface="Arial" panose="020B0604020202020204" pitchFamily="34" charset="0"/>
                <a:cs typeface="Arial" panose="020B0604020202020204" pitchFamily="34" charset="0"/>
              </a:rPr>
              <a:t>., hablar gritando, corretear, no obedecer, no terminar sus tareas)</a:t>
            </a:r>
          </a:p>
          <a:p>
            <a:pPr marL="342900" indent="-342900">
              <a:lnSpc>
                <a:spcPct val="150000"/>
              </a:lnSpc>
              <a:buFont typeface="+mj-lt"/>
              <a:buAutoNum type="arabicPeriod"/>
            </a:pPr>
            <a:r>
              <a:rPr lang="es-MX" dirty="0">
                <a:latin typeface="Arial" panose="020B0604020202020204" pitchFamily="34" charset="0"/>
                <a:cs typeface="Arial" panose="020B0604020202020204" pitchFamily="34" charset="0"/>
              </a:rPr>
              <a:t>Exhiben conductas que ocurren en 1 o 2 rutinas escolares (</a:t>
            </a:r>
            <a:r>
              <a:rPr lang="es-MX" dirty="0" err="1">
                <a:latin typeface="Arial" panose="020B0604020202020204" pitchFamily="34" charset="0"/>
                <a:cs typeface="Arial" panose="020B0604020202020204" pitchFamily="34" charset="0"/>
              </a:rPr>
              <a:t>e.g</a:t>
            </a:r>
            <a:r>
              <a:rPr lang="es-MX" dirty="0">
                <a:latin typeface="Arial" panose="020B0604020202020204" pitchFamily="34" charset="0"/>
                <a:cs typeface="Arial" panose="020B0604020202020204" pitchFamily="34" charset="0"/>
              </a:rPr>
              <a:t>., salones de clase específicos, sujetos, lunch, recesos)</a:t>
            </a:r>
          </a:p>
          <a:p>
            <a:pPr>
              <a:lnSpc>
                <a:spcPct val="150000"/>
              </a:lnSpc>
            </a:pPr>
            <a:endParaRPr lang="es-MX" dirty="0">
              <a:latin typeface="Arial" panose="020B0604020202020204" pitchFamily="34" charset="0"/>
              <a:cs typeface="Arial" panose="020B0604020202020204" pitchFamily="34" charset="0"/>
            </a:endParaRPr>
          </a:p>
          <a:p>
            <a:pPr>
              <a:lnSpc>
                <a:spcPct val="150000"/>
              </a:lnSpc>
            </a:pPr>
            <a:r>
              <a:rPr lang="es-MX" b="1" dirty="0">
                <a:latin typeface="Arial" panose="020B0604020202020204" pitchFamily="34" charset="0"/>
                <a:cs typeface="Arial" panose="020B0604020202020204" pitchFamily="34" charset="0"/>
              </a:rPr>
              <a:t>No resultan suficientes para usarse con alumnos que:</a:t>
            </a:r>
          </a:p>
          <a:p>
            <a:pPr marL="342900" indent="-342900">
              <a:lnSpc>
                <a:spcPct val="150000"/>
              </a:lnSpc>
              <a:buFont typeface="+mj-lt"/>
              <a:buAutoNum type="arabicPeriod"/>
            </a:pPr>
            <a:r>
              <a:rPr lang="es-MX" dirty="0">
                <a:latin typeface="Arial" panose="020B0604020202020204" pitchFamily="34" charset="0"/>
                <a:cs typeface="Arial" panose="020B0604020202020204" pitchFamily="34" charset="0"/>
              </a:rPr>
              <a:t>Exhiben conductas en 3 o más rutinas escolares</a:t>
            </a:r>
          </a:p>
          <a:p>
            <a:pPr marL="342900" indent="-342900">
              <a:lnSpc>
                <a:spcPct val="150000"/>
              </a:lnSpc>
              <a:buFont typeface="+mj-lt"/>
              <a:buAutoNum type="arabicPeriod"/>
            </a:pPr>
            <a:r>
              <a:rPr lang="es-MX" dirty="0">
                <a:latin typeface="Arial" panose="020B0604020202020204" pitchFamily="34" charset="0"/>
                <a:cs typeface="Arial" panose="020B0604020202020204" pitchFamily="34" charset="0"/>
              </a:rPr>
              <a:t>Exhiben conductas peligrosas (</a:t>
            </a:r>
            <a:r>
              <a:rPr lang="es-MX" dirty="0" err="1">
                <a:latin typeface="Arial" panose="020B0604020202020204" pitchFamily="34" charset="0"/>
                <a:cs typeface="Arial" panose="020B0604020202020204" pitchFamily="34" charset="0"/>
              </a:rPr>
              <a:t>e.g</a:t>
            </a:r>
            <a:r>
              <a:rPr lang="es-MX" dirty="0">
                <a:latin typeface="Arial" panose="020B0604020202020204" pitchFamily="34" charset="0"/>
                <a:cs typeface="Arial" panose="020B0604020202020204" pitchFamily="34" charset="0"/>
              </a:rPr>
              <a:t>., golpear, lanzar objetos, destruir propiedad)</a:t>
            </a:r>
          </a:p>
        </p:txBody>
      </p:sp>
    </p:spTree>
    <p:extLst>
      <p:ext uri="{BB962C8B-B14F-4D97-AF65-F5344CB8AC3E}">
        <p14:creationId xmlns:p14="http://schemas.microsoft.com/office/powerpoint/2010/main" val="4033973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5F9C1E5-D260-4BF6-AB76-533EF2D15FC8}"/>
              </a:ext>
            </a:extLst>
          </p:cNvPr>
          <p:cNvSpPr>
            <a:spLocks noGrp="1"/>
          </p:cNvSpPr>
          <p:nvPr>
            <p:ph type="title"/>
          </p:nvPr>
        </p:nvSpPr>
        <p:spPr>
          <a:xfrm>
            <a:off x="1375671" y="674122"/>
            <a:ext cx="8761413" cy="1201973"/>
          </a:xfrm>
        </p:spPr>
        <p:txBody>
          <a:bodyPr/>
          <a:lstStyle/>
          <a:p>
            <a:r>
              <a:rPr lang="es-MX" dirty="0">
                <a:latin typeface="Arial" panose="020B0604020202020204" pitchFamily="34" charset="0"/>
                <a:cs typeface="Arial" panose="020B0604020202020204" pitchFamily="34" charset="0"/>
              </a:rPr>
              <a:t>Información General para Conducir una Asesoría Funcional Conductual (FBA)</a:t>
            </a:r>
          </a:p>
        </p:txBody>
      </p:sp>
      <p:sp>
        <p:nvSpPr>
          <p:cNvPr id="3" name="CuadroTexto 2">
            <a:extLst>
              <a:ext uri="{FF2B5EF4-FFF2-40B4-BE49-F238E27FC236}">
                <a16:creationId xmlns:a16="http://schemas.microsoft.com/office/drawing/2014/main" id="{86548DF7-C5F2-48D9-8DBF-837E2CA92A23}"/>
              </a:ext>
            </a:extLst>
          </p:cNvPr>
          <p:cNvSpPr txBox="1"/>
          <p:nvPr/>
        </p:nvSpPr>
        <p:spPr>
          <a:xfrm>
            <a:off x="472966" y="2538248"/>
            <a:ext cx="11177751" cy="3365024"/>
          </a:xfrm>
          <a:prstGeom prst="rect">
            <a:avLst/>
          </a:prstGeom>
          <a:noFill/>
        </p:spPr>
        <p:txBody>
          <a:bodyPr wrap="square" rtlCol="0">
            <a:spAutoFit/>
          </a:bodyPr>
          <a:lstStyle/>
          <a:p>
            <a:pPr algn="just">
              <a:lnSpc>
                <a:spcPct val="150000"/>
              </a:lnSpc>
            </a:pPr>
            <a:r>
              <a:rPr lang="es-MX" dirty="0">
                <a:latin typeface="Arial" panose="020B0604020202020204" pitchFamily="34" charset="0"/>
                <a:cs typeface="Arial" panose="020B0604020202020204" pitchFamily="34" charset="0"/>
              </a:rPr>
              <a:t>Para determinar la función (o causa) tras el comportamiento inapropiado de los estudiantes, una FBA emplea una variedad de procedimientos para recolectar datos de manera indirecta (</a:t>
            </a:r>
            <a:r>
              <a:rPr lang="es-MX" dirty="0" err="1">
                <a:latin typeface="Arial" panose="020B0604020202020204" pitchFamily="34" charset="0"/>
                <a:cs typeface="Arial" panose="020B0604020202020204" pitchFamily="34" charset="0"/>
              </a:rPr>
              <a:t>e.g</a:t>
            </a:r>
            <a:r>
              <a:rPr lang="es-MX" dirty="0">
                <a:latin typeface="Arial" panose="020B0604020202020204" pitchFamily="34" charset="0"/>
                <a:cs typeface="Arial" panose="020B0604020202020204" pitchFamily="34" charset="0"/>
              </a:rPr>
              <a:t>., entrevistas, cuestionarios) y directa (</a:t>
            </a:r>
            <a:r>
              <a:rPr lang="es-MX" dirty="0" err="1">
                <a:latin typeface="Arial" panose="020B0604020202020204" pitchFamily="34" charset="0"/>
                <a:cs typeface="Arial" panose="020B0604020202020204" pitchFamily="34" charset="0"/>
              </a:rPr>
              <a:t>e.g</a:t>
            </a:r>
            <a:r>
              <a:rPr lang="es-MX" dirty="0">
                <a:latin typeface="Arial" panose="020B0604020202020204" pitchFamily="34" charset="0"/>
                <a:cs typeface="Arial" panose="020B0604020202020204" pitchFamily="34" charset="0"/>
              </a:rPr>
              <a:t>., contingencias antecedente-conducta-consecuente, registro de eventos, registro de intervalos). La meta esta en identificar variables significativas conectadas con la conducta (</a:t>
            </a:r>
            <a:r>
              <a:rPr lang="es-MX" dirty="0" err="1">
                <a:latin typeface="Arial" panose="020B0604020202020204" pitchFamily="34" charset="0"/>
                <a:cs typeface="Arial" panose="020B0604020202020204" pitchFamily="34" charset="0"/>
              </a:rPr>
              <a:t>e.g</a:t>
            </a:r>
            <a:r>
              <a:rPr lang="es-MX" dirty="0">
                <a:latin typeface="Arial" panose="020B0604020202020204" pitchFamily="34" charset="0"/>
                <a:cs typeface="Arial" panose="020B0604020202020204" pitchFamily="34" charset="0"/>
              </a:rPr>
              <a:t>., aquellas variables que de manera mas directa y predecible influyen en la ocurrencia vs. La no ocurrencia de la conducta; </a:t>
            </a:r>
            <a:r>
              <a:rPr lang="es-MX" dirty="0" err="1">
                <a:latin typeface="Arial" panose="020B0604020202020204" pitchFamily="34" charset="0"/>
                <a:cs typeface="Arial" panose="020B0604020202020204" pitchFamily="34" charset="0"/>
              </a:rPr>
              <a:t>Gable</a:t>
            </a:r>
            <a:r>
              <a:rPr lang="es-MX" dirty="0">
                <a:latin typeface="Arial" panose="020B0604020202020204" pitchFamily="34" charset="0"/>
                <a:cs typeface="Arial" panose="020B0604020202020204" pitchFamily="34" charset="0"/>
              </a:rPr>
              <a:t> et al, 2014). La conducción de una FBA permite identificar una conducta que sirve la misma función (o razón), como la conducta inapropiada, pero que sea mas aceptable o apropiada socialmente. 															…..</a:t>
            </a:r>
          </a:p>
        </p:txBody>
      </p:sp>
    </p:spTree>
    <p:extLst>
      <p:ext uri="{BB962C8B-B14F-4D97-AF65-F5344CB8AC3E}">
        <p14:creationId xmlns:p14="http://schemas.microsoft.com/office/powerpoint/2010/main" val="214777150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uadroTexto 2">
            <a:extLst>
              <a:ext uri="{FF2B5EF4-FFF2-40B4-BE49-F238E27FC236}">
                <a16:creationId xmlns:a16="http://schemas.microsoft.com/office/drawing/2014/main" id="{9C5F23A6-0E73-47CE-B9BF-2B581A0D203B}"/>
              </a:ext>
            </a:extLst>
          </p:cNvPr>
          <p:cNvSpPr txBox="1"/>
          <p:nvPr/>
        </p:nvSpPr>
        <p:spPr>
          <a:xfrm>
            <a:off x="394138" y="457199"/>
            <a:ext cx="9758855" cy="1703030"/>
          </a:xfrm>
          <a:prstGeom prst="rect">
            <a:avLst/>
          </a:prstGeom>
          <a:noFill/>
        </p:spPr>
        <p:txBody>
          <a:bodyPr wrap="square" rtlCol="0">
            <a:spAutoFit/>
          </a:bodyPr>
          <a:lstStyle/>
          <a:p>
            <a:pPr algn="just">
              <a:lnSpc>
                <a:spcPct val="150000"/>
              </a:lnSpc>
            </a:pPr>
            <a:r>
              <a:rPr lang="es-MX" dirty="0">
                <a:latin typeface="Arial" panose="020B0604020202020204" pitchFamily="34" charset="0"/>
                <a:cs typeface="Arial" panose="020B0604020202020204" pitchFamily="34" charset="0"/>
              </a:rPr>
              <a:t>El personal escolar puede desarrollar un plan de intervención alineado con la función de la conducta que se designa para su reducción o eliminación por impedir el aprendizaje, al tiempo que promueve una nueva conducta apropiada de remplazo. En seguida se delinea una descripción breve del proceso FBA elaborada por </a:t>
            </a:r>
            <a:r>
              <a:rPr lang="es-MX" dirty="0" err="1">
                <a:latin typeface="Arial" panose="020B0604020202020204" pitchFamily="34" charset="0"/>
                <a:cs typeface="Arial" panose="020B0604020202020204" pitchFamily="34" charset="0"/>
              </a:rPr>
              <a:t>Gable</a:t>
            </a:r>
            <a:r>
              <a:rPr lang="es-MX" dirty="0">
                <a:latin typeface="Arial" panose="020B0604020202020204" pitchFamily="34" charset="0"/>
                <a:cs typeface="Arial" panose="020B0604020202020204" pitchFamily="34" charset="0"/>
              </a:rPr>
              <a:t> et al (1998):</a:t>
            </a:r>
          </a:p>
        </p:txBody>
      </p:sp>
      <p:sp>
        <p:nvSpPr>
          <p:cNvPr id="4" name="Rectángulo: esquinas redondeadas 3">
            <a:extLst>
              <a:ext uri="{FF2B5EF4-FFF2-40B4-BE49-F238E27FC236}">
                <a16:creationId xmlns:a16="http://schemas.microsoft.com/office/drawing/2014/main" id="{5160AC3F-05D0-4C22-BF4D-C2481BB43F2F}"/>
              </a:ext>
            </a:extLst>
          </p:cNvPr>
          <p:cNvSpPr/>
          <p:nvPr/>
        </p:nvSpPr>
        <p:spPr>
          <a:xfrm>
            <a:off x="1655379" y="2585545"/>
            <a:ext cx="3058511" cy="835572"/>
          </a:xfrm>
          <a:prstGeom prst="round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s-MX"/>
          </a:p>
        </p:txBody>
      </p:sp>
      <p:sp>
        <p:nvSpPr>
          <p:cNvPr id="5" name="Rectángulo: esquinas redondeadas 4">
            <a:extLst>
              <a:ext uri="{FF2B5EF4-FFF2-40B4-BE49-F238E27FC236}">
                <a16:creationId xmlns:a16="http://schemas.microsoft.com/office/drawing/2014/main" id="{BFF0C9D9-5A08-478A-AC83-4CADF57D647F}"/>
              </a:ext>
            </a:extLst>
          </p:cNvPr>
          <p:cNvSpPr/>
          <p:nvPr/>
        </p:nvSpPr>
        <p:spPr>
          <a:xfrm>
            <a:off x="4256690" y="3704897"/>
            <a:ext cx="2979682" cy="819806"/>
          </a:xfrm>
          <a:prstGeom prst="round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s-MX"/>
          </a:p>
        </p:txBody>
      </p:sp>
      <p:sp>
        <p:nvSpPr>
          <p:cNvPr id="6" name="Rectángulo: esquinas redondeadas 5">
            <a:extLst>
              <a:ext uri="{FF2B5EF4-FFF2-40B4-BE49-F238E27FC236}">
                <a16:creationId xmlns:a16="http://schemas.microsoft.com/office/drawing/2014/main" id="{994DE845-1548-4985-BEEC-E41D64602385}"/>
              </a:ext>
            </a:extLst>
          </p:cNvPr>
          <p:cNvSpPr/>
          <p:nvPr/>
        </p:nvSpPr>
        <p:spPr>
          <a:xfrm>
            <a:off x="6416566" y="4666593"/>
            <a:ext cx="2853558" cy="788276"/>
          </a:xfrm>
          <a:prstGeom prst="round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s-MX"/>
          </a:p>
        </p:txBody>
      </p:sp>
      <p:sp>
        <p:nvSpPr>
          <p:cNvPr id="7" name="Rectángulo: esquinas redondeadas 6">
            <a:extLst>
              <a:ext uri="{FF2B5EF4-FFF2-40B4-BE49-F238E27FC236}">
                <a16:creationId xmlns:a16="http://schemas.microsoft.com/office/drawing/2014/main" id="{884BC95E-2130-43E8-9CC5-0539F3EFE1E5}"/>
              </a:ext>
            </a:extLst>
          </p:cNvPr>
          <p:cNvSpPr/>
          <p:nvPr/>
        </p:nvSpPr>
        <p:spPr>
          <a:xfrm>
            <a:off x="7693572" y="5659821"/>
            <a:ext cx="2632842" cy="851338"/>
          </a:xfrm>
          <a:prstGeom prst="round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s-MX"/>
          </a:p>
        </p:txBody>
      </p:sp>
      <p:sp>
        <p:nvSpPr>
          <p:cNvPr id="8" name="Rectángulo: esquinas redondeadas 7">
            <a:extLst>
              <a:ext uri="{FF2B5EF4-FFF2-40B4-BE49-F238E27FC236}">
                <a16:creationId xmlns:a16="http://schemas.microsoft.com/office/drawing/2014/main" id="{0F615B7C-1211-4B32-9A84-7BBC3B98709E}"/>
              </a:ext>
            </a:extLst>
          </p:cNvPr>
          <p:cNvSpPr/>
          <p:nvPr/>
        </p:nvSpPr>
        <p:spPr>
          <a:xfrm>
            <a:off x="1056289" y="3704897"/>
            <a:ext cx="2396359" cy="882869"/>
          </a:xfrm>
          <a:prstGeom prst="round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s-MX"/>
          </a:p>
        </p:txBody>
      </p:sp>
      <p:sp>
        <p:nvSpPr>
          <p:cNvPr id="9" name="Rectángulo: esquinas redondeadas 8">
            <a:extLst>
              <a:ext uri="{FF2B5EF4-FFF2-40B4-BE49-F238E27FC236}">
                <a16:creationId xmlns:a16="http://schemas.microsoft.com/office/drawing/2014/main" id="{02232B61-9544-4071-9BA7-C2AD61112FB2}"/>
              </a:ext>
            </a:extLst>
          </p:cNvPr>
          <p:cNvSpPr/>
          <p:nvPr/>
        </p:nvSpPr>
        <p:spPr>
          <a:xfrm>
            <a:off x="1970690" y="4745421"/>
            <a:ext cx="2333296" cy="819807"/>
          </a:xfrm>
          <a:prstGeom prst="round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s-MX"/>
          </a:p>
        </p:txBody>
      </p:sp>
      <p:sp>
        <p:nvSpPr>
          <p:cNvPr id="10" name="Rectángulo: esquinas redondeadas 9">
            <a:extLst>
              <a:ext uri="{FF2B5EF4-FFF2-40B4-BE49-F238E27FC236}">
                <a16:creationId xmlns:a16="http://schemas.microsoft.com/office/drawing/2014/main" id="{5D3FABE3-716C-435B-91A9-27D1BAF12395}"/>
              </a:ext>
            </a:extLst>
          </p:cNvPr>
          <p:cNvSpPr/>
          <p:nvPr/>
        </p:nvSpPr>
        <p:spPr>
          <a:xfrm>
            <a:off x="3137338" y="5754414"/>
            <a:ext cx="2727434" cy="646386"/>
          </a:xfrm>
          <a:prstGeom prst="round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s-MX"/>
          </a:p>
        </p:txBody>
      </p:sp>
      <p:cxnSp>
        <p:nvCxnSpPr>
          <p:cNvPr id="12" name="Conector recto 11">
            <a:extLst>
              <a:ext uri="{FF2B5EF4-FFF2-40B4-BE49-F238E27FC236}">
                <a16:creationId xmlns:a16="http://schemas.microsoft.com/office/drawing/2014/main" id="{16B79EF9-E96D-4B3A-8597-A896D74300CC}"/>
              </a:ext>
            </a:extLst>
          </p:cNvPr>
          <p:cNvCxnSpPr/>
          <p:nvPr/>
        </p:nvCxnSpPr>
        <p:spPr>
          <a:xfrm>
            <a:off x="3815255" y="3421117"/>
            <a:ext cx="0" cy="867104"/>
          </a:xfrm>
          <a:prstGeom prst="line">
            <a:avLst/>
          </a:prstGeom>
          <a:ln>
            <a:solidFill>
              <a:schemeClr val="tx1"/>
            </a:solidFill>
          </a:ln>
        </p:spPr>
        <p:style>
          <a:lnRef idx="1">
            <a:schemeClr val="dk1"/>
          </a:lnRef>
          <a:fillRef idx="0">
            <a:schemeClr val="dk1"/>
          </a:fillRef>
          <a:effectRef idx="0">
            <a:schemeClr val="dk1"/>
          </a:effectRef>
          <a:fontRef idx="minor">
            <a:schemeClr val="tx1"/>
          </a:fontRef>
        </p:style>
      </p:cxnSp>
      <p:cxnSp>
        <p:nvCxnSpPr>
          <p:cNvPr id="14" name="Conector recto 13">
            <a:extLst>
              <a:ext uri="{FF2B5EF4-FFF2-40B4-BE49-F238E27FC236}">
                <a16:creationId xmlns:a16="http://schemas.microsoft.com/office/drawing/2014/main" id="{CCFDF3DC-E0B6-4144-9F9E-160A850361BA}"/>
              </a:ext>
            </a:extLst>
          </p:cNvPr>
          <p:cNvCxnSpPr/>
          <p:nvPr/>
        </p:nvCxnSpPr>
        <p:spPr>
          <a:xfrm>
            <a:off x="3452648" y="4004441"/>
            <a:ext cx="394138" cy="0"/>
          </a:xfrm>
          <a:prstGeom prst="line">
            <a:avLst/>
          </a:prstGeom>
        </p:spPr>
        <p:style>
          <a:lnRef idx="1">
            <a:schemeClr val="dk1"/>
          </a:lnRef>
          <a:fillRef idx="0">
            <a:schemeClr val="dk1"/>
          </a:fillRef>
          <a:effectRef idx="0">
            <a:schemeClr val="dk1"/>
          </a:effectRef>
          <a:fontRef idx="minor">
            <a:schemeClr val="tx1"/>
          </a:fontRef>
        </p:style>
      </p:cxnSp>
      <p:cxnSp>
        <p:nvCxnSpPr>
          <p:cNvPr id="16" name="Conector recto 15">
            <a:extLst>
              <a:ext uri="{FF2B5EF4-FFF2-40B4-BE49-F238E27FC236}">
                <a16:creationId xmlns:a16="http://schemas.microsoft.com/office/drawing/2014/main" id="{72083807-7A15-4F3C-A0D2-D469144AE3AD}"/>
              </a:ext>
            </a:extLst>
          </p:cNvPr>
          <p:cNvCxnSpPr/>
          <p:nvPr/>
        </p:nvCxnSpPr>
        <p:spPr>
          <a:xfrm>
            <a:off x="3815255" y="4256690"/>
            <a:ext cx="457200" cy="0"/>
          </a:xfrm>
          <a:prstGeom prst="line">
            <a:avLst/>
          </a:prstGeom>
        </p:spPr>
        <p:style>
          <a:lnRef idx="1">
            <a:schemeClr val="dk1"/>
          </a:lnRef>
          <a:fillRef idx="0">
            <a:schemeClr val="dk1"/>
          </a:fillRef>
          <a:effectRef idx="0">
            <a:schemeClr val="dk1"/>
          </a:effectRef>
          <a:fontRef idx="minor">
            <a:schemeClr val="tx1"/>
          </a:fontRef>
        </p:style>
      </p:cxnSp>
      <p:cxnSp>
        <p:nvCxnSpPr>
          <p:cNvPr id="18" name="Conector recto 17">
            <a:extLst>
              <a:ext uri="{FF2B5EF4-FFF2-40B4-BE49-F238E27FC236}">
                <a16:creationId xmlns:a16="http://schemas.microsoft.com/office/drawing/2014/main" id="{681AC04E-6AC0-44E3-9D1C-2CA5120AD565}"/>
              </a:ext>
            </a:extLst>
          </p:cNvPr>
          <p:cNvCxnSpPr/>
          <p:nvPr/>
        </p:nvCxnSpPr>
        <p:spPr>
          <a:xfrm>
            <a:off x="5580993" y="4524703"/>
            <a:ext cx="0" cy="819807"/>
          </a:xfrm>
          <a:prstGeom prst="line">
            <a:avLst/>
          </a:prstGeom>
          <a:ln>
            <a:solidFill>
              <a:schemeClr val="tx1"/>
            </a:solidFill>
          </a:ln>
        </p:spPr>
        <p:style>
          <a:lnRef idx="1">
            <a:schemeClr val="dk1"/>
          </a:lnRef>
          <a:fillRef idx="0">
            <a:schemeClr val="dk1"/>
          </a:fillRef>
          <a:effectRef idx="0">
            <a:schemeClr val="dk1"/>
          </a:effectRef>
          <a:fontRef idx="minor">
            <a:schemeClr val="tx1"/>
          </a:fontRef>
        </p:style>
      </p:cxnSp>
      <p:cxnSp>
        <p:nvCxnSpPr>
          <p:cNvPr id="20" name="Conector recto 19">
            <a:extLst>
              <a:ext uri="{FF2B5EF4-FFF2-40B4-BE49-F238E27FC236}">
                <a16:creationId xmlns:a16="http://schemas.microsoft.com/office/drawing/2014/main" id="{96253FA5-7BD7-4D93-BFC6-E231C051A5E8}"/>
              </a:ext>
            </a:extLst>
          </p:cNvPr>
          <p:cNvCxnSpPr/>
          <p:nvPr/>
        </p:nvCxnSpPr>
        <p:spPr>
          <a:xfrm>
            <a:off x="4288221" y="4966138"/>
            <a:ext cx="1308538" cy="0"/>
          </a:xfrm>
          <a:prstGeom prst="line">
            <a:avLst/>
          </a:prstGeom>
          <a:ln>
            <a:solidFill>
              <a:schemeClr val="tx1"/>
            </a:solidFill>
          </a:ln>
        </p:spPr>
        <p:style>
          <a:lnRef idx="1">
            <a:schemeClr val="dk1"/>
          </a:lnRef>
          <a:fillRef idx="0">
            <a:schemeClr val="dk1"/>
          </a:fillRef>
          <a:effectRef idx="0">
            <a:schemeClr val="dk1"/>
          </a:effectRef>
          <a:fontRef idx="minor">
            <a:schemeClr val="tx1"/>
          </a:fontRef>
        </p:style>
      </p:cxnSp>
      <p:cxnSp>
        <p:nvCxnSpPr>
          <p:cNvPr id="22" name="Conector recto 21">
            <a:extLst>
              <a:ext uri="{FF2B5EF4-FFF2-40B4-BE49-F238E27FC236}">
                <a16:creationId xmlns:a16="http://schemas.microsoft.com/office/drawing/2014/main" id="{3C15B11B-FF46-4EAD-9ED2-02310C5519AF}"/>
              </a:ext>
            </a:extLst>
          </p:cNvPr>
          <p:cNvCxnSpPr/>
          <p:nvPr/>
        </p:nvCxnSpPr>
        <p:spPr>
          <a:xfrm>
            <a:off x="5565228" y="5328745"/>
            <a:ext cx="851338" cy="0"/>
          </a:xfrm>
          <a:prstGeom prst="line">
            <a:avLst/>
          </a:prstGeom>
          <a:ln>
            <a:solidFill>
              <a:schemeClr val="tx1"/>
            </a:solidFill>
          </a:ln>
        </p:spPr>
        <p:style>
          <a:lnRef idx="1">
            <a:schemeClr val="dk1"/>
          </a:lnRef>
          <a:fillRef idx="0">
            <a:schemeClr val="dk1"/>
          </a:fillRef>
          <a:effectRef idx="0">
            <a:schemeClr val="dk1"/>
          </a:effectRef>
          <a:fontRef idx="minor">
            <a:schemeClr val="tx1"/>
          </a:fontRef>
        </p:style>
      </p:cxnSp>
      <p:cxnSp>
        <p:nvCxnSpPr>
          <p:cNvPr id="26" name="Conector recto 25">
            <a:extLst>
              <a:ext uri="{FF2B5EF4-FFF2-40B4-BE49-F238E27FC236}">
                <a16:creationId xmlns:a16="http://schemas.microsoft.com/office/drawing/2014/main" id="{0E0C66F3-0335-4E7E-BE24-65CAFB0BBD43}"/>
              </a:ext>
            </a:extLst>
          </p:cNvPr>
          <p:cNvCxnSpPr/>
          <p:nvPr/>
        </p:nvCxnSpPr>
        <p:spPr>
          <a:xfrm>
            <a:off x="6952593" y="5470634"/>
            <a:ext cx="0" cy="867104"/>
          </a:xfrm>
          <a:prstGeom prst="line">
            <a:avLst/>
          </a:prstGeom>
          <a:ln>
            <a:solidFill>
              <a:schemeClr val="tx1"/>
            </a:solidFill>
          </a:ln>
        </p:spPr>
        <p:style>
          <a:lnRef idx="1">
            <a:schemeClr val="dk1"/>
          </a:lnRef>
          <a:fillRef idx="0">
            <a:schemeClr val="dk1"/>
          </a:fillRef>
          <a:effectRef idx="0">
            <a:schemeClr val="dk1"/>
          </a:effectRef>
          <a:fontRef idx="minor">
            <a:schemeClr val="tx1"/>
          </a:fontRef>
        </p:style>
      </p:cxnSp>
      <p:cxnSp>
        <p:nvCxnSpPr>
          <p:cNvPr id="28" name="Conector recto 27">
            <a:extLst>
              <a:ext uri="{FF2B5EF4-FFF2-40B4-BE49-F238E27FC236}">
                <a16:creationId xmlns:a16="http://schemas.microsoft.com/office/drawing/2014/main" id="{82F2A782-62C3-48A2-9799-22344486C4B5}"/>
              </a:ext>
            </a:extLst>
          </p:cNvPr>
          <p:cNvCxnSpPr/>
          <p:nvPr/>
        </p:nvCxnSpPr>
        <p:spPr>
          <a:xfrm>
            <a:off x="6952593" y="6290441"/>
            <a:ext cx="756745" cy="0"/>
          </a:xfrm>
          <a:prstGeom prst="line">
            <a:avLst/>
          </a:prstGeom>
          <a:ln>
            <a:solidFill>
              <a:schemeClr val="tx1"/>
            </a:solidFill>
          </a:ln>
        </p:spPr>
        <p:style>
          <a:lnRef idx="1">
            <a:schemeClr val="dk1"/>
          </a:lnRef>
          <a:fillRef idx="0">
            <a:schemeClr val="dk1"/>
          </a:fillRef>
          <a:effectRef idx="0">
            <a:schemeClr val="dk1"/>
          </a:effectRef>
          <a:fontRef idx="minor">
            <a:schemeClr val="tx1"/>
          </a:fontRef>
        </p:style>
      </p:cxnSp>
      <p:cxnSp>
        <p:nvCxnSpPr>
          <p:cNvPr id="30" name="Conector recto 29">
            <a:extLst>
              <a:ext uri="{FF2B5EF4-FFF2-40B4-BE49-F238E27FC236}">
                <a16:creationId xmlns:a16="http://schemas.microsoft.com/office/drawing/2014/main" id="{B7351AB8-106F-4287-BAB5-2FA61F803EBC}"/>
              </a:ext>
            </a:extLst>
          </p:cNvPr>
          <p:cNvCxnSpPr>
            <a:cxnSpLocks/>
            <a:stCxn id="10" idx="3"/>
          </p:cNvCxnSpPr>
          <p:nvPr/>
        </p:nvCxnSpPr>
        <p:spPr>
          <a:xfrm>
            <a:off x="5864772" y="6077607"/>
            <a:ext cx="1119352" cy="0"/>
          </a:xfrm>
          <a:prstGeom prst="line">
            <a:avLst/>
          </a:prstGeom>
          <a:ln>
            <a:solidFill>
              <a:schemeClr val="tx1"/>
            </a:solidFill>
          </a:ln>
        </p:spPr>
        <p:style>
          <a:lnRef idx="1">
            <a:schemeClr val="dk1"/>
          </a:lnRef>
          <a:fillRef idx="0">
            <a:schemeClr val="dk1"/>
          </a:fillRef>
          <a:effectRef idx="0">
            <a:schemeClr val="dk1"/>
          </a:effectRef>
          <a:fontRef idx="minor">
            <a:schemeClr val="tx1"/>
          </a:fontRef>
        </p:style>
      </p:cxnSp>
      <p:sp>
        <p:nvSpPr>
          <p:cNvPr id="32" name="CuadroTexto 31">
            <a:extLst>
              <a:ext uri="{FF2B5EF4-FFF2-40B4-BE49-F238E27FC236}">
                <a16:creationId xmlns:a16="http://schemas.microsoft.com/office/drawing/2014/main" id="{BCC21008-6D3F-40FF-8AC1-D5D6BE03B7E2}"/>
              </a:ext>
            </a:extLst>
          </p:cNvPr>
          <p:cNvSpPr txBox="1"/>
          <p:nvPr/>
        </p:nvSpPr>
        <p:spPr>
          <a:xfrm>
            <a:off x="1813034" y="2648607"/>
            <a:ext cx="2790497" cy="830997"/>
          </a:xfrm>
          <a:prstGeom prst="rect">
            <a:avLst/>
          </a:prstGeom>
          <a:noFill/>
        </p:spPr>
        <p:txBody>
          <a:bodyPr wrap="square" rtlCol="0">
            <a:spAutoFit/>
          </a:bodyPr>
          <a:lstStyle/>
          <a:p>
            <a:pPr algn="ctr"/>
            <a:r>
              <a:rPr lang="es-MX" sz="1600" dirty="0">
                <a:latin typeface="Arial" panose="020B0604020202020204" pitchFamily="34" charset="0"/>
                <a:cs typeface="Arial" panose="020B0604020202020204" pitchFamily="34" charset="0"/>
              </a:rPr>
              <a:t>“¿Es preocupante para la seguridad la conducta retadora?”</a:t>
            </a:r>
          </a:p>
        </p:txBody>
      </p:sp>
      <p:sp>
        <p:nvSpPr>
          <p:cNvPr id="33" name="CuadroTexto 32">
            <a:extLst>
              <a:ext uri="{FF2B5EF4-FFF2-40B4-BE49-F238E27FC236}">
                <a16:creationId xmlns:a16="http://schemas.microsoft.com/office/drawing/2014/main" id="{15E486F6-65A8-44C2-B546-109AA350A2FD}"/>
              </a:ext>
            </a:extLst>
          </p:cNvPr>
          <p:cNvSpPr txBox="1"/>
          <p:nvPr/>
        </p:nvSpPr>
        <p:spPr>
          <a:xfrm>
            <a:off x="1182414" y="3831021"/>
            <a:ext cx="2128345" cy="584775"/>
          </a:xfrm>
          <a:prstGeom prst="rect">
            <a:avLst/>
          </a:prstGeom>
          <a:noFill/>
        </p:spPr>
        <p:txBody>
          <a:bodyPr wrap="square" rtlCol="0">
            <a:spAutoFit/>
          </a:bodyPr>
          <a:lstStyle/>
          <a:p>
            <a:pPr algn="ctr"/>
            <a:r>
              <a:rPr lang="es-MX" sz="1600" dirty="0">
                <a:latin typeface="Arial" panose="020B0604020202020204" pitchFamily="34" charset="0"/>
                <a:cs typeface="Arial" panose="020B0604020202020204" pitchFamily="34" charset="0"/>
              </a:rPr>
              <a:t>De ser así, se necesita una FBA</a:t>
            </a:r>
          </a:p>
        </p:txBody>
      </p:sp>
      <p:sp>
        <p:nvSpPr>
          <p:cNvPr id="34" name="CuadroTexto 33">
            <a:extLst>
              <a:ext uri="{FF2B5EF4-FFF2-40B4-BE49-F238E27FC236}">
                <a16:creationId xmlns:a16="http://schemas.microsoft.com/office/drawing/2014/main" id="{BCBB3254-5DAC-42B1-A456-FA2FD361C704}"/>
              </a:ext>
            </a:extLst>
          </p:cNvPr>
          <p:cNvSpPr txBox="1"/>
          <p:nvPr/>
        </p:nvSpPr>
        <p:spPr>
          <a:xfrm>
            <a:off x="4493173" y="3704896"/>
            <a:ext cx="2743200" cy="830997"/>
          </a:xfrm>
          <a:prstGeom prst="rect">
            <a:avLst/>
          </a:prstGeom>
          <a:noFill/>
        </p:spPr>
        <p:txBody>
          <a:bodyPr wrap="square" rtlCol="0">
            <a:spAutoFit/>
          </a:bodyPr>
          <a:lstStyle/>
          <a:p>
            <a:r>
              <a:rPr lang="es-MX" sz="1600" dirty="0">
                <a:latin typeface="Arial" panose="020B0604020202020204" pitchFamily="34" charset="0"/>
                <a:cs typeface="Arial" panose="020B0604020202020204" pitchFamily="34" charset="0"/>
              </a:rPr>
              <a:t>Si no, “¿la conducta retadora impacta el desarrollo de los alumnos?”</a:t>
            </a:r>
          </a:p>
        </p:txBody>
      </p:sp>
      <p:sp>
        <p:nvSpPr>
          <p:cNvPr id="35" name="CuadroTexto 34">
            <a:extLst>
              <a:ext uri="{FF2B5EF4-FFF2-40B4-BE49-F238E27FC236}">
                <a16:creationId xmlns:a16="http://schemas.microsoft.com/office/drawing/2014/main" id="{29562BC5-FBE8-4228-8752-E2A1745B28A4}"/>
              </a:ext>
            </a:extLst>
          </p:cNvPr>
          <p:cNvSpPr txBox="1"/>
          <p:nvPr/>
        </p:nvSpPr>
        <p:spPr>
          <a:xfrm>
            <a:off x="2049517" y="4840013"/>
            <a:ext cx="2191407" cy="584775"/>
          </a:xfrm>
          <a:prstGeom prst="rect">
            <a:avLst/>
          </a:prstGeom>
          <a:noFill/>
        </p:spPr>
        <p:txBody>
          <a:bodyPr wrap="square" rtlCol="0">
            <a:spAutoFit/>
          </a:bodyPr>
          <a:lstStyle/>
          <a:p>
            <a:pPr algn="ctr"/>
            <a:r>
              <a:rPr lang="es-MX" sz="1600" dirty="0">
                <a:latin typeface="Arial" panose="020B0604020202020204" pitchFamily="34" charset="0"/>
                <a:cs typeface="Arial" panose="020B0604020202020204" pitchFamily="34" charset="0"/>
              </a:rPr>
              <a:t>De ser así, la FBA es necesaria</a:t>
            </a:r>
          </a:p>
        </p:txBody>
      </p:sp>
      <p:sp>
        <p:nvSpPr>
          <p:cNvPr id="36" name="CuadroTexto 35">
            <a:extLst>
              <a:ext uri="{FF2B5EF4-FFF2-40B4-BE49-F238E27FC236}">
                <a16:creationId xmlns:a16="http://schemas.microsoft.com/office/drawing/2014/main" id="{F1D96A07-4B2B-4A9E-BC79-29E8E291DE71}"/>
              </a:ext>
            </a:extLst>
          </p:cNvPr>
          <p:cNvSpPr txBox="1"/>
          <p:nvPr/>
        </p:nvSpPr>
        <p:spPr>
          <a:xfrm>
            <a:off x="6637283" y="4635063"/>
            <a:ext cx="2711669" cy="830997"/>
          </a:xfrm>
          <a:prstGeom prst="rect">
            <a:avLst/>
          </a:prstGeom>
          <a:noFill/>
        </p:spPr>
        <p:txBody>
          <a:bodyPr wrap="square" rtlCol="0">
            <a:spAutoFit/>
          </a:bodyPr>
          <a:lstStyle/>
          <a:p>
            <a:r>
              <a:rPr lang="es-MX" sz="1600" dirty="0">
                <a:latin typeface="Arial" panose="020B0604020202020204" pitchFamily="34" charset="0"/>
                <a:cs typeface="Arial" panose="020B0604020202020204" pitchFamily="34" charset="0"/>
              </a:rPr>
              <a:t>Si no, ”¿la conducta retadora interfiere con la habilidad para aprender?” </a:t>
            </a:r>
          </a:p>
        </p:txBody>
      </p:sp>
      <p:sp>
        <p:nvSpPr>
          <p:cNvPr id="37" name="CuadroTexto 36">
            <a:extLst>
              <a:ext uri="{FF2B5EF4-FFF2-40B4-BE49-F238E27FC236}">
                <a16:creationId xmlns:a16="http://schemas.microsoft.com/office/drawing/2014/main" id="{2979FD01-036E-4BA4-9B39-736871F1F299}"/>
              </a:ext>
            </a:extLst>
          </p:cNvPr>
          <p:cNvSpPr txBox="1"/>
          <p:nvPr/>
        </p:nvSpPr>
        <p:spPr>
          <a:xfrm>
            <a:off x="3153104" y="5785945"/>
            <a:ext cx="2632841" cy="584775"/>
          </a:xfrm>
          <a:prstGeom prst="rect">
            <a:avLst/>
          </a:prstGeom>
          <a:noFill/>
        </p:spPr>
        <p:txBody>
          <a:bodyPr wrap="square" rtlCol="0">
            <a:spAutoFit/>
          </a:bodyPr>
          <a:lstStyle/>
          <a:p>
            <a:pPr algn="ctr"/>
            <a:r>
              <a:rPr lang="es-MX" sz="1600" dirty="0">
                <a:latin typeface="Arial" panose="020B0604020202020204" pitchFamily="34" charset="0"/>
                <a:cs typeface="Arial" panose="020B0604020202020204" pitchFamily="34" charset="0"/>
              </a:rPr>
              <a:t>De ser así, la FBA es necesaria</a:t>
            </a:r>
          </a:p>
        </p:txBody>
      </p:sp>
      <p:sp>
        <p:nvSpPr>
          <p:cNvPr id="38" name="CuadroTexto 37">
            <a:extLst>
              <a:ext uri="{FF2B5EF4-FFF2-40B4-BE49-F238E27FC236}">
                <a16:creationId xmlns:a16="http://schemas.microsoft.com/office/drawing/2014/main" id="{0709AC23-953F-4C08-A2BC-C490206641E5}"/>
              </a:ext>
            </a:extLst>
          </p:cNvPr>
          <p:cNvSpPr txBox="1"/>
          <p:nvPr/>
        </p:nvSpPr>
        <p:spPr>
          <a:xfrm>
            <a:off x="7646275" y="5785945"/>
            <a:ext cx="2506717" cy="584775"/>
          </a:xfrm>
          <a:prstGeom prst="rect">
            <a:avLst/>
          </a:prstGeom>
          <a:noFill/>
        </p:spPr>
        <p:txBody>
          <a:bodyPr wrap="square" rtlCol="0">
            <a:spAutoFit/>
          </a:bodyPr>
          <a:lstStyle/>
          <a:p>
            <a:pPr algn="ctr"/>
            <a:r>
              <a:rPr lang="es-MX" sz="1600" dirty="0">
                <a:latin typeface="Arial" panose="020B0604020202020204" pitchFamily="34" charset="0"/>
                <a:cs typeface="Arial" panose="020B0604020202020204" pitchFamily="34" charset="0"/>
              </a:rPr>
              <a:t>Si no, la FBA no es necesaria</a:t>
            </a:r>
          </a:p>
        </p:txBody>
      </p:sp>
    </p:spTree>
    <p:extLst>
      <p:ext uri="{BB962C8B-B14F-4D97-AF65-F5344CB8AC3E}">
        <p14:creationId xmlns:p14="http://schemas.microsoft.com/office/powerpoint/2010/main" val="66273173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A957C86-5377-47C0-9918-745AA46469D2}"/>
              </a:ext>
            </a:extLst>
          </p:cNvPr>
          <p:cNvSpPr>
            <a:spLocks noGrp="1"/>
          </p:cNvSpPr>
          <p:nvPr>
            <p:ph type="title"/>
          </p:nvPr>
        </p:nvSpPr>
        <p:spPr>
          <a:xfrm>
            <a:off x="2211244" y="579529"/>
            <a:ext cx="8761413" cy="1217739"/>
          </a:xfrm>
        </p:spPr>
        <p:txBody>
          <a:bodyPr/>
          <a:lstStyle/>
          <a:p>
            <a:r>
              <a:rPr lang="es-MX" dirty="0">
                <a:latin typeface="Arial" panose="020B0604020202020204" pitchFamily="34" charset="0"/>
                <a:cs typeface="Arial" panose="020B0604020202020204" pitchFamily="34" charset="0"/>
              </a:rPr>
              <a:t>Pasos para conducir una Asesoría Funcional Conductual (FBA)</a:t>
            </a:r>
          </a:p>
        </p:txBody>
      </p:sp>
      <p:sp>
        <p:nvSpPr>
          <p:cNvPr id="3" name="CuadroTexto 2">
            <a:extLst>
              <a:ext uri="{FF2B5EF4-FFF2-40B4-BE49-F238E27FC236}">
                <a16:creationId xmlns:a16="http://schemas.microsoft.com/office/drawing/2014/main" id="{2D177F4C-5BA8-4DFC-919B-AB5B267BF2E0}"/>
              </a:ext>
            </a:extLst>
          </p:cNvPr>
          <p:cNvSpPr txBox="1"/>
          <p:nvPr/>
        </p:nvSpPr>
        <p:spPr>
          <a:xfrm>
            <a:off x="488731" y="2396359"/>
            <a:ext cx="11225048" cy="3847207"/>
          </a:xfrm>
          <a:prstGeom prst="rect">
            <a:avLst/>
          </a:prstGeom>
          <a:noFill/>
        </p:spPr>
        <p:txBody>
          <a:bodyPr wrap="square" rtlCol="0">
            <a:spAutoFit/>
          </a:bodyPr>
          <a:lstStyle/>
          <a:p>
            <a:endParaRPr lang="es-MX" sz="2000" dirty="0">
              <a:latin typeface="Arial" panose="020B0604020202020204" pitchFamily="34" charset="0"/>
              <a:cs typeface="Arial" panose="020B0604020202020204" pitchFamily="34" charset="0"/>
            </a:endParaRPr>
          </a:p>
          <a:p>
            <a:r>
              <a:rPr lang="es-MX" sz="2000" dirty="0">
                <a:latin typeface="Arial" panose="020B0604020202020204" pitchFamily="34" charset="0"/>
                <a:cs typeface="Arial" panose="020B0604020202020204" pitchFamily="34" charset="0"/>
              </a:rPr>
              <a:t>	</a:t>
            </a:r>
            <a:r>
              <a:rPr lang="es-MX" sz="2000" b="1" dirty="0">
                <a:latin typeface="Arial" panose="020B0604020202020204" pitchFamily="34" charset="0"/>
                <a:cs typeface="Arial" panose="020B0604020202020204" pitchFamily="34" charset="0"/>
              </a:rPr>
              <a:t>PREPARACIÓN</a:t>
            </a:r>
            <a:r>
              <a:rPr lang="es-MX" sz="2000" dirty="0">
                <a:latin typeface="Arial" panose="020B0604020202020204" pitchFamily="34" charset="0"/>
                <a:cs typeface="Arial" panose="020B0604020202020204" pitchFamily="34" charset="0"/>
              </a:rPr>
              <a:t>				</a:t>
            </a:r>
            <a:r>
              <a:rPr lang="es-MX" sz="2000" b="1" dirty="0">
                <a:latin typeface="Arial" panose="020B0604020202020204" pitchFamily="34" charset="0"/>
                <a:cs typeface="Arial" panose="020B0604020202020204" pitchFamily="34" charset="0"/>
              </a:rPr>
              <a:t>ASESORAMIENTOS</a:t>
            </a:r>
            <a:r>
              <a:rPr lang="es-MX" sz="2000" dirty="0">
                <a:latin typeface="Arial" panose="020B0604020202020204" pitchFamily="34" charset="0"/>
                <a:cs typeface="Arial" panose="020B0604020202020204" pitchFamily="34" charset="0"/>
              </a:rPr>
              <a:t>					</a:t>
            </a:r>
            <a:r>
              <a:rPr lang="es-MX" sz="2000" b="1" dirty="0">
                <a:latin typeface="Arial" panose="020B0604020202020204" pitchFamily="34" charset="0"/>
                <a:cs typeface="Arial" panose="020B0604020202020204" pitchFamily="34" charset="0"/>
              </a:rPr>
              <a:t>ANÁLISIS</a:t>
            </a:r>
          </a:p>
          <a:p>
            <a:endParaRPr lang="es-MX" sz="2000" dirty="0">
              <a:latin typeface="Arial" panose="020B0604020202020204" pitchFamily="34" charset="0"/>
              <a:cs typeface="Arial" panose="020B0604020202020204" pitchFamily="34" charset="0"/>
            </a:endParaRPr>
          </a:p>
          <a:p>
            <a:endParaRPr lang="es-MX" sz="2000" dirty="0">
              <a:latin typeface="Arial" panose="020B0604020202020204" pitchFamily="34" charset="0"/>
              <a:cs typeface="Arial" panose="020B0604020202020204" pitchFamily="34" charset="0"/>
            </a:endParaRPr>
          </a:p>
          <a:p>
            <a:r>
              <a:rPr lang="es-MX" dirty="0">
                <a:latin typeface="Arial" panose="020B0604020202020204" pitchFamily="34" charset="0"/>
                <a:cs typeface="Arial" panose="020B0604020202020204" pitchFamily="34" charset="0"/>
              </a:rPr>
              <a:t>1.1 </a:t>
            </a:r>
            <a:r>
              <a:rPr lang="es-MX" u="sng" dirty="0">
                <a:latin typeface="Arial" panose="020B0604020202020204" pitchFamily="34" charset="0"/>
                <a:cs typeface="Arial" panose="020B0604020202020204" pitchFamily="34" charset="0"/>
              </a:rPr>
              <a:t>Determinaciones</a:t>
            </a:r>
            <a:r>
              <a:rPr lang="es-MX" dirty="0">
                <a:latin typeface="Arial" panose="020B0604020202020204" pitchFamily="34" charset="0"/>
                <a:cs typeface="Arial" panose="020B0604020202020204" pitchFamily="34" charset="0"/>
              </a:rPr>
              <a:t>			</a:t>
            </a:r>
            <a:r>
              <a:rPr lang="es-MX" sz="2000" b="1" dirty="0">
                <a:latin typeface="Arial" panose="020B0604020202020204" pitchFamily="34" charset="0"/>
                <a:cs typeface="Arial" panose="020B0604020202020204" pitchFamily="34" charset="0"/>
              </a:rPr>
              <a:t>Indirecto</a:t>
            </a:r>
            <a:r>
              <a:rPr lang="es-MX" sz="2000" dirty="0">
                <a:latin typeface="Arial" panose="020B0604020202020204" pitchFamily="34" charset="0"/>
                <a:cs typeface="Arial" panose="020B0604020202020204" pitchFamily="34" charset="0"/>
              </a:rPr>
              <a:t>				</a:t>
            </a:r>
            <a:r>
              <a:rPr lang="es-MX" sz="2000" b="1" dirty="0">
                <a:latin typeface="Arial" panose="020B0604020202020204" pitchFamily="34" charset="0"/>
                <a:cs typeface="Arial" panose="020B0604020202020204" pitchFamily="34" charset="0"/>
              </a:rPr>
              <a:t>Directo</a:t>
            </a:r>
            <a:r>
              <a:rPr lang="es-MX" sz="2000" dirty="0">
                <a:latin typeface="Arial" panose="020B0604020202020204" pitchFamily="34" charset="0"/>
                <a:cs typeface="Arial" panose="020B0604020202020204" pitchFamily="34" charset="0"/>
              </a:rPr>
              <a:t>				</a:t>
            </a:r>
            <a:r>
              <a:rPr lang="es-MX" dirty="0">
                <a:latin typeface="Arial" panose="020B0604020202020204" pitchFamily="34" charset="0"/>
                <a:cs typeface="Arial" panose="020B0604020202020204" pitchFamily="34" charset="0"/>
              </a:rPr>
              <a:t>3.1 </a:t>
            </a:r>
            <a:r>
              <a:rPr lang="es-MX" u="sng" dirty="0">
                <a:latin typeface="Arial" panose="020B0604020202020204" pitchFamily="34" charset="0"/>
                <a:cs typeface="Arial" panose="020B0604020202020204" pitchFamily="34" charset="0"/>
              </a:rPr>
              <a:t>Reporte</a:t>
            </a:r>
          </a:p>
          <a:p>
            <a:r>
              <a:rPr lang="es-MX" dirty="0">
                <a:latin typeface="Arial" panose="020B0604020202020204" pitchFamily="34" charset="0"/>
                <a:cs typeface="Arial" panose="020B0604020202020204" pitchFamily="34" charset="0"/>
              </a:rPr>
              <a:t>Se requiere una FBA		2.1 </a:t>
            </a:r>
            <a:r>
              <a:rPr lang="es-MX" u="sng" dirty="0">
                <a:latin typeface="Arial" panose="020B0604020202020204" pitchFamily="34" charset="0"/>
                <a:cs typeface="Arial" panose="020B0604020202020204" pitchFamily="34" charset="0"/>
              </a:rPr>
              <a:t>Revisar expedientes</a:t>
            </a:r>
            <a:r>
              <a:rPr lang="es-MX" dirty="0">
                <a:latin typeface="Arial" panose="020B0604020202020204" pitchFamily="34" charset="0"/>
                <a:cs typeface="Arial" panose="020B0604020202020204" pitchFamily="34" charset="0"/>
              </a:rPr>
              <a:t>	2.3 </a:t>
            </a:r>
            <a:r>
              <a:rPr lang="es-MX" u="sng" dirty="0">
                <a:latin typeface="Arial" panose="020B0604020202020204" pitchFamily="34" charset="0"/>
                <a:cs typeface="Arial" panose="020B0604020202020204" pitchFamily="34" charset="0"/>
              </a:rPr>
              <a:t>Observaciones</a:t>
            </a:r>
            <a:r>
              <a:rPr lang="es-MX" dirty="0">
                <a:latin typeface="Arial" panose="020B0604020202020204" pitchFamily="34" charset="0"/>
                <a:cs typeface="Arial" panose="020B0604020202020204" pitchFamily="34" charset="0"/>
              </a:rPr>
              <a:t>		Analizar datos y resumen</a:t>
            </a:r>
          </a:p>
          <a:p>
            <a:r>
              <a:rPr lang="es-MX" dirty="0">
                <a:latin typeface="Arial" panose="020B0604020202020204" pitchFamily="34" charset="0"/>
                <a:cs typeface="Arial" panose="020B0604020202020204" pitchFamily="34" charset="0"/>
              </a:rPr>
              <a:t>						Notas de cada alumno	Variando tiempo y lugar	</a:t>
            </a:r>
          </a:p>
          <a:p>
            <a:r>
              <a:rPr lang="es-MX" dirty="0">
                <a:latin typeface="Arial" panose="020B0604020202020204" pitchFamily="34" charset="0"/>
                <a:cs typeface="Arial" panose="020B0604020202020204" pitchFamily="34" charset="0"/>
              </a:rPr>
              <a:t>1.2 </a:t>
            </a:r>
            <a:r>
              <a:rPr lang="es-MX" u="sng" dirty="0">
                <a:latin typeface="Arial" panose="020B0604020202020204" pitchFamily="34" charset="0"/>
                <a:cs typeface="Arial" panose="020B0604020202020204" pitchFamily="34" charset="0"/>
              </a:rPr>
              <a:t>Consentimiento</a:t>
            </a:r>
            <a:r>
              <a:rPr lang="es-MX" dirty="0">
                <a:latin typeface="Arial" panose="020B0604020202020204" pitchFamily="34" charset="0"/>
                <a:cs typeface="Arial" panose="020B0604020202020204" pitchFamily="34" charset="0"/>
              </a:rPr>
              <a:t>														3.2 </a:t>
            </a:r>
            <a:r>
              <a:rPr lang="es-MX" u="sng" dirty="0">
                <a:latin typeface="Arial" panose="020B0604020202020204" pitchFamily="34" charset="0"/>
                <a:cs typeface="Arial" panose="020B0604020202020204" pitchFamily="34" charset="0"/>
              </a:rPr>
              <a:t>Hipótesis</a:t>
            </a:r>
          </a:p>
          <a:p>
            <a:r>
              <a:rPr lang="es-MX" dirty="0">
                <a:latin typeface="Arial" panose="020B0604020202020204" pitchFamily="34" charset="0"/>
                <a:cs typeface="Arial" panose="020B0604020202020204" pitchFamily="34" charset="0"/>
              </a:rPr>
              <a:t>Aprobación de los 		2.2 </a:t>
            </a:r>
            <a:r>
              <a:rPr lang="es-MX" u="sng" dirty="0">
                <a:latin typeface="Arial" panose="020B0604020202020204" pitchFamily="34" charset="0"/>
                <a:cs typeface="Arial" panose="020B0604020202020204" pitchFamily="34" charset="0"/>
              </a:rPr>
              <a:t>Entrevistas y </a:t>
            </a:r>
            <a:r>
              <a:rPr lang="es-MX" u="sng" dirty="0" err="1">
                <a:latin typeface="Arial" panose="020B0604020202020204" pitchFamily="34" charset="0"/>
                <a:cs typeface="Arial" panose="020B0604020202020204" pitchFamily="34" charset="0"/>
              </a:rPr>
              <a:t>tests</a:t>
            </a:r>
            <a:r>
              <a:rPr lang="es-MX" dirty="0">
                <a:latin typeface="Arial" panose="020B0604020202020204" pitchFamily="34" charset="0"/>
                <a:cs typeface="Arial" panose="020B0604020202020204" pitchFamily="34" charset="0"/>
              </a:rPr>
              <a:t>		2.4	</a:t>
            </a:r>
            <a:r>
              <a:rPr lang="es-MX" u="sng" dirty="0">
                <a:latin typeface="Arial" panose="020B0604020202020204" pitchFamily="34" charset="0"/>
                <a:cs typeface="Arial" panose="020B0604020202020204" pitchFamily="34" charset="0"/>
              </a:rPr>
              <a:t>Recoger datos</a:t>
            </a:r>
            <a:r>
              <a:rPr lang="es-MX" dirty="0">
                <a:latin typeface="Arial" panose="020B0604020202020204" pitchFamily="34" charset="0"/>
                <a:cs typeface="Arial" panose="020B0604020202020204" pitchFamily="34" charset="0"/>
              </a:rPr>
              <a:t>		Determinar por qué ocurre</a:t>
            </a:r>
          </a:p>
          <a:p>
            <a:r>
              <a:rPr lang="es-MX" dirty="0">
                <a:latin typeface="Arial" panose="020B0604020202020204" pitchFamily="34" charset="0"/>
                <a:cs typeface="Arial" panose="020B0604020202020204" pitchFamily="34" charset="0"/>
              </a:rPr>
              <a:t>padres por escrito		Con familiares y con		Frecuencia, duración,  	la conducta</a:t>
            </a:r>
          </a:p>
          <a:p>
            <a:r>
              <a:rPr lang="es-MX" dirty="0">
                <a:latin typeface="Arial" panose="020B0604020202020204" pitchFamily="34" charset="0"/>
                <a:cs typeface="Arial" panose="020B0604020202020204" pitchFamily="34" charset="0"/>
              </a:rPr>
              <a:t>						cada alumno				tasa, latencia</a:t>
            </a:r>
          </a:p>
          <a:p>
            <a:r>
              <a:rPr lang="es-MX" dirty="0">
                <a:latin typeface="Arial" panose="020B0604020202020204" pitchFamily="34" charset="0"/>
                <a:cs typeface="Arial" panose="020B0604020202020204" pitchFamily="34" charset="0"/>
              </a:rPr>
              <a:t>1.3 </a:t>
            </a:r>
            <a:r>
              <a:rPr lang="es-MX" u="sng" dirty="0">
                <a:latin typeface="Arial" panose="020B0604020202020204" pitchFamily="34" charset="0"/>
                <a:cs typeface="Arial" panose="020B0604020202020204" pitchFamily="34" charset="0"/>
              </a:rPr>
              <a:t>Crear equipo FBA</a:t>
            </a:r>
            <a:r>
              <a:rPr lang="es-MX" dirty="0">
                <a:latin typeface="Arial" panose="020B0604020202020204" pitchFamily="34" charset="0"/>
                <a:cs typeface="Arial" panose="020B0604020202020204" pitchFamily="34" charset="0"/>
              </a:rPr>
              <a:t>								</a:t>
            </a:r>
          </a:p>
          <a:p>
            <a:r>
              <a:rPr lang="es-MX" dirty="0">
                <a:latin typeface="Arial" panose="020B0604020202020204" pitchFamily="34" charset="0"/>
                <a:cs typeface="Arial" panose="020B0604020202020204" pitchFamily="34" charset="0"/>
              </a:rPr>
              <a:t>Multidisciplinario</a:t>
            </a:r>
          </a:p>
        </p:txBody>
      </p:sp>
      <p:sp>
        <p:nvSpPr>
          <p:cNvPr id="4" name="Flecha: hacia abajo 3">
            <a:extLst>
              <a:ext uri="{FF2B5EF4-FFF2-40B4-BE49-F238E27FC236}">
                <a16:creationId xmlns:a16="http://schemas.microsoft.com/office/drawing/2014/main" id="{183A26F6-AB2A-4EFD-84E7-3F2AB94ED4BC}"/>
              </a:ext>
            </a:extLst>
          </p:cNvPr>
          <p:cNvSpPr/>
          <p:nvPr/>
        </p:nvSpPr>
        <p:spPr>
          <a:xfrm>
            <a:off x="1749972" y="2065283"/>
            <a:ext cx="362607" cy="551793"/>
          </a:xfrm>
          <a:prstGeom prst="down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s-MX"/>
          </a:p>
        </p:txBody>
      </p:sp>
      <p:sp>
        <p:nvSpPr>
          <p:cNvPr id="5" name="Flecha: hacia abajo 4">
            <a:extLst>
              <a:ext uri="{FF2B5EF4-FFF2-40B4-BE49-F238E27FC236}">
                <a16:creationId xmlns:a16="http://schemas.microsoft.com/office/drawing/2014/main" id="{45091AEB-0367-4E0C-B979-8FB6C586533F}"/>
              </a:ext>
            </a:extLst>
          </p:cNvPr>
          <p:cNvSpPr/>
          <p:nvPr/>
        </p:nvSpPr>
        <p:spPr>
          <a:xfrm>
            <a:off x="5738648" y="2286000"/>
            <a:ext cx="315311" cy="488731"/>
          </a:xfrm>
          <a:prstGeom prst="down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s-MX"/>
          </a:p>
        </p:txBody>
      </p:sp>
      <p:sp>
        <p:nvSpPr>
          <p:cNvPr id="6" name="Flecha: hacia abajo 5">
            <a:extLst>
              <a:ext uri="{FF2B5EF4-FFF2-40B4-BE49-F238E27FC236}">
                <a16:creationId xmlns:a16="http://schemas.microsoft.com/office/drawing/2014/main" id="{D0B4701A-682F-4E02-9691-D61AD7C9708C}"/>
              </a:ext>
            </a:extLst>
          </p:cNvPr>
          <p:cNvSpPr/>
          <p:nvPr/>
        </p:nvSpPr>
        <p:spPr>
          <a:xfrm>
            <a:off x="9632731" y="2175641"/>
            <a:ext cx="362607" cy="583325"/>
          </a:xfrm>
          <a:prstGeom prst="down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s-MX"/>
          </a:p>
        </p:txBody>
      </p:sp>
      <p:cxnSp>
        <p:nvCxnSpPr>
          <p:cNvPr id="8" name="Conector recto 7">
            <a:extLst>
              <a:ext uri="{FF2B5EF4-FFF2-40B4-BE49-F238E27FC236}">
                <a16:creationId xmlns:a16="http://schemas.microsoft.com/office/drawing/2014/main" id="{D45C5ECA-A288-4758-861B-660940A48C2B}"/>
              </a:ext>
            </a:extLst>
          </p:cNvPr>
          <p:cNvCxnSpPr/>
          <p:nvPr/>
        </p:nvCxnSpPr>
        <p:spPr>
          <a:xfrm>
            <a:off x="4272455" y="3263462"/>
            <a:ext cx="2774731" cy="0"/>
          </a:xfrm>
          <a:prstGeom prst="line">
            <a:avLst/>
          </a:prstGeom>
        </p:spPr>
        <p:style>
          <a:lnRef idx="1">
            <a:schemeClr val="dk1"/>
          </a:lnRef>
          <a:fillRef idx="0">
            <a:schemeClr val="dk1"/>
          </a:fillRef>
          <a:effectRef idx="0">
            <a:schemeClr val="dk1"/>
          </a:effectRef>
          <a:fontRef idx="minor">
            <a:schemeClr val="tx1"/>
          </a:fontRef>
        </p:style>
      </p:cxnSp>
      <p:cxnSp>
        <p:nvCxnSpPr>
          <p:cNvPr id="10" name="Conector recto de flecha 9">
            <a:extLst>
              <a:ext uri="{FF2B5EF4-FFF2-40B4-BE49-F238E27FC236}">
                <a16:creationId xmlns:a16="http://schemas.microsoft.com/office/drawing/2014/main" id="{52385393-D306-4D40-A666-134539652DA3}"/>
              </a:ext>
            </a:extLst>
          </p:cNvPr>
          <p:cNvCxnSpPr>
            <a:cxnSpLocks/>
          </p:cNvCxnSpPr>
          <p:nvPr/>
        </p:nvCxnSpPr>
        <p:spPr>
          <a:xfrm>
            <a:off x="4272456" y="3279227"/>
            <a:ext cx="0" cy="346841"/>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13" name="Conector recto de flecha 12">
            <a:extLst>
              <a:ext uri="{FF2B5EF4-FFF2-40B4-BE49-F238E27FC236}">
                <a16:creationId xmlns:a16="http://schemas.microsoft.com/office/drawing/2014/main" id="{89712220-CC06-44ED-A884-8FC4EB4DDBB5}"/>
              </a:ext>
            </a:extLst>
          </p:cNvPr>
          <p:cNvCxnSpPr/>
          <p:nvPr/>
        </p:nvCxnSpPr>
        <p:spPr>
          <a:xfrm>
            <a:off x="7047187" y="3263462"/>
            <a:ext cx="0" cy="394138"/>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15" name="Conector recto 14">
            <a:extLst>
              <a:ext uri="{FF2B5EF4-FFF2-40B4-BE49-F238E27FC236}">
                <a16:creationId xmlns:a16="http://schemas.microsoft.com/office/drawing/2014/main" id="{3518EFD2-A15D-4433-93FD-554668EED859}"/>
              </a:ext>
            </a:extLst>
          </p:cNvPr>
          <p:cNvCxnSpPr/>
          <p:nvPr/>
        </p:nvCxnSpPr>
        <p:spPr>
          <a:xfrm>
            <a:off x="5707117" y="3042745"/>
            <a:ext cx="0" cy="236483"/>
          </a:xfrm>
          <a:prstGeom prst="line">
            <a:avLst/>
          </a:prstGeom>
        </p:spPr>
        <p:style>
          <a:lnRef idx="1">
            <a:schemeClr val="dk1"/>
          </a:lnRef>
          <a:fillRef idx="0">
            <a:schemeClr val="dk1"/>
          </a:fillRef>
          <a:effectRef idx="0">
            <a:schemeClr val="dk1"/>
          </a:effectRef>
          <a:fontRef idx="minor">
            <a:schemeClr val="tx1"/>
          </a:fontRef>
        </p:style>
      </p:cxnSp>
      <p:cxnSp>
        <p:nvCxnSpPr>
          <p:cNvPr id="17" name="Conector recto de flecha 16">
            <a:extLst>
              <a:ext uri="{FF2B5EF4-FFF2-40B4-BE49-F238E27FC236}">
                <a16:creationId xmlns:a16="http://schemas.microsoft.com/office/drawing/2014/main" id="{6C30F11B-03D8-4EB9-B093-AC80644392A9}"/>
              </a:ext>
            </a:extLst>
          </p:cNvPr>
          <p:cNvCxnSpPr/>
          <p:nvPr/>
        </p:nvCxnSpPr>
        <p:spPr>
          <a:xfrm>
            <a:off x="1797269" y="3184634"/>
            <a:ext cx="0" cy="488732"/>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19" name="Conector recto de flecha 18">
            <a:extLst>
              <a:ext uri="{FF2B5EF4-FFF2-40B4-BE49-F238E27FC236}">
                <a16:creationId xmlns:a16="http://schemas.microsoft.com/office/drawing/2014/main" id="{0F6390AE-A4D7-4C58-A11D-2A386B4FBA5A}"/>
              </a:ext>
            </a:extLst>
          </p:cNvPr>
          <p:cNvCxnSpPr/>
          <p:nvPr/>
        </p:nvCxnSpPr>
        <p:spPr>
          <a:xfrm>
            <a:off x="9806152" y="3105807"/>
            <a:ext cx="0" cy="567559"/>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111777874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a:extLst>
              <a:ext uri="{FF2B5EF4-FFF2-40B4-BE49-F238E27FC236}">
                <a16:creationId xmlns:a16="http://schemas.microsoft.com/office/drawing/2014/main" id="{8883F574-8B3E-47BA-90D4-0768A69B7D4D}"/>
              </a:ext>
            </a:extLst>
          </p:cNvPr>
          <p:cNvSpPr>
            <a:spLocks noGrp="1"/>
          </p:cNvSpPr>
          <p:nvPr>
            <p:ph type="title"/>
          </p:nvPr>
        </p:nvSpPr>
        <p:spPr>
          <a:xfrm>
            <a:off x="614855" y="973668"/>
            <a:ext cx="9821917" cy="706964"/>
          </a:xfrm>
        </p:spPr>
        <p:txBody>
          <a:bodyPr/>
          <a:lstStyle/>
          <a:p>
            <a:r>
              <a:rPr lang="es-MX" dirty="0">
                <a:latin typeface="Arial" panose="020B0604020202020204" pitchFamily="34" charset="0"/>
                <a:cs typeface="Arial" panose="020B0604020202020204" pitchFamily="34" charset="0"/>
              </a:rPr>
              <a:t>¿Qué es la asesoría conductual funcional?</a:t>
            </a:r>
          </a:p>
        </p:txBody>
      </p:sp>
      <p:sp>
        <p:nvSpPr>
          <p:cNvPr id="6" name="CuadroTexto 5">
            <a:extLst>
              <a:ext uri="{FF2B5EF4-FFF2-40B4-BE49-F238E27FC236}">
                <a16:creationId xmlns:a16="http://schemas.microsoft.com/office/drawing/2014/main" id="{C8A2A638-A400-461C-9CFE-957DADD50648}"/>
              </a:ext>
            </a:extLst>
          </p:cNvPr>
          <p:cNvSpPr txBox="1"/>
          <p:nvPr/>
        </p:nvSpPr>
        <p:spPr>
          <a:xfrm>
            <a:off x="488731" y="2538248"/>
            <a:ext cx="11161986" cy="3365024"/>
          </a:xfrm>
          <a:prstGeom prst="rect">
            <a:avLst/>
          </a:prstGeom>
          <a:noFill/>
        </p:spPr>
        <p:txBody>
          <a:bodyPr wrap="square" rtlCol="0">
            <a:spAutoFit/>
          </a:bodyPr>
          <a:lstStyle/>
          <a:p>
            <a:pPr algn="just">
              <a:lnSpc>
                <a:spcPct val="150000"/>
              </a:lnSpc>
            </a:pPr>
            <a:r>
              <a:rPr lang="es-MX" dirty="0">
                <a:latin typeface="Arial" panose="020B0604020202020204" pitchFamily="34" charset="0"/>
                <a:cs typeface="Arial" panose="020B0604020202020204" pitchFamily="34" charset="0"/>
              </a:rPr>
              <a:t>La asesoría conductual funcional (FBA) es un proceso sistemático para identificar conductas problema (PB) y desarrollar intervenciones para mejorar o eliminar esos comportamientos. Una FBA es un proceso de equipo centrado en el alumno, usado en las escuelas cuando la conducta impacta negativamente en el aprendizaje de los estudiantes o de sus compañeros. Un FBA es un proceso basado en evidencia enraizado en la ciencia del Análisis Conductual Aplicado (ABA). Un FBA consiste en procedimientos para recolectar información mediante mediciones directas e indirectas que resultan en una hipótesis acerca de la(s) funcione(s) que la(s) conducta(s) tengan para el alumno.</a:t>
            </a:r>
          </a:p>
          <a:p>
            <a:pPr algn="just">
              <a:lnSpc>
                <a:spcPct val="150000"/>
              </a:lnSpc>
            </a:pPr>
            <a:r>
              <a:rPr lang="es-MX" dirty="0">
                <a:latin typeface="Arial" panose="020B0604020202020204" pitchFamily="34" charset="0"/>
                <a:cs typeface="Arial" panose="020B0604020202020204" pitchFamily="34" charset="0"/>
              </a:rPr>
              <a:t>																		…..</a:t>
            </a:r>
          </a:p>
        </p:txBody>
      </p:sp>
    </p:spTree>
    <p:extLst>
      <p:ext uri="{BB962C8B-B14F-4D97-AF65-F5344CB8AC3E}">
        <p14:creationId xmlns:p14="http://schemas.microsoft.com/office/powerpoint/2010/main" val="293551119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uadroTexto 2">
            <a:extLst>
              <a:ext uri="{FF2B5EF4-FFF2-40B4-BE49-F238E27FC236}">
                <a16:creationId xmlns:a16="http://schemas.microsoft.com/office/drawing/2014/main" id="{1F34A84B-D325-448A-9B6B-E3394E2ADD17}"/>
              </a:ext>
            </a:extLst>
          </p:cNvPr>
          <p:cNvSpPr txBox="1"/>
          <p:nvPr/>
        </p:nvSpPr>
        <p:spPr>
          <a:xfrm>
            <a:off x="520261" y="1355834"/>
            <a:ext cx="11051627" cy="5027017"/>
          </a:xfrm>
          <a:prstGeom prst="rect">
            <a:avLst/>
          </a:prstGeom>
          <a:noFill/>
        </p:spPr>
        <p:txBody>
          <a:bodyPr wrap="square" rtlCol="0">
            <a:spAutoFit/>
          </a:bodyPr>
          <a:lstStyle/>
          <a:p>
            <a:pPr algn="just">
              <a:lnSpc>
                <a:spcPct val="150000"/>
              </a:lnSpc>
            </a:pPr>
            <a:r>
              <a:rPr lang="es-MX" dirty="0">
                <a:latin typeface="Arial" panose="020B0604020202020204" pitchFamily="34" charset="0"/>
                <a:cs typeface="Arial" panose="020B0604020202020204" pitchFamily="34" charset="0"/>
              </a:rPr>
              <a:t>El proceso también identifica condiciones ambientales (</a:t>
            </a:r>
            <a:r>
              <a:rPr lang="es-MX" dirty="0" err="1">
                <a:latin typeface="Arial" panose="020B0604020202020204" pitchFamily="34" charset="0"/>
                <a:cs typeface="Arial" panose="020B0604020202020204" pitchFamily="34" charset="0"/>
              </a:rPr>
              <a:t>e.g</a:t>
            </a:r>
            <a:r>
              <a:rPr lang="es-MX" dirty="0">
                <a:latin typeface="Arial" panose="020B0604020202020204" pitchFamily="34" charset="0"/>
                <a:cs typeface="Arial" panose="020B0604020202020204" pitchFamily="34" charset="0"/>
              </a:rPr>
              <a:t>., antecedentes, que ocurren antes de presentarse la conducta) y consecuencias (</a:t>
            </a:r>
            <a:r>
              <a:rPr lang="es-MX" dirty="0" err="1">
                <a:latin typeface="Arial" panose="020B0604020202020204" pitchFamily="34" charset="0"/>
                <a:cs typeface="Arial" panose="020B0604020202020204" pitchFamily="34" charset="0"/>
              </a:rPr>
              <a:t>e.g</a:t>
            </a:r>
            <a:r>
              <a:rPr lang="es-MX" dirty="0">
                <a:latin typeface="Arial" panose="020B0604020202020204" pitchFamily="34" charset="0"/>
                <a:cs typeface="Arial" panose="020B0604020202020204" pitchFamily="34" charset="0"/>
              </a:rPr>
              <a:t>., que ocurren después de emitida la conducta), mismos que sustentan el comportamiento. </a:t>
            </a:r>
          </a:p>
          <a:p>
            <a:pPr algn="just">
              <a:lnSpc>
                <a:spcPct val="150000"/>
              </a:lnSpc>
            </a:pPr>
            <a:endParaRPr lang="es-MX" dirty="0">
              <a:latin typeface="Arial" panose="020B0604020202020204" pitchFamily="34" charset="0"/>
              <a:cs typeface="Arial" panose="020B0604020202020204" pitchFamily="34" charset="0"/>
            </a:endParaRPr>
          </a:p>
          <a:p>
            <a:pPr algn="just">
              <a:lnSpc>
                <a:spcPct val="150000"/>
              </a:lnSpc>
            </a:pPr>
            <a:r>
              <a:rPr lang="es-MX" dirty="0">
                <a:latin typeface="Arial" panose="020B0604020202020204" pitchFamily="34" charset="0"/>
                <a:cs typeface="Arial" panose="020B0604020202020204" pitchFamily="34" charset="0"/>
              </a:rPr>
              <a:t>La información colectada en el proceso de la FBA es empleada para desarrollar un plan conductual efectivo y eficiente. El Identificar la función de la conducta de importancia, proporciona una guía para que el equipo desarrolle estrategias basadas en la función para atender el comportamiento de interés.           Las estrategias de intervención pueden incluir la prevención, el remedio o el desarrollo de conductas alternativas (conductas de remplazo). Los planes conductuales basados en la función eliminan efectivamente comportamientos de interés, desarrollan conductas proactivas positivas e incrementan los logros académicos (</a:t>
            </a:r>
            <a:r>
              <a:rPr lang="es-MX" dirty="0" err="1">
                <a:latin typeface="Arial" panose="020B0604020202020204" pitchFamily="34" charset="0"/>
                <a:cs typeface="Arial" panose="020B0604020202020204" pitchFamily="34" charset="0"/>
              </a:rPr>
              <a:t>Sprague</a:t>
            </a:r>
            <a:r>
              <a:rPr lang="es-MX" dirty="0">
                <a:latin typeface="Arial" panose="020B0604020202020204" pitchFamily="34" charset="0"/>
                <a:cs typeface="Arial" panose="020B0604020202020204" pitchFamily="34" charset="0"/>
              </a:rPr>
              <a:t> &amp; </a:t>
            </a:r>
            <a:r>
              <a:rPr lang="es-MX" dirty="0" err="1">
                <a:latin typeface="Arial" panose="020B0604020202020204" pitchFamily="34" charset="0"/>
                <a:cs typeface="Arial" panose="020B0604020202020204" pitchFamily="34" charset="0"/>
              </a:rPr>
              <a:t>Golly</a:t>
            </a:r>
            <a:r>
              <a:rPr lang="es-MX" dirty="0">
                <a:latin typeface="Arial" panose="020B0604020202020204" pitchFamily="34" charset="0"/>
                <a:cs typeface="Arial" panose="020B0604020202020204" pitchFamily="34" charset="0"/>
              </a:rPr>
              <a:t>, 2005; </a:t>
            </a:r>
            <a:r>
              <a:rPr lang="es-MX" dirty="0" err="1">
                <a:latin typeface="Arial" panose="020B0604020202020204" pitchFamily="34" charset="0"/>
                <a:cs typeface="Arial" panose="020B0604020202020204" pitchFamily="34" charset="0"/>
              </a:rPr>
              <a:t>Umbreit</a:t>
            </a:r>
            <a:r>
              <a:rPr lang="es-MX" dirty="0">
                <a:latin typeface="Arial" panose="020B0604020202020204" pitchFamily="34" charset="0"/>
                <a:cs typeface="Arial" panose="020B0604020202020204" pitchFamily="34" charset="0"/>
              </a:rPr>
              <a:t> et al, 2007).</a:t>
            </a:r>
          </a:p>
          <a:p>
            <a:pPr algn="just">
              <a:lnSpc>
                <a:spcPct val="150000"/>
              </a:lnSpc>
            </a:pPr>
            <a:r>
              <a:rPr lang="es-MX" dirty="0">
                <a:latin typeface="Arial" panose="020B0604020202020204" pitchFamily="34" charset="0"/>
                <a:cs typeface="Arial" panose="020B0604020202020204" pitchFamily="34" charset="0"/>
              </a:rPr>
              <a:t>																		…..</a:t>
            </a:r>
          </a:p>
        </p:txBody>
      </p:sp>
    </p:spTree>
    <p:extLst>
      <p:ext uri="{BB962C8B-B14F-4D97-AF65-F5344CB8AC3E}">
        <p14:creationId xmlns:p14="http://schemas.microsoft.com/office/powerpoint/2010/main" val="322489930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adroTexto 1">
            <a:extLst>
              <a:ext uri="{FF2B5EF4-FFF2-40B4-BE49-F238E27FC236}">
                <a16:creationId xmlns:a16="http://schemas.microsoft.com/office/drawing/2014/main" id="{581B3E52-3C28-4240-B498-F67700976E67}"/>
              </a:ext>
            </a:extLst>
          </p:cNvPr>
          <p:cNvSpPr txBox="1"/>
          <p:nvPr/>
        </p:nvSpPr>
        <p:spPr>
          <a:xfrm>
            <a:off x="851339" y="1718442"/>
            <a:ext cx="2222937" cy="4887310"/>
          </a:xfrm>
          <a:prstGeom prst="rect">
            <a:avLst/>
          </a:prstGeom>
          <a:ln>
            <a:noFill/>
          </a:ln>
        </p:spPr>
        <p:style>
          <a:lnRef idx="2">
            <a:schemeClr val="accent6"/>
          </a:lnRef>
          <a:fillRef idx="1">
            <a:schemeClr val="lt1"/>
          </a:fillRef>
          <a:effectRef idx="0">
            <a:schemeClr val="accent6"/>
          </a:effectRef>
          <a:fontRef idx="minor">
            <a:schemeClr val="dk1"/>
          </a:fontRef>
        </p:style>
        <p:txBody>
          <a:bodyPr wrap="square" rtlCol="0">
            <a:spAutoFit/>
          </a:bodyPr>
          <a:lstStyle/>
          <a:p>
            <a:endParaRPr lang="es-MX" dirty="0"/>
          </a:p>
        </p:txBody>
      </p:sp>
      <p:sp>
        <p:nvSpPr>
          <p:cNvPr id="3" name="Flecha: hacia la izquierda 2">
            <a:extLst>
              <a:ext uri="{FF2B5EF4-FFF2-40B4-BE49-F238E27FC236}">
                <a16:creationId xmlns:a16="http://schemas.microsoft.com/office/drawing/2014/main" id="{789B7124-CAF0-40D8-AE6E-64F75F060062}"/>
              </a:ext>
            </a:extLst>
          </p:cNvPr>
          <p:cNvSpPr/>
          <p:nvPr/>
        </p:nvSpPr>
        <p:spPr>
          <a:xfrm>
            <a:off x="977462" y="2475186"/>
            <a:ext cx="1686910" cy="709448"/>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4" name="Flecha: a la derecha 3">
            <a:extLst>
              <a:ext uri="{FF2B5EF4-FFF2-40B4-BE49-F238E27FC236}">
                <a16:creationId xmlns:a16="http://schemas.microsoft.com/office/drawing/2014/main" id="{992FA1DF-DEA2-4977-9BA9-8252E0D85C58}"/>
              </a:ext>
            </a:extLst>
          </p:cNvPr>
          <p:cNvSpPr/>
          <p:nvPr/>
        </p:nvSpPr>
        <p:spPr>
          <a:xfrm>
            <a:off x="1229710" y="4414346"/>
            <a:ext cx="1545021" cy="72521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5" name="CuadroTexto 4">
            <a:extLst>
              <a:ext uri="{FF2B5EF4-FFF2-40B4-BE49-F238E27FC236}">
                <a16:creationId xmlns:a16="http://schemas.microsoft.com/office/drawing/2014/main" id="{5ED6745F-D0F7-4EEA-BCFF-CD41C7BDC97E}"/>
              </a:ext>
            </a:extLst>
          </p:cNvPr>
          <p:cNvSpPr txBox="1"/>
          <p:nvPr/>
        </p:nvSpPr>
        <p:spPr>
          <a:xfrm>
            <a:off x="7047186" y="2222938"/>
            <a:ext cx="3972911" cy="2031325"/>
          </a:xfrm>
          <a:prstGeom prst="rect">
            <a:avLst/>
          </a:prstGeom>
          <a:noFill/>
        </p:spPr>
        <p:txBody>
          <a:bodyPr wrap="square" rtlCol="0">
            <a:spAutoFit/>
          </a:bodyPr>
          <a:lstStyle/>
          <a:p>
            <a:pPr marL="342900" indent="-342900">
              <a:buAutoNum type="alphaLcPeriod"/>
            </a:pPr>
            <a:r>
              <a:rPr lang="es-MX" dirty="0">
                <a:latin typeface="Arial" panose="020B0604020202020204" pitchFamily="34" charset="0"/>
                <a:cs typeface="Arial" panose="020B0604020202020204" pitchFamily="34" charset="0"/>
              </a:rPr>
              <a:t>Revisión de notas – incluyendo planes de intervención conductual previos, y</a:t>
            </a:r>
          </a:p>
          <a:p>
            <a:pPr marL="342900" indent="-342900">
              <a:buAutoNum type="alphaLcPeriod"/>
            </a:pPr>
            <a:r>
              <a:rPr lang="es-MX" dirty="0">
                <a:latin typeface="Arial" panose="020B0604020202020204" pitchFamily="34" charset="0"/>
                <a:cs typeface="Arial" panose="020B0604020202020204" pitchFamily="34" charset="0"/>
              </a:rPr>
              <a:t>Entrevistas con personas que sean conocidas del alumno – familia, maestros y compañeros</a:t>
            </a:r>
          </a:p>
          <a:p>
            <a:endParaRPr lang="es-MX" dirty="0">
              <a:latin typeface="Arial" panose="020B0604020202020204" pitchFamily="34" charset="0"/>
              <a:cs typeface="Arial" panose="020B0604020202020204" pitchFamily="34" charset="0"/>
            </a:endParaRPr>
          </a:p>
        </p:txBody>
      </p:sp>
      <p:sp>
        <p:nvSpPr>
          <p:cNvPr id="6" name="CuadroTexto 5">
            <a:extLst>
              <a:ext uri="{FF2B5EF4-FFF2-40B4-BE49-F238E27FC236}">
                <a16:creationId xmlns:a16="http://schemas.microsoft.com/office/drawing/2014/main" id="{C9B68EA0-B0B1-47F3-8F13-7B8005F4FEA9}"/>
              </a:ext>
            </a:extLst>
          </p:cNvPr>
          <p:cNvSpPr txBox="1"/>
          <p:nvPr/>
        </p:nvSpPr>
        <p:spPr>
          <a:xfrm>
            <a:off x="7015655" y="4209393"/>
            <a:ext cx="4824249" cy="1754326"/>
          </a:xfrm>
          <a:prstGeom prst="rect">
            <a:avLst/>
          </a:prstGeom>
          <a:noFill/>
        </p:spPr>
        <p:txBody>
          <a:bodyPr wrap="square" rtlCol="0">
            <a:spAutoFit/>
          </a:bodyPr>
          <a:lstStyle/>
          <a:p>
            <a:pPr marL="342900" indent="-342900">
              <a:buAutoNum type="alphaLcPeriod"/>
            </a:pPr>
            <a:r>
              <a:rPr lang="es-MX" dirty="0">
                <a:latin typeface="Arial" panose="020B0604020202020204" pitchFamily="34" charset="0"/>
                <a:cs typeface="Arial" panose="020B0604020202020204" pitchFamily="34" charset="0"/>
              </a:rPr>
              <a:t>Observaciones de la conducta de alumnos en uno o más escenarios y en diferentes momentos, así como</a:t>
            </a:r>
          </a:p>
          <a:p>
            <a:pPr marL="342900" indent="-342900">
              <a:buAutoNum type="alphaLcPeriod"/>
            </a:pPr>
            <a:r>
              <a:rPr lang="es-MX" dirty="0">
                <a:latin typeface="Arial" panose="020B0604020202020204" pitchFamily="34" charset="0"/>
                <a:cs typeface="Arial" panose="020B0604020202020204" pitchFamily="34" charset="0"/>
              </a:rPr>
              <a:t>Recolección de datos para determinar el propósito funcional y medir la línea base</a:t>
            </a:r>
          </a:p>
          <a:p>
            <a:pPr marL="342900" indent="-342900">
              <a:buAutoNum type="alphaLcPeriod"/>
            </a:pPr>
            <a:endParaRPr lang="es-MX" dirty="0">
              <a:latin typeface="Arial" panose="020B0604020202020204" pitchFamily="34" charset="0"/>
              <a:cs typeface="Arial" panose="020B0604020202020204" pitchFamily="34" charset="0"/>
            </a:endParaRPr>
          </a:p>
        </p:txBody>
      </p:sp>
      <p:sp>
        <p:nvSpPr>
          <p:cNvPr id="7" name="CuadroTexto 6">
            <a:extLst>
              <a:ext uri="{FF2B5EF4-FFF2-40B4-BE49-F238E27FC236}">
                <a16:creationId xmlns:a16="http://schemas.microsoft.com/office/drawing/2014/main" id="{3B8177C5-A600-4786-8153-03E62D87943D}"/>
              </a:ext>
            </a:extLst>
          </p:cNvPr>
          <p:cNvSpPr txBox="1"/>
          <p:nvPr/>
        </p:nvSpPr>
        <p:spPr>
          <a:xfrm>
            <a:off x="3452648" y="2554014"/>
            <a:ext cx="3641835" cy="2677656"/>
          </a:xfrm>
          <a:prstGeom prst="rect">
            <a:avLst/>
          </a:prstGeom>
          <a:noFill/>
        </p:spPr>
        <p:txBody>
          <a:bodyPr wrap="square" rtlCol="0">
            <a:spAutoFit/>
          </a:bodyPr>
          <a:lstStyle/>
          <a:p>
            <a:r>
              <a:rPr lang="es-MX" sz="2800" b="1" dirty="0">
                <a:latin typeface="Arial" panose="020B0604020202020204" pitchFamily="34" charset="0"/>
                <a:cs typeface="Arial" panose="020B0604020202020204" pitchFamily="34" charset="0"/>
              </a:rPr>
              <a:t>Asesoría Indirecta</a:t>
            </a:r>
          </a:p>
          <a:p>
            <a:endParaRPr lang="es-MX" sz="2800" b="1" dirty="0">
              <a:latin typeface="Arial" panose="020B0604020202020204" pitchFamily="34" charset="0"/>
              <a:cs typeface="Arial" panose="020B0604020202020204" pitchFamily="34" charset="0"/>
            </a:endParaRPr>
          </a:p>
          <a:p>
            <a:endParaRPr lang="es-MX" sz="2800" b="1" dirty="0">
              <a:latin typeface="Arial" panose="020B0604020202020204" pitchFamily="34" charset="0"/>
              <a:cs typeface="Arial" panose="020B0604020202020204" pitchFamily="34" charset="0"/>
            </a:endParaRPr>
          </a:p>
          <a:p>
            <a:endParaRPr lang="es-MX" sz="2800" b="1" dirty="0">
              <a:latin typeface="Arial" panose="020B0604020202020204" pitchFamily="34" charset="0"/>
              <a:cs typeface="Arial" panose="020B0604020202020204" pitchFamily="34" charset="0"/>
            </a:endParaRPr>
          </a:p>
          <a:p>
            <a:endParaRPr lang="es-MX" sz="2800" b="1" dirty="0">
              <a:latin typeface="Arial" panose="020B0604020202020204" pitchFamily="34" charset="0"/>
              <a:cs typeface="Arial" panose="020B0604020202020204" pitchFamily="34" charset="0"/>
            </a:endParaRPr>
          </a:p>
          <a:p>
            <a:r>
              <a:rPr lang="es-MX" sz="2800" b="1" dirty="0">
                <a:latin typeface="Arial" panose="020B0604020202020204" pitchFamily="34" charset="0"/>
                <a:cs typeface="Arial" panose="020B0604020202020204" pitchFamily="34" charset="0"/>
              </a:rPr>
              <a:t>Asesoría Directa</a:t>
            </a:r>
          </a:p>
        </p:txBody>
      </p:sp>
      <p:sp>
        <p:nvSpPr>
          <p:cNvPr id="8" name="CuadroTexto 7">
            <a:extLst>
              <a:ext uri="{FF2B5EF4-FFF2-40B4-BE49-F238E27FC236}">
                <a16:creationId xmlns:a16="http://schemas.microsoft.com/office/drawing/2014/main" id="{391E00A8-F023-446F-8F04-53BCF6B3EA7E}"/>
              </a:ext>
            </a:extLst>
          </p:cNvPr>
          <p:cNvSpPr txBox="1"/>
          <p:nvPr/>
        </p:nvSpPr>
        <p:spPr>
          <a:xfrm>
            <a:off x="1718441" y="961697"/>
            <a:ext cx="9159766" cy="872034"/>
          </a:xfrm>
          <a:prstGeom prst="rect">
            <a:avLst/>
          </a:prstGeom>
          <a:noFill/>
        </p:spPr>
        <p:txBody>
          <a:bodyPr wrap="square" rtlCol="0">
            <a:spAutoFit/>
          </a:bodyPr>
          <a:lstStyle/>
          <a:p>
            <a:pPr>
              <a:lnSpc>
                <a:spcPct val="150000"/>
              </a:lnSpc>
            </a:pPr>
            <a:r>
              <a:rPr lang="es-MX" dirty="0">
                <a:latin typeface="Arial" panose="020B0604020202020204" pitchFamily="34" charset="0"/>
                <a:cs typeface="Arial" panose="020B0604020202020204" pitchFamily="34" charset="0"/>
              </a:rPr>
              <a:t>Los procedimientos de asesoría funcional conductual, típicamente incluyen las siguientes actividades:</a:t>
            </a:r>
          </a:p>
        </p:txBody>
      </p:sp>
      <p:sp>
        <p:nvSpPr>
          <p:cNvPr id="9" name="Abrir llave 8">
            <a:extLst>
              <a:ext uri="{FF2B5EF4-FFF2-40B4-BE49-F238E27FC236}">
                <a16:creationId xmlns:a16="http://schemas.microsoft.com/office/drawing/2014/main" id="{E3F17AA2-1EA3-468A-BDFA-B31DDD86E11E}"/>
              </a:ext>
            </a:extLst>
          </p:cNvPr>
          <p:cNvSpPr/>
          <p:nvPr/>
        </p:nvSpPr>
        <p:spPr>
          <a:xfrm>
            <a:off x="6684579" y="2159876"/>
            <a:ext cx="504497" cy="1765738"/>
          </a:xfrm>
          <a:prstGeom prst="leftBrace">
            <a:avLst/>
          </a:prstGeom>
        </p:spPr>
        <p:style>
          <a:lnRef idx="1">
            <a:schemeClr val="dk1"/>
          </a:lnRef>
          <a:fillRef idx="0">
            <a:schemeClr val="dk1"/>
          </a:fillRef>
          <a:effectRef idx="0">
            <a:schemeClr val="dk1"/>
          </a:effectRef>
          <a:fontRef idx="minor">
            <a:schemeClr val="tx1"/>
          </a:fontRef>
        </p:style>
        <p:txBody>
          <a:bodyPr rtlCol="0" anchor="ctr"/>
          <a:lstStyle/>
          <a:p>
            <a:pPr algn="ctr"/>
            <a:endParaRPr lang="es-MX"/>
          </a:p>
        </p:txBody>
      </p:sp>
      <p:sp>
        <p:nvSpPr>
          <p:cNvPr id="10" name="Abrir llave 9">
            <a:extLst>
              <a:ext uri="{FF2B5EF4-FFF2-40B4-BE49-F238E27FC236}">
                <a16:creationId xmlns:a16="http://schemas.microsoft.com/office/drawing/2014/main" id="{B0A0C17C-A0D6-4CCB-BBC5-067C881D73EA}"/>
              </a:ext>
            </a:extLst>
          </p:cNvPr>
          <p:cNvSpPr/>
          <p:nvPr/>
        </p:nvSpPr>
        <p:spPr>
          <a:xfrm>
            <a:off x="6731876" y="4177862"/>
            <a:ext cx="394138" cy="1608083"/>
          </a:xfrm>
          <a:prstGeom prst="leftBrace">
            <a:avLst/>
          </a:prstGeom>
        </p:spPr>
        <p:style>
          <a:lnRef idx="1">
            <a:schemeClr val="dk1"/>
          </a:lnRef>
          <a:fillRef idx="0">
            <a:schemeClr val="dk1"/>
          </a:fillRef>
          <a:effectRef idx="0">
            <a:schemeClr val="dk1"/>
          </a:effectRef>
          <a:fontRef idx="minor">
            <a:schemeClr val="tx1"/>
          </a:fontRef>
        </p:style>
        <p:txBody>
          <a:bodyPr rtlCol="0" anchor="ctr"/>
          <a:lstStyle/>
          <a:p>
            <a:pPr algn="ctr"/>
            <a:endParaRPr lang="es-MX"/>
          </a:p>
        </p:txBody>
      </p:sp>
    </p:spTree>
    <p:extLst>
      <p:ext uri="{BB962C8B-B14F-4D97-AF65-F5344CB8AC3E}">
        <p14:creationId xmlns:p14="http://schemas.microsoft.com/office/powerpoint/2010/main" val="17264536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adroTexto 1">
            <a:extLst>
              <a:ext uri="{FF2B5EF4-FFF2-40B4-BE49-F238E27FC236}">
                <a16:creationId xmlns:a16="http://schemas.microsoft.com/office/drawing/2014/main" id="{C6109AA6-AA4C-4568-94AD-E11CA67A6DEB}"/>
              </a:ext>
            </a:extLst>
          </p:cNvPr>
          <p:cNvSpPr txBox="1"/>
          <p:nvPr/>
        </p:nvSpPr>
        <p:spPr>
          <a:xfrm>
            <a:off x="551794" y="331075"/>
            <a:ext cx="9727324" cy="3780522"/>
          </a:xfrm>
          <a:prstGeom prst="rect">
            <a:avLst/>
          </a:prstGeom>
          <a:noFill/>
        </p:spPr>
        <p:txBody>
          <a:bodyPr wrap="square" rtlCol="0">
            <a:spAutoFit/>
          </a:bodyPr>
          <a:lstStyle/>
          <a:p>
            <a:pPr algn="just">
              <a:lnSpc>
                <a:spcPct val="150000"/>
              </a:lnSpc>
            </a:pPr>
            <a:r>
              <a:rPr lang="es-MX" dirty="0">
                <a:latin typeface="Arial" panose="020B0604020202020204" pitchFamily="34" charset="0"/>
                <a:cs typeface="Arial" panose="020B0604020202020204" pitchFamily="34" charset="0"/>
              </a:rPr>
              <a:t>Dentro del contexto de porqué conducir una asesoría conductual funcional (FBA), los procedimientos de asesoría son seleccionados por el equipo de especialistas en intervención (IEP) y se basan en las características únicas de los estudiantes (e. g., aprendices del lenguaje inglés, limitaciones físicas, problemas crónicos de salud, etc.), además de la severidad del problema conductual. Debido a la naturaleza individualizada de las </a:t>
            </a:r>
            <a:r>
              <a:rPr lang="es-MX" dirty="0" err="1">
                <a:latin typeface="Arial" panose="020B0604020202020204" pitchFamily="34" charset="0"/>
                <a:cs typeface="Arial" panose="020B0604020202020204" pitchFamily="34" charset="0"/>
              </a:rPr>
              <a:t>FBAs</a:t>
            </a:r>
            <a:r>
              <a:rPr lang="es-MX" dirty="0">
                <a:latin typeface="Arial" panose="020B0604020202020204" pitchFamily="34" charset="0"/>
                <a:cs typeface="Arial" panose="020B0604020202020204" pitchFamily="34" charset="0"/>
              </a:rPr>
              <a:t>, los procedimientos para conducir la FBA serán variables. Por ejemplo, comportamientos más severos y complejos, requerirán que los procedimientos para la asesoría se implementen correctamente y que sean lo suficientemente amplios, para capturar la severidad y complejidad de la conducta problema. </a:t>
            </a:r>
          </a:p>
        </p:txBody>
      </p:sp>
      <p:sp>
        <p:nvSpPr>
          <p:cNvPr id="3" name="CuadroTexto 2">
            <a:extLst>
              <a:ext uri="{FF2B5EF4-FFF2-40B4-BE49-F238E27FC236}">
                <a16:creationId xmlns:a16="http://schemas.microsoft.com/office/drawing/2014/main" id="{62621B74-1C91-4790-84A2-585A3968F44E}"/>
              </a:ext>
            </a:extLst>
          </p:cNvPr>
          <p:cNvSpPr txBox="1"/>
          <p:nvPr/>
        </p:nvSpPr>
        <p:spPr>
          <a:xfrm>
            <a:off x="567558" y="4051738"/>
            <a:ext cx="11366938" cy="2118529"/>
          </a:xfrm>
          <a:prstGeom prst="rect">
            <a:avLst/>
          </a:prstGeom>
          <a:noFill/>
        </p:spPr>
        <p:txBody>
          <a:bodyPr wrap="square" rtlCol="0">
            <a:spAutoFit/>
          </a:bodyPr>
          <a:lstStyle/>
          <a:p>
            <a:pPr algn="just">
              <a:lnSpc>
                <a:spcPct val="150000"/>
              </a:lnSpc>
            </a:pPr>
            <a:r>
              <a:rPr lang="es-MX" dirty="0">
                <a:latin typeface="Arial" panose="020B0604020202020204" pitchFamily="34" charset="0"/>
                <a:cs typeface="Arial" panose="020B0604020202020204" pitchFamily="34" charset="0"/>
              </a:rPr>
              <a:t>La investigación demuestra que existe una correlación directa entre la severidad del problema conductual y los recursos necesarios, en un empleo correcto, para asesorar con exactitud la conducta problema y determinar su causa. Esto quiere decir, que entre más severo y complejo sea el problema, más profundamente debe conducirse la asesoría, que puede incluir medidas de asesoría tanto directa como indirecta.</a:t>
            </a:r>
          </a:p>
        </p:txBody>
      </p:sp>
    </p:spTree>
    <p:extLst>
      <p:ext uri="{BB962C8B-B14F-4D97-AF65-F5344CB8AC3E}">
        <p14:creationId xmlns:p14="http://schemas.microsoft.com/office/powerpoint/2010/main" val="26270631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F2552D2-A34E-48DC-B923-BAC0EFFA43A1}"/>
              </a:ext>
            </a:extLst>
          </p:cNvPr>
          <p:cNvSpPr>
            <a:spLocks noGrp="1"/>
          </p:cNvSpPr>
          <p:nvPr>
            <p:ph type="title"/>
          </p:nvPr>
        </p:nvSpPr>
        <p:spPr/>
        <p:txBody>
          <a:bodyPr/>
          <a:lstStyle/>
          <a:p>
            <a:r>
              <a:rPr lang="es-MX" dirty="0">
                <a:latin typeface="Arial" panose="020B0604020202020204" pitchFamily="34" charset="0"/>
                <a:cs typeface="Arial" panose="020B0604020202020204" pitchFamily="34" charset="0"/>
              </a:rPr>
              <a:t>Investigación en apoyo de las </a:t>
            </a:r>
            <a:r>
              <a:rPr lang="es-MX" dirty="0" err="1">
                <a:latin typeface="Arial" panose="020B0604020202020204" pitchFamily="34" charset="0"/>
                <a:cs typeface="Arial" panose="020B0604020202020204" pitchFamily="34" charset="0"/>
              </a:rPr>
              <a:t>FBA’s</a:t>
            </a:r>
            <a:endParaRPr lang="es-MX" dirty="0">
              <a:latin typeface="Arial" panose="020B0604020202020204" pitchFamily="34" charset="0"/>
              <a:cs typeface="Arial" panose="020B0604020202020204" pitchFamily="34" charset="0"/>
            </a:endParaRPr>
          </a:p>
        </p:txBody>
      </p:sp>
      <p:sp>
        <p:nvSpPr>
          <p:cNvPr id="3" name="CuadroTexto 2">
            <a:extLst>
              <a:ext uri="{FF2B5EF4-FFF2-40B4-BE49-F238E27FC236}">
                <a16:creationId xmlns:a16="http://schemas.microsoft.com/office/drawing/2014/main" id="{EF18536D-700E-4922-B2E4-E75D324F1C8E}"/>
              </a:ext>
            </a:extLst>
          </p:cNvPr>
          <p:cNvSpPr txBox="1"/>
          <p:nvPr/>
        </p:nvSpPr>
        <p:spPr>
          <a:xfrm>
            <a:off x="472964" y="2128344"/>
            <a:ext cx="11303876" cy="4611519"/>
          </a:xfrm>
          <a:prstGeom prst="rect">
            <a:avLst/>
          </a:prstGeom>
          <a:noFill/>
        </p:spPr>
        <p:txBody>
          <a:bodyPr wrap="square" rtlCol="0">
            <a:spAutoFit/>
          </a:bodyPr>
          <a:lstStyle/>
          <a:p>
            <a:pPr algn="just">
              <a:lnSpc>
                <a:spcPct val="150000"/>
              </a:lnSpc>
            </a:pPr>
            <a:r>
              <a:rPr lang="es-MX" dirty="0">
                <a:latin typeface="Arial" panose="020B0604020202020204" pitchFamily="34" charset="0"/>
                <a:cs typeface="Arial" panose="020B0604020202020204" pitchFamily="34" charset="0"/>
              </a:rPr>
              <a:t>El propósito de una FBA es el de identificar porqué un estudiante se involucra en comportamientos problemáticos. La FBA en escenarios escolares posee un fuerte sustento empírico (</a:t>
            </a:r>
            <a:r>
              <a:rPr lang="es-MX" dirty="0" err="1">
                <a:latin typeface="Arial" panose="020B0604020202020204" pitchFamily="34" charset="0"/>
                <a:cs typeface="Arial" panose="020B0604020202020204" pitchFamily="34" charset="0"/>
              </a:rPr>
              <a:t>Gable</a:t>
            </a:r>
            <a:r>
              <a:rPr lang="es-MX" dirty="0">
                <a:latin typeface="Arial" panose="020B0604020202020204" pitchFamily="34" charset="0"/>
                <a:cs typeface="Arial" panose="020B0604020202020204" pitchFamily="34" charset="0"/>
              </a:rPr>
              <a:t> et al, 2014; Cage et al, 2010). Debido a que una FBA facilita el desarrollo de un plan de intervención conductual (BIP), éste entonces nos posibilita el enfocarnos en el reforzamiento y la construcción de habilidades, en lugar del castigo y de estrategias reactivas. Luego, es por demás apropiada para los escenarios educativos (</a:t>
            </a:r>
            <a:r>
              <a:rPr lang="es-MX" dirty="0" err="1">
                <a:latin typeface="Arial" panose="020B0604020202020204" pitchFamily="34" charset="0"/>
                <a:cs typeface="Arial" panose="020B0604020202020204" pitchFamily="34" charset="0"/>
              </a:rPr>
              <a:t>McIntosh</a:t>
            </a:r>
            <a:r>
              <a:rPr lang="es-MX" dirty="0">
                <a:latin typeface="Arial" panose="020B0604020202020204" pitchFamily="34" charset="0"/>
                <a:cs typeface="Arial" panose="020B0604020202020204" pitchFamily="34" charset="0"/>
              </a:rPr>
              <a:t> et al, 2008). La FBA para las escuelas es una forma de identificar relaciones entre el ambiente y la ocurrencia vs. No ocurrencia de una conducta (Dunlap et al, 1993). La utilidad  de una FBA asume que: (a) la conducta sirve una función para el estudiante, (b) la conducta está relacionada con el contexto (escenario) donde ocurre. Por ejemplo, el salón de clases, el patio de juego, los pasillos, la cafetería, etc., y (c) conocer la función de la conducta permite al personal escolar el desarrollo un plan de intervención alineado con la función de la conducta (</a:t>
            </a:r>
            <a:r>
              <a:rPr lang="es-MX" dirty="0" err="1">
                <a:latin typeface="Arial" panose="020B0604020202020204" pitchFamily="34" charset="0"/>
                <a:cs typeface="Arial" panose="020B0604020202020204" pitchFamily="34" charset="0"/>
              </a:rPr>
              <a:t>e.g</a:t>
            </a:r>
            <a:r>
              <a:rPr lang="es-MX" dirty="0">
                <a:latin typeface="Arial" panose="020B0604020202020204" pitchFamily="34" charset="0"/>
                <a:cs typeface="Arial" panose="020B0604020202020204" pitchFamily="34" charset="0"/>
              </a:rPr>
              <a:t>., Dunlap et al, 1991; </a:t>
            </a:r>
            <a:r>
              <a:rPr lang="es-MX" dirty="0" err="1">
                <a:latin typeface="Arial" panose="020B0604020202020204" pitchFamily="34" charset="0"/>
                <a:cs typeface="Arial" panose="020B0604020202020204" pitchFamily="34" charset="0"/>
              </a:rPr>
              <a:t>Gable</a:t>
            </a:r>
            <a:r>
              <a:rPr lang="es-MX" dirty="0">
                <a:latin typeface="Arial" panose="020B0604020202020204" pitchFamily="34" charset="0"/>
                <a:cs typeface="Arial" panose="020B0604020202020204" pitchFamily="34" charset="0"/>
              </a:rPr>
              <a:t> et al, 2014; Scott et al, 2010).   		…..</a:t>
            </a:r>
          </a:p>
        </p:txBody>
      </p:sp>
    </p:spTree>
    <p:extLst>
      <p:ext uri="{BB962C8B-B14F-4D97-AF65-F5344CB8AC3E}">
        <p14:creationId xmlns:p14="http://schemas.microsoft.com/office/powerpoint/2010/main" val="67996708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ángulo 5">
            <a:extLst>
              <a:ext uri="{FF2B5EF4-FFF2-40B4-BE49-F238E27FC236}">
                <a16:creationId xmlns:a16="http://schemas.microsoft.com/office/drawing/2014/main" id="{FF75A885-AF2A-4EB9-90B6-01FDEEDAA60C}"/>
              </a:ext>
            </a:extLst>
          </p:cNvPr>
          <p:cNvSpPr/>
          <p:nvPr/>
        </p:nvSpPr>
        <p:spPr>
          <a:xfrm>
            <a:off x="472966" y="1403131"/>
            <a:ext cx="10673255" cy="97746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5" name="CuadroTexto 4">
            <a:extLst>
              <a:ext uri="{FF2B5EF4-FFF2-40B4-BE49-F238E27FC236}">
                <a16:creationId xmlns:a16="http://schemas.microsoft.com/office/drawing/2014/main" id="{1CFF3724-8EDB-48AA-9FD6-E656C1AABE59}"/>
              </a:ext>
            </a:extLst>
          </p:cNvPr>
          <p:cNvSpPr txBox="1"/>
          <p:nvPr/>
        </p:nvSpPr>
        <p:spPr>
          <a:xfrm>
            <a:off x="520262" y="1450428"/>
            <a:ext cx="10641724" cy="872034"/>
          </a:xfrm>
          <a:prstGeom prst="rect">
            <a:avLst/>
          </a:prstGeom>
          <a:noFill/>
        </p:spPr>
        <p:txBody>
          <a:bodyPr wrap="square" rtlCol="0">
            <a:spAutoFit/>
          </a:bodyPr>
          <a:lstStyle/>
          <a:p>
            <a:pPr algn="just">
              <a:lnSpc>
                <a:spcPct val="150000"/>
              </a:lnSpc>
            </a:pPr>
            <a:r>
              <a:rPr lang="es-MX" b="1" dirty="0">
                <a:latin typeface="Arial" panose="020B0604020202020204" pitchFamily="34" charset="0"/>
                <a:cs typeface="Arial" panose="020B0604020202020204" pitchFamily="34" charset="0"/>
              </a:rPr>
              <a:t>	Luego, llevar a cabo una FBA es llegar a identificar fenómenos que predicen y mantienen   la conducta de los estudiantes (</a:t>
            </a:r>
            <a:r>
              <a:rPr lang="es-MX" b="1" dirty="0" err="1">
                <a:latin typeface="Arial" panose="020B0604020202020204" pitchFamily="34" charset="0"/>
                <a:cs typeface="Arial" panose="020B0604020202020204" pitchFamily="34" charset="0"/>
              </a:rPr>
              <a:t>Steege</a:t>
            </a:r>
            <a:r>
              <a:rPr lang="es-MX" b="1" dirty="0">
                <a:latin typeface="Arial" panose="020B0604020202020204" pitchFamily="34" charset="0"/>
                <a:cs typeface="Arial" panose="020B0604020202020204" pitchFamily="34" charset="0"/>
              </a:rPr>
              <a:t> &amp; Watson, 2019).</a:t>
            </a:r>
          </a:p>
        </p:txBody>
      </p:sp>
      <p:sp>
        <p:nvSpPr>
          <p:cNvPr id="7" name="CuadroTexto 6">
            <a:extLst>
              <a:ext uri="{FF2B5EF4-FFF2-40B4-BE49-F238E27FC236}">
                <a16:creationId xmlns:a16="http://schemas.microsoft.com/office/drawing/2014/main" id="{4801FA1C-3A00-4ADE-9EE2-4D67541F3791}"/>
              </a:ext>
            </a:extLst>
          </p:cNvPr>
          <p:cNvSpPr txBox="1"/>
          <p:nvPr/>
        </p:nvSpPr>
        <p:spPr>
          <a:xfrm>
            <a:off x="536028" y="2963918"/>
            <a:ext cx="10610194" cy="3365024"/>
          </a:xfrm>
          <a:prstGeom prst="rect">
            <a:avLst/>
          </a:prstGeom>
          <a:noFill/>
        </p:spPr>
        <p:txBody>
          <a:bodyPr wrap="square" rtlCol="0">
            <a:spAutoFit/>
          </a:bodyPr>
          <a:lstStyle/>
          <a:p>
            <a:pPr algn="just">
              <a:lnSpc>
                <a:spcPct val="150000"/>
              </a:lnSpc>
            </a:pPr>
            <a:r>
              <a:rPr lang="es-MX" dirty="0">
                <a:latin typeface="Arial" panose="020B0604020202020204" pitchFamily="34" charset="0"/>
                <a:cs typeface="Arial" panose="020B0604020202020204" pitchFamily="34" charset="0"/>
              </a:rPr>
              <a:t>En su revisión de la investigación publicada, Ervin et al (2001) encontraron que muchas de las intervenciones conductuales basadas en FBA conducidas en escenarios escolares produjeron cambios positivos en la conducta de los estudiantes. Mas recientemente, </a:t>
            </a:r>
            <a:r>
              <a:rPr lang="es-MX" dirty="0" err="1">
                <a:latin typeface="Arial" panose="020B0604020202020204" pitchFamily="34" charset="0"/>
                <a:cs typeface="Arial" panose="020B0604020202020204" pitchFamily="34" charset="0"/>
              </a:rPr>
              <a:t>Goh</a:t>
            </a:r>
            <a:r>
              <a:rPr lang="es-MX" dirty="0">
                <a:latin typeface="Arial" panose="020B0604020202020204" pitchFamily="34" charset="0"/>
                <a:cs typeface="Arial" panose="020B0604020202020204" pitchFamily="34" charset="0"/>
              </a:rPr>
              <a:t> y </a:t>
            </a:r>
            <a:r>
              <a:rPr lang="es-MX" dirty="0" err="1">
                <a:latin typeface="Arial" panose="020B0604020202020204" pitchFamily="34" charset="0"/>
                <a:cs typeface="Arial" panose="020B0604020202020204" pitchFamily="34" charset="0"/>
              </a:rPr>
              <a:t>Bambara</a:t>
            </a:r>
            <a:r>
              <a:rPr lang="es-MX" dirty="0">
                <a:latin typeface="Arial" panose="020B0604020202020204" pitchFamily="34" charset="0"/>
                <a:cs typeface="Arial" panose="020B0604020202020204" pitchFamily="34" charset="0"/>
              </a:rPr>
              <a:t> (2012) encontraron hallazgos similares. Ellos </a:t>
            </a:r>
            <a:r>
              <a:rPr lang="es-MX" dirty="0" err="1">
                <a:latin typeface="Arial" panose="020B0604020202020204" pitchFamily="34" charset="0"/>
                <a:cs typeface="Arial" panose="020B0604020202020204" pitchFamily="34" charset="0"/>
              </a:rPr>
              <a:t>dterminaron</a:t>
            </a:r>
            <a:r>
              <a:rPr lang="es-MX" dirty="0">
                <a:latin typeface="Arial" panose="020B0604020202020204" pitchFamily="34" charset="0"/>
                <a:cs typeface="Arial" panose="020B0604020202020204" pitchFamily="34" charset="0"/>
              </a:rPr>
              <a:t> que las intervenciones conductuales basadas en FBA resultan efectivas a través de diferentes niveles de grado en los estudiantes con y sin limitaciones. </a:t>
            </a:r>
            <a:r>
              <a:rPr lang="es-MX" dirty="0" err="1">
                <a:latin typeface="Arial" panose="020B0604020202020204" pitchFamily="34" charset="0"/>
                <a:cs typeface="Arial" panose="020B0604020202020204" pitchFamily="34" charset="0"/>
              </a:rPr>
              <a:t>Goh</a:t>
            </a:r>
            <a:r>
              <a:rPr lang="es-MX" dirty="0">
                <a:latin typeface="Arial" panose="020B0604020202020204" pitchFamily="34" charset="0"/>
                <a:cs typeface="Arial" panose="020B0604020202020204" pitchFamily="34" charset="0"/>
              </a:rPr>
              <a:t> y </a:t>
            </a:r>
            <a:r>
              <a:rPr lang="es-MX" dirty="0" err="1">
                <a:latin typeface="Arial" panose="020B0604020202020204" pitchFamily="34" charset="0"/>
                <a:cs typeface="Arial" panose="020B0604020202020204" pitchFamily="34" charset="0"/>
              </a:rPr>
              <a:t>Bambara</a:t>
            </a:r>
            <a:r>
              <a:rPr lang="es-MX" dirty="0">
                <a:latin typeface="Arial" panose="020B0604020202020204" pitchFamily="34" charset="0"/>
                <a:cs typeface="Arial" panose="020B0604020202020204" pitchFamily="34" charset="0"/>
              </a:rPr>
              <a:t>, basados en su revisión, afirman que una FBA podría jugar también un papel clave para conseguir la efectividad en la intervención. </a:t>
            </a:r>
          </a:p>
          <a:p>
            <a:pPr algn="just">
              <a:lnSpc>
                <a:spcPct val="150000"/>
              </a:lnSpc>
            </a:pPr>
            <a:r>
              <a:rPr lang="es-MX" dirty="0">
                <a:latin typeface="Arial" panose="020B0604020202020204" pitchFamily="34" charset="0"/>
                <a:cs typeface="Arial" panose="020B0604020202020204" pitchFamily="34" charset="0"/>
              </a:rPr>
              <a:t>																			…..</a:t>
            </a:r>
          </a:p>
        </p:txBody>
      </p:sp>
    </p:spTree>
    <p:extLst>
      <p:ext uri="{BB962C8B-B14F-4D97-AF65-F5344CB8AC3E}">
        <p14:creationId xmlns:p14="http://schemas.microsoft.com/office/powerpoint/2010/main" val="341876333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uadroTexto 3">
            <a:extLst>
              <a:ext uri="{FF2B5EF4-FFF2-40B4-BE49-F238E27FC236}">
                <a16:creationId xmlns:a16="http://schemas.microsoft.com/office/drawing/2014/main" id="{7C027F42-5529-4D17-BFA5-931F67DA4C7C}"/>
              </a:ext>
            </a:extLst>
          </p:cNvPr>
          <p:cNvSpPr txBox="1"/>
          <p:nvPr/>
        </p:nvSpPr>
        <p:spPr>
          <a:xfrm>
            <a:off x="504496" y="740980"/>
            <a:ext cx="5817476" cy="5858014"/>
          </a:xfrm>
          <a:prstGeom prst="rect">
            <a:avLst/>
          </a:prstGeom>
          <a:noFill/>
        </p:spPr>
        <p:txBody>
          <a:bodyPr wrap="square" rtlCol="0">
            <a:spAutoFit/>
          </a:bodyPr>
          <a:lstStyle/>
          <a:p>
            <a:pPr algn="just">
              <a:lnSpc>
                <a:spcPct val="150000"/>
              </a:lnSpc>
            </a:pPr>
            <a:r>
              <a:rPr lang="es-MX" dirty="0">
                <a:latin typeface="Arial" panose="020B0604020202020204" pitchFamily="34" charset="0"/>
                <a:cs typeface="Arial" panose="020B0604020202020204" pitchFamily="34" charset="0"/>
              </a:rPr>
              <a:t>La lógica detrás de las </a:t>
            </a:r>
            <a:r>
              <a:rPr lang="es-MX" dirty="0" err="1">
                <a:latin typeface="Arial" panose="020B0604020202020204" pitchFamily="34" charset="0"/>
                <a:cs typeface="Arial" panose="020B0604020202020204" pitchFamily="34" charset="0"/>
              </a:rPr>
              <a:t>FBAs</a:t>
            </a:r>
            <a:r>
              <a:rPr lang="es-MX" dirty="0">
                <a:latin typeface="Arial" panose="020B0604020202020204" pitchFamily="34" charset="0"/>
                <a:cs typeface="Arial" panose="020B0604020202020204" pitchFamily="34" charset="0"/>
              </a:rPr>
              <a:t> está en notar que todo el comportamiento de los estudiantes es propositivo. Satisface una necesidad relacionada con el contexto en el que ocurre (</a:t>
            </a:r>
            <a:r>
              <a:rPr lang="es-MX" dirty="0" err="1">
                <a:latin typeface="Arial" panose="020B0604020202020204" pitchFamily="34" charset="0"/>
                <a:cs typeface="Arial" panose="020B0604020202020204" pitchFamily="34" charset="0"/>
              </a:rPr>
              <a:t>e.g</a:t>
            </a:r>
            <a:r>
              <a:rPr lang="es-MX" dirty="0">
                <a:latin typeface="Arial" panose="020B0604020202020204" pitchFamily="34" charset="0"/>
                <a:cs typeface="Arial" panose="020B0604020202020204" pitchFamily="34" charset="0"/>
              </a:rPr>
              <a:t>., en el salón, cafetería, pasillos). Conforme los estudiantes aprenden una conducta nueva, que resulta mas efectiva y eficiente, capaz de satisfacer la misma necesidad o de producir el mismo resultado, es probable que cambien su conducta.       Por esta razón,  el identificar la motivación (la función) del comportamiento estudiantil (lo que el alumno obtiene o evade mediante su comportamiento) es esencial para hallar formas para manejar comportamientos que interrumpen la enseñanza y el proceso de aprendizaje. </a:t>
            </a:r>
          </a:p>
        </p:txBody>
      </p:sp>
      <p:pic>
        <p:nvPicPr>
          <p:cNvPr id="6" name="Imagen 5">
            <a:extLst>
              <a:ext uri="{FF2B5EF4-FFF2-40B4-BE49-F238E27FC236}">
                <a16:creationId xmlns:a16="http://schemas.microsoft.com/office/drawing/2014/main" id="{23C12669-18A5-4C9D-AD67-9D9EF18E7C10}"/>
              </a:ext>
            </a:extLst>
          </p:cNvPr>
          <p:cNvPicPr>
            <a:picLocks noChangeAspect="1"/>
          </p:cNvPicPr>
          <p:nvPr/>
        </p:nvPicPr>
        <p:blipFill>
          <a:blip r:embed="rId2"/>
          <a:stretch>
            <a:fillRect/>
          </a:stretch>
        </p:blipFill>
        <p:spPr>
          <a:xfrm>
            <a:off x="6413360" y="1560786"/>
            <a:ext cx="5522384" cy="3909848"/>
          </a:xfrm>
          <a:prstGeom prst="rect">
            <a:avLst/>
          </a:prstGeom>
        </p:spPr>
      </p:pic>
    </p:spTree>
    <p:extLst>
      <p:ext uri="{BB962C8B-B14F-4D97-AF65-F5344CB8AC3E}">
        <p14:creationId xmlns:p14="http://schemas.microsoft.com/office/powerpoint/2010/main" val="400870414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BA9AD19-252D-47DF-A11A-B394B84D2B65}"/>
              </a:ext>
            </a:extLst>
          </p:cNvPr>
          <p:cNvSpPr>
            <a:spLocks noGrp="1"/>
          </p:cNvSpPr>
          <p:nvPr>
            <p:ph type="title"/>
          </p:nvPr>
        </p:nvSpPr>
        <p:spPr>
          <a:xfrm>
            <a:off x="1154954" y="646386"/>
            <a:ext cx="8761413" cy="1034246"/>
          </a:xfrm>
        </p:spPr>
        <p:txBody>
          <a:bodyPr/>
          <a:lstStyle/>
          <a:p>
            <a:r>
              <a:rPr lang="es-MX" dirty="0"/>
              <a:t>¿Quiénes implementan y conducen la Asesoría Conductual Funcional (FBA)?</a:t>
            </a:r>
          </a:p>
        </p:txBody>
      </p:sp>
      <p:sp>
        <p:nvSpPr>
          <p:cNvPr id="3" name="CuadroTexto 2">
            <a:extLst>
              <a:ext uri="{FF2B5EF4-FFF2-40B4-BE49-F238E27FC236}">
                <a16:creationId xmlns:a16="http://schemas.microsoft.com/office/drawing/2014/main" id="{3636132D-DCB8-444A-A6A5-B6BF9665B24A}"/>
              </a:ext>
            </a:extLst>
          </p:cNvPr>
          <p:cNvSpPr txBox="1"/>
          <p:nvPr/>
        </p:nvSpPr>
        <p:spPr>
          <a:xfrm>
            <a:off x="394138" y="2396359"/>
            <a:ext cx="11430000" cy="4334520"/>
          </a:xfrm>
          <a:prstGeom prst="rect">
            <a:avLst/>
          </a:prstGeom>
          <a:noFill/>
        </p:spPr>
        <p:txBody>
          <a:bodyPr wrap="square" rtlCol="0">
            <a:spAutoFit/>
          </a:bodyPr>
          <a:lstStyle/>
          <a:p>
            <a:pPr algn="just"/>
            <a:r>
              <a:rPr lang="es-MX" dirty="0">
                <a:latin typeface="Arial" panose="020B0604020202020204" pitchFamily="34" charset="0"/>
                <a:cs typeface="Arial" panose="020B0604020202020204" pitchFamily="34" charset="0"/>
              </a:rPr>
              <a:t>Aunque no existen descripciones de las habilidades específicas necesarias para que una persona ejecute una asesoría conductual funcional y produzca planes de intervención conductuales, la literatura profesional en revistas revisadas por pares relacionadas con la educación, la educación especial y las disciplinas relacionadas con los servicios escolares proporcionan algunas directivas. Mínimamente, las personas deben tener las siguientes habilidades:</a:t>
            </a:r>
          </a:p>
          <a:p>
            <a:pPr marL="342900" indent="-342900" algn="just">
              <a:lnSpc>
                <a:spcPct val="150000"/>
              </a:lnSpc>
              <a:buFont typeface="+mj-lt"/>
              <a:buAutoNum type="arabicPeriod"/>
            </a:pPr>
            <a:r>
              <a:rPr lang="es-MX" dirty="0">
                <a:latin typeface="Arial" panose="020B0604020202020204" pitchFamily="34" charset="0"/>
                <a:cs typeface="Arial" panose="020B0604020202020204" pitchFamily="34" charset="0"/>
              </a:rPr>
              <a:t>Saber como usar un enfoque colaborativo de solución de problemas y estar en la disposición de usarlo.</a:t>
            </a:r>
          </a:p>
          <a:p>
            <a:pPr marL="342900" indent="-342900" algn="just">
              <a:lnSpc>
                <a:spcPct val="150000"/>
              </a:lnSpc>
              <a:buFont typeface="+mj-lt"/>
              <a:buAutoNum type="arabicPeriod"/>
            </a:pPr>
            <a:r>
              <a:rPr lang="es-MX" dirty="0">
                <a:latin typeface="Arial" panose="020B0604020202020204" pitchFamily="34" charset="0"/>
                <a:cs typeface="Arial" panose="020B0604020202020204" pitchFamily="34" charset="0"/>
              </a:rPr>
              <a:t>Escoger y usar estrategias de asesoría para ayudar a construir intervenciones efectivas</a:t>
            </a:r>
          </a:p>
          <a:p>
            <a:pPr marL="342900" indent="-342900" algn="just">
              <a:lnSpc>
                <a:spcPct val="150000"/>
              </a:lnSpc>
              <a:buFont typeface="+mj-lt"/>
              <a:buAutoNum type="arabicPeriod"/>
            </a:pPr>
            <a:r>
              <a:rPr lang="es-MX" dirty="0">
                <a:latin typeface="Arial" panose="020B0604020202020204" pitchFamily="34" charset="0"/>
                <a:cs typeface="Arial" panose="020B0604020202020204" pitchFamily="34" charset="0"/>
              </a:rPr>
              <a:t>Entender los orígenes de los problemas conductuales y las funciones que ciertas conductas pueden servir</a:t>
            </a:r>
          </a:p>
          <a:p>
            <a:pPr marL="342900" indent="-342900" algn="just">
              <a:lnSpc>
                <a:spcPct val="150000"/>
              </a:lnSpc>
              <a:buFont typeface="+mj-lt"/>
              <a:buAutoNum type="arabicPeriod"/>
            </a:pPr>
            <a:r>
              <a:rPr lang="es-MX" dirty="0">
                <a:latin typeface="Arial" panose="020B0604020202020204" pitchFamily="34" charset="0"/>
                <a:cs typeface="Arial" panose="020B0604020202020204" pitchFamily="34" charset="0"/>
              </a:rPr>
              <a:t>Conocer el currículo y la enseñanza en el nivel de desarrollo relevante</a:t>
            </a:r>
          </a:p>
          <a:p>
            <a:pPr marL="342900" indent="-342900" algn="just">
              <a:lnSpc>
                <a:spcPct val="150000"/>
              </a:lnSpc>
              <a:buFont typeface="+mj-lt"/>
              <a:buAutoNum type="arabicPeriod"/>
            </a:pPr>
            <a:r>
              <a:rPr lang="es-MX" dirty="0">
                <a:latin typeface="Arial" panose="020B0604020202020204" pitchFamily="34" charset="0"/>
                <a:cs typeface="Arial" panose="020B0604020202020204" pitchFamily="34" charset="0"/>
              </a:rPr>
              <a:t>Implementar intervenciones efectivas basadas en funciones conductuales que han sido identificadas</a:t>
            </a:r>
          </a:p>
          <a:p>
            <a:pPr marL="342900" indent="-342900" algn="just">
              <a:lnSpc>
                <a:spcPct val="150000"/>
              </a:lnSpc>
              <a:buFont typeface="+mj-lt"/>
              <a:buAutoNum type="arabicPeriod"/>
            </a:pPr>
            <a:r>
              <a:rPr lang="es-MX" dirty="0">
                <a:latin typeface="Arial" panose="020B0604020202020204" pitchFamily="34" charset="0"/>
                <a:cs typeface="Arial" panose="020B0604020202020204" pitchFamily="34" charset="0"/>
              </a:rPr>
              <a:t>Es esencial el conocimiento y habilidades en el desarrollo de sistemas para monitorear la intervención, objetivos y directamente medibles</a:t>
            </a:r>
          </a:p>
        </p:txBody>
      </p:sp>
    </p:spTree>
    <p:extLst>
      <p:ext uri="{BB962C8B-B14F-4D97-AF65-F5344CB8AC3E}">
        <p14:creationId xmlns:p14="http://schemas.microsoft.com/office/powerpoint/2010/main" val="908599121"/>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la de reuniones Ion">
  <a:themeElements>
    <a:clrScheme name="Papel">
      <a:dk1>
        <a:sysClr val="windowText" lastClr="000000"/>
      </a:dk1>
      <a:lt1>
        <a:sysClr val="window" lastClr="FFFFFF"/>
      </a:lt1>
      <a:dk2>
        <a:srgbClr val="444D26"/>
      </a:dk2>
      <a:lt2>
        <a:srgbClr val="FEFAC9"/>
      </a:lt2>
      <a:accent1>
        <a:srgbClr val="A5B592"/>
      </a:accent1>
      <a:accent2>
        <a:srgbClr val="F3A447"/>
      </a:accent2>
      <a:accent3>
        <a:srgbClr val="E7BC29"/>
      </a:accent3>
      <a:accent4>
        <a:srgbClr val="D092A7"/>
      </a:accent4>
      <a:accent5>
        <a:srgbClr val="9C85C0"/>
      </a:accent5>
      <a:accent6>
        <a:srgbClr val="809EC2"/>
      </a:accent6>
      <a:hlink>
        <a:srgbClr val="8E58B6"/>
      </a:hlink>
      <a:folHlink>
        <a:srgbClr val="7F6F6F"/>
      </a:folHlink>
    </a:clrScheme>
    <a:fontScheme name="Sala de reuniones I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Sala de reuniones 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8000"/>
                <a:hueMod val="124000"/>
                <a:satMod val="148000"/>
                <a:lumMod val="124000"/>
              </a:schemeClr>
            </a:gs>
            <a:gs pos="100000">
              <a:schemeClr val="phClr">
                <a:shade val="76000"/>
                <a:hueMod val="89000"/>
                <a:satMod val="164000"/>
                <a:lumMod val="56000"/>
              </a:schemeClr>
            </a:gs>
          </a:gsLst>
          <a:path path="circle">
            <a:fillToRect l="45000" t="65000" r="125000" b="100000"/>
          </a:path>
        </a:gradFill>
        <a:blipFill rotWithShape="1">
          <a:blip xmlns:r="http://schemas.openxmlformats.org/officeDocument/2006/relationships" r:embed="rId1">
            <a:duotone>
              <a:schemeClr val="phClr">
                <a:shade val="69000"/>
                <a:hueMod val="91000"/>
                <a:satMod val="164000"/>
                <a:lumMod val="74000"/>
              </a:schemeClr>
              <a:schemeClr val="phClr">
                <a:hueMod val="124000"/>
                <a:satMod val="140000"/>
                <a:lumMod val="142000"/>
              </a:schemeClr>
            </a:duotone>
          </a:blip>
          <a:stretch/>
        </a:blipFill>
      </a:bgFillStyleLst>
    </a:fmtScheme>
  </a:themeElements>
  <a:objectDefaults/>
  <a:extraClrSchemeLst/>
  <a:extLst>
    <a:ext uri="{05A4C25C-085E-4340-85A3-A5531E510DB2}">
      <thm15:themeFamily xmlns:thm15="http://schemas.microsoft.com/office/thememl/2012/main" name="Ion Boardroom" id="{FC33163D-4339-46B1-8EED-24C834239D99}" vid="{B8502691-933B-45FE-8764-BA278511EF27}"/>
    </a:ext>
  </a:extLst>
</a:theme>
</file>

<file path=docProps/app.xml><?xml version="1.0" encoding="utf-8"?>
<Properties xmlns="http://schemas.openxmlformats.org/officeDocument/2006/extended-properties" xmlns:vt="http://schemas.openxmlformats.org/officeDocument/2006/docPropsVTypes">
  <Template>Ion Boardroom</Template>
  <TotalTime>317</TotalTime>
  <Words>2422</Words>
  <Application>Microsoft Office PowerPoint</Application>
  <PresentationFormat>Panorámica</PresentationFormat>
  <Paragraphs>90</Paragraphs>
  <Slides>17</Slides>
  <Notes>0</Notes>
  <HiddenSlides>0</HiddenSlides>
  <MMClips>0</MMClips>
  <ScaleCrop>false</ScaleCrop>
  <HeadingPairs>
    <vt:vector size="6" baseType="variant">
      <vt:variant>
        <vt:lpstr>Fuentes usadas</vt:lpstr>
      </vt:variant>
      <vt:variant>
        <vt:i4>3</vt:i4>
      </vt:variant>
      <vt:variant>
        <vt:lpstr>Tema</vt:lpstr>
      </vt:variant>
      <vt:variant>
        <vt:i4>1</vt:i4>
      </vt:variant>
      <vt:variant>
        <vt:lpstr>Títulos de diapositiva</vt:lpstr>
      </vt:variant>
      <vt:variant>
        <vt:i4>17</vt:i4>
      </vt:variant>
    </vt:vector>
  </HeadingPairs>
  <TitlesOfParts>
    <vt:vector size="21" baseType="lpstr">
      <vt:lpstr>Arial</vt:lpstr>
      <vt:lpstr>Century Gothic</vt:lpstr>
      <vt:lpstr>Wingdings 3</vt:lpstr>
      <vt:lpstr>Sala de reuniones Ion</vt:lpstr>
      <vt:lpstr>Asesoría Conductual Funcional</vt:lpstr>
      <vt:lpstr>¿Qué es la asesoría conductual funcional?</vt:lpstr>
      <vt:lpstr>Presentación de PowerPoint</vt:lpstr>
      <vt:lpstr>Presentación de PowerPoint</vt:lpstr>
      <vt:lpstr>Presentación de PowerPoint</vt:lpstr>
      <vt:lpstr>Investigación en apoyo de las FBA’s</vt:lpstr>
      <vt:lpstr>Presentación de PowerPoint</vt:lpstr>
      <vt:lpstr>Presentación de PowerPoint</vt:lpstr>
      <vt:lpstr>¿Quiénes implementan y conducen la Asesoría Conductual Funcional (FBA)?</vt:lpstr>
      <vt:lpstr>Presentación de PowerPoint</vt:lpstr>
      <vt:lpstr>Toma de Decisiones  basadas en los Datos</vt:lpstr>
      <vt:lpstr>Presentación de PowerPoint</vt:lpstr>
      <vt:lpstr>¿Cuándo debe conducirse una FBA?</vt:lpstr>
      <vt:lpstr>Métodos Básicos para una FBA</vt:lpstr>
      <vt:lpstr>Información General para Conducir una Asesoría Funcional Conductual (FBA)</vt:lpstr>
      <vt:lpstr>Presentación de PowerPoint</vt:lpstr>
      <vt:lpstr>Pasos para conducir una Asesoría Funcional Conductual (FBA)</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Asesoría Conductual Funcional</dc:title>
  <dc:creator>DR JAIME</dc:creator>
  <cp:lastModifiedBy>DR JAIME</cp:lastModifiedBy>
  <cp:revision>46</cp:revision>
  <dcterms:created xsi:type="dcterms:W3CDTF">2024-03-28T02:48:44Z</dcterms:created>
  <dcterms:modified xsi:type="dcterms:W3CDTF">2024-03-29T22:05:56Z</dcterms:modified>
</cp:coreProperties>
</file>