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333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28778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58797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46707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DFA1846-DA80-1C48-A609-854EA85C59AD}" type="datetimeFigureOut">
              <a:rPr lang="en-US" smtClean="0"/>
              <a:pPr/>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039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56891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19680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7416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818C68F-D26B-8F47-958C-23B49CF8A634}" type="datetimeFigureOut">
              <a:rPr lang="en-US" smtClean="0"/>
              <a:pPr/>
              <a:t>1/7/2024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08382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0DF5E60-9974-AC48-9591-99C2BB44B7CF}" type="datetimeFigureOut">
              <a:rPr lang="en-US" smtClean="0"/>
              <a:pPr/>
              <a:t>1/7/2024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9153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9B482E8-6E0E-1B4F-B1FD-C69DB9E858D9}" type="datetimeFigureOut">
              <a:rPr lang="en-US" smtClean="0"/>
              <a:pPr/>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2022553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9B482E8-6E0E-1B4F-B1FD-C69DB9E858D9}" type="datetimeFigureOut">
              <a:rPr lang="en-US" smtClean="0"/>
              <a:pPr/>
              <a:t>1/7/2024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718871"/>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C99F8B-4869-44FB-A106-42B4DAAE86C2}"/>
              </a:ext>
            </a:extLst>
          </p:cNvPr>
          <p:cNvSpPr>
            <a:spLocks noGrp="1"/>
          </p:cNvSpPr>
          <p:nvPr>
            <p:ph type="ctrTitle"/>
          </p:nvPr>
        </p:nvSpPr>
        <p:spPr>
          <a:xfrm>
            <a:off x="810000" y="201122"/>
            <a:ext cx="10572000" cy="5297212"/>
          </a:xfrm>
        </p:spPr>
        <p:txBody>
          <a:bodyPr/>
          <a:lstStyle/>
          <a:p>
            <a:r>
              <a:rPr lang="es-MX" sz="4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UN MÉTODO PARA INTEGRAR ESTUDIOS DE CAMPO DESCRIPTIVOS Y EXPERIMENTALES AL NIVEL DE LOS DATOS Y LOS CONCEPTOS EMPÍRICOS </a:t>
            </a:r>
            <a:br>
              <a:rPr lang="es-MX" sz="4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br>
              <a:rPr lang="es-MX" sz="4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s-MX" sz="36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Bijou</a:t>
            </a:r>
            <a:r>
              <a:rPr lang="es-MX" sz="3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Peterson &amp; </a:t>
            </a:r>
            <a:r>
              <a:rPr lang="es-MX" sz="3600" dirty="0" err="1">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Ault</a:t>
            </a:r>
            <a:r>
              <a:rPr lang="es-MX" sz="3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1968</a:t>
            </a:r>
            <a:br>
              <a:rPr lang="es-MX" sz="1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es-MX" dirty="0">
              <a:solidFill>
                <a:srgbClr val="7030A0"/>
              </a:solidFill>
            </a:endParaRPr>
          </a:p>
        </p:txBody>
      </p:sp>
      <p:sp>
        <p:nvSpPr>
          <p:cNvPr id="3" name="Subtítulo 2">
            <a:extLst>
              <a:ext uri="{FF2B5EF4-FFF2-40B4-BE49-F238E27FC236}">
                <a16:creationId xmlns:a16="http://schemas.microsoft.com/office/drawing/2014/main" id="{77E44151-F592-4C46-BF15-4C88F760DA16}"/>
              </a:ext>
            </a:extLst>
          </p:cNvPr>
          <p:cNvSpPr>
            <a:spLocks noGrp="1"/>
          </p:cNvSpPr>
          <p:nvPr>
            <p:ph type="subTitle" idx="1"/>
          </p:nvPr>
        </p:nvSpPr>
        <p:spPr>
          <a:xfrm>
            <a:off x="7604938" y="5438501"/>
            <a:ext cx="3735724" cy="1183015"/>
          </a:xfrm>
        </p:spPr>
        <p:txBody>
          <a:bodyPr>
            <a:noAutofit/>
          </a:bodyPr>
          <a:lstStyle/>
          <a:p>
            <a:pPr algn="ctr"/>
            <a:r>
              <a:rPr lang="es-MX" sz="2000" dirty="0">
                <a:latin typeface="Arial" panose="020B0604020202020204" pitchFamily="34" charset="0"/>
                <a:cs typeface="Arial" panose="020B0604020202020204" pitchFamily="34" charset="0"/>
              </a:rPr>
              <a:t>PS JAIME E VARGAS M</a:t>
            </a: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3771599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AE8566E-7016-487F-8612-E74C7249DCAD}"/>
              </a:ext>
            </a:extLst>
          </p:cNvPr>
          <p:cNvSpPr txBox="1"/>
          <p:nvPr/>
        </p:nvSpPr>
        <p:spPr>
          <a:xfrm>
            <a:off x="362606" y="220718"/>
            <a:ext cx="11272346" cy="6730048"/>
          </a:xfrm>
          <a:prstGeom prst="rect">
            <a:avLst/>
          </a:prstGeom>
          <a:noFill/>
        </p:spPr>
        <p:txBody>
          <a:bodyPr wrap="square" rtlCol="0">
            <a:spAutoFit/>
          </a:bodyPr>
          <a:lstStyle/>
          <a:p>
            <a:pPr lvl="0"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	La Psicología, como otras ciencias naturales, depende para poder avanzar, tanto del trabajo descriptivo, como de los análisis funcionales de sus datos primordiales. Los estudios descriptivos responden a la pregunta ¿Cómo? Pueden, por ejemplo, reportar la manera en que una madre bantú cría a su hijo o la forma en que se reproduce una especie de pájaros. Por el otro lado, los estudios experimentales proporcionan el ¿Por qué? Pueden discutir las condiciones que establecen y mantienen la relación entre la madre y el hijo o entre el macho y la hembra de los pájaros.</a:t>
            </a:r>
          </a:p>
          <a:p>
            <a:pPr lvl="0" algn="just">
              <a:lnSpc>
                <a:spcPct val="150000"/>
              </a:lnSpc>
              <a:spcAft>
                <a:spcPts val="10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	Se ha dicho que el progreso de las ciencias conductuales podría fortalecerse con un mayor énfasis en los estudios descriptivos. Esto podría ser cierto, pero también uno podría especular en el por qué el enfoque descriptivo de la conducta se ha descuidado. Una posibilidad radica en la dificultad para relacionar los datos descriptivos con los experimentales. Por ejemplo, un estudio descriptivo de la conducta padre-hijo en el hogar puede tener datos en forma de puntajes de una serie de escalas, mientras que el estudio experimental del mismo tópico puede tener datos en forma de frecuencias de ocurrencia de los eventos. Los hallazgos del primer estudio no podrían integrarse razonablemente con el segundo al nivel de los datos y los conceptos empíricos.  Quien tratara de relacionarlos llegaría a conceptos teóricamente imprecisos como hablar de “madres permisivas”, “atmósferas laissez-faire”, “niños controladores”, “negativismo”, etc. Esta práctica es inaceptable para psicólogos que creen que todos los conceptos deben basarse y vincularse con eventos empíricos.</a:t>
            </a:r>
          </a:p>
          <a:p>
            <a:endParaRPr lang="es-MX" dirty="0"/>
          </a:p>
        </p:txBody>
      </p:sp>
    </p:spTree>
    <p:extLst>
      <p:ext uri="{BB962C8B-B14F-4D97-AF65-F5344CB8AC3E}">
        <p14:creationId xmlns:p14="http://schemas.microsoft.com/office/powerpoint/2010/main" val="217440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E1ACF38-E0E4-4E4F-92EB-C40F2FEC8D6D}"/>
              </a:ext>
            </a:extLst>
          </p:cNvPr>
          <p:cNvSpPr txBox="1"/>
          <p:nvPr/>
        </p:nvSpPr>
        <p:spPr>
          <a:xfrm>
            <a:off x="712075" y="638301"/>
            <a:ext cx="10767849" cy="5483552"/>
          </a:xfrm>
          <a:prstGeom prst="rect">
            <a:avLst/>
          </a:prstGeom>
          <a:noFill/>
        </p:spPr>
        <p:txBody>
          <a:bodyPr wrap="square" rtlCol="0">
            <a:spAutoFit/>
          </a:bodyPr>
          <a:lstStyle/>
          <a:p>
            <a:pPr lvl="0"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	La tesis que sostenemos es que los estudios de campo descriptivos (incluyendo los cros-culturales, ecológicos y las investigaciones normativas), así como los estudios de campo experimentales pueden llevarse a cabo de tal manera que los datos y los términos empíricos de ellos resulten continuos, intercambiables y mutuamente interrelacionados.</a:t>
            </a:r>
          </a:p>
          <a:p>
            <a:pPr lvl="0" algn="just">
              <a:lnSpc>
                <a:spcPct val="150000"/>
              </a:lnSpc>
              <a:spcAft>
                <a:spcPts val="10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Solo cuando se usan medidas de frecuencia de ocurrencia para los eventos ambientales y los eventos conductuales, tanto en los estudios de campo descriptivos como en los experimentales, es que los datos y los conceptos empíricos pueden ser congruentes</a:t>
            </a:r>
            <a:r>
              <a:rPr lang="es-MX" sz="1800" dirty="0">
                <a:effectLst/>
                <a:latin typeface="Calibri" panose="020F0502020204030204" pitchFamily="34" charset="0"/>
                <a:ea typeface="Calibri" panose="020F0502020204030204" pitchFamily="34" charset="0"/>
                <a:cs typeface="Times New Roman" panose="02020603050405020304" pitchFamily="18" charset="0"/>
              </a:rPr>
              <a:t>. La medición de la frecuencia es preferible a la de la duración, la intensidad y la latencia por varias razones (Skinner, 1953). Primero,  esta medida puede mostrar cambios en periodos de observación tanto largos como cortos. Segundo,  especifica la cantidad de conducta desplegada (</a:t>
            </a:r>
            <a:r>
              <a:rPr lang="es-MX" sz="1800" dirty="0" err="1">
                <a:effectLst/>
                <a:latin typeface="Calibri" panose="020F0502020204030204" pitchFamily="34" charset="0"/>
                <a:ea typeface="Calibri" panose="020F0502020204030204" pitchFamily="34" charset="0"/>
                <a:cs typeface="Times New Roman" panose="02020603050405020304" pitchFamily="18" charset="0"/>
              </a:rPr>
              <a:t>Honig</a:t>
            </a:r>
            <a:r>
              <a:rPr lang="es-MX" sz="1800" dirty="0">
                <a:effectLst/>
                <a:latin typeface="Calibri" panose="020F0502020204030204" pitchFamily="34" charset="0"/>
                <a:ea typeface="Calibri" panose="020F0502020204030204" pitchFamily="34" charset="0"/>
                <a:cs typeface="Times New Roman" panose="02020603050405020304" pitchFamily="18" charset="0"/>
              </a:rPr>
              <a:t>, 1966). Finalmente y quizá más importante, se aplica a la conducta operante entre diversas especies.        Así, una metodología basada en la frecuencia de los eventos sería útil tanto para los estudios experimentales como para los descriptivos, tanto en humanos como en sujetos infra humanos.</a:t>
            </a:r>
          </a:p>
          <a:p>
            <a:endParaRPr lang="es-MX" dirty="0"/>
          </a:p>
        </p:txBody>
      </p:sp>
    </p:spTree>
    <p:extLst>
      <p:ext uri="{BB962C8B-B14F-4D97-AF65-F5344CB8AC3E}">
        <p14:creationId xmlns:p14="http://schemas.microsoft.com/office/powerpoint/2010/main" val="1132449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A7621D6-E295-4409-96B0-B1CFD06A3A11}"/>
              </a:ext>
            </a:extLst>
          </p:cNvPr>
          <p:cNvSpPr txBox="1"/>
          <p:nvPr/>
        </p:nvSpPr>
        <p:spPr>
          <a:xfrm>
            <a:off x="882869" y="959093"/>
            <a:ext cx="10137228" cy="4939814"/>
          </a:xfrm>
          <a:prstGeom prst="rect">
            <a:avLst/>
          </a:prstGeom>
          <a:noFill/>
        </p:spPr>
        <p:txBody>
          <a:bodyPr wrap="square" rtlCol="0">
            <a:spAutoFit/>
          </a:bodyPr>
          <a:lstStyle/>
          <a:p>
            <a:pPr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	Antes de considerar los procedimientos para conducir estudios descriptivos que usen medidas de frecuencia sería bueno dejar claro tres asuntos básicos. El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primero</a:t>
            </a:r>
            <a:r>
              <a:rPr lang="es-MX" sz="1800" dirty="0">
                <a:effectLst/>
                <a:latin typeface="Calibri" panose="020F0502020204030204" pitchFamily="34" charset="0"/>
                <a:ea typeface="Calibri" panose="020F0502020204030204" pitchFamily="34" charset="0"/>
                <a:cs typeface="Times New Roman" panose="02020603050405020304" pitchFamily="18" charset="0"/>
              </a:rPr>
              <a:t>, para la psicología como ciencia natural, los datos esenciales son las interacciones observables entre un organismo biológico y los eventos de su ambiente, pasado y presente. Estas interacciones conforman el material que ha de ser registrado.            Esto significa que el método no incluye conductas aisladas de los eventos estímulo relacionados (como decir “Jaimito es un niño rechazado”, “Juanito es un niño muy autista”). La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segunda</a:t>
            </a:r>
            <a:r>
              <a:rPr lang="es-MX" sz="1800" dirty="0">
                <a:effectLst/>
                <a:latin typeface="Calibri" panose="020F0502020204030204" pitchFamily="34" charset="0"/>
                <a:ea typeface="Calibri" panose="020F0502020204030204" pitchFamily="34" charset="0"/>
                <a:cs typeface="Times New Roman" panose="02020603050405020304" pitchFamily="18" charset="0"/>
              </a:rPr>
              <a:t> suposición: los conceptos y las leyes, en la psicología, son derivados de los datos crudos. Los conceptos teóricos evolucionan a partir de  los conceptos empíricos y estos, a su vez, de los datos crudos. La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tercera</a:t>
            </a:r>
            <a:r>
              <a:rPr lang="es-MX" sz="1800" dirty="0">
                <a:effectLst/>
                <a:latin typeface="Calibri" panose="020F0502020204030204" pitchFamily="34" charset="0"/>
                <a:ea typeface="Calibri" panose="020F0502020204030204" pitchFamily="34" charset="0"/>
                <a:cs typeface="Times New Roman" panose="02020603050405020304" pitchFamily="18" charset="0"/>
              </a:rPr>
              <a:t> suposición básica: los estudios descriptivos proporcionan información solo de la ocurrencia de los eventos. No informan de sus propiedades funcionales o de sus relaciones funcionales. Son los estudios experimentales los que proporcionan esta clase de información.</a:t>
            </a:r>
          </a:p>
          <a:p>
            <a:endParaRPr lang="es-MX" dirty="0"/>
          </a:p>
        </p:txBody>
      </p:sp>
    </p:spTree>
    <p:extLst>
      <p:ext uri="{BB962C8B-B14F-4D97-AF65-F5344CB8AC3E}">
        <p14:creationId xmlns:p14="http://schemas.microsoft.com/office/powerpoint/2010/main" val="231005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14D1FD1-B206-4137-8AF0-64FA24F909C9}"/>
              </a:ext>
            </a:extLst>
          </p:cNvPr>
          <p:cNvSpPr txBox="1"/>
          <p:nvPr/>
        </p:nvSpPr>
        <p:spPr>
          <a:xfrm>
            <a:off x="930165" y="1371600"/>
            <a:ext cx="10263351" cy="4365298"/>
          </a:xfrm>
          <a:prstGeom prst="rect">
            <a:avLst/>
          </a:prstGeom>
          <a:noFill/>
        </p:spPr>
        <p:txBody>
          <a:bodyPr wrap="square" rtlCol="0">
            <a:spAutoFit/>
          </a:bodyPr>
          <a:lstStyle/>
          <a:p>
            <a:pPr lvl="0"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	Ahora veamos los procedimientos involucrados en la conducción de la investigación de campo descriptiva, que son los siguientes.</a:t>
            </a:r>
          </a:p>
          <a:p>
            <a:pPr lvl="0" algn="just">
              <a:lnSpc>
                <a:spcPct val="150000"/>
              </a:lnSpc>
            </a:pP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Aft>
                <a:spcPts val="1000"/>
              </a:spcAft>
            </a:pPr>
            <a:r>
              <a:rPr lang="es-MX" sz="1800" dirty="0">
                <a:effectLst/>
                <a:latin typeface="Calibri" panose="020F0502020204030204" pitchFamily="34" charset="0"/>
                <a:ea typeface="Calibri" panose="020F0502020204030204" pitchFamily="34" charset="0"/>
                <a:cs typeface="Times New Roman" panose="02020603050405020304" pitchFamily="18" charset="0"/>
              </a:rPr>
              <a:t>1.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Especificar la situación donde se conducirá el estudio</a:t>
            </a:r>
            <a:r>
              <a:rPr lang="es-MX" sz="1800" dirty="0">
                <a:effectLst/>
                <a:latin typeface="Calibri" panose="020F0502020204030204" pitchFamily="34" charset="0"/>
                <a:ea typeface="Calibri" panose="020F0502020204030204" pitchFamily="34" charset="0"/>
                <a:cs typeface="Times New Roman" panose="02020603050405020304" pitchFamily="18" charset="0"/>
              </a:rPr>
              <a:t>: Hay que definir la situación donde se conducirá el estudio en términos de la disposición física y social del escenario, así como de los </a:t>
            </a:r>
            <a:r>
              <a:rPr lang="es-MX" sz="1800" i="1" dirty="0">
                <a:effectLst/>
                <a:latin typeface="Calibri" panose="020F0502020204030204" pitchFamily="34" charset="0"/>
                <a:ea typeface="Calibri" panose="020F0502020204030204" pitchFamily="34" charset="0"/>
                <a:cs typeface="Times New Roman" panose="02020603050405020304" pitchFamily="18" charset="0"/>
              </a:rPr>
              <a:t>eventos observables</a:t>
            </a:r>
            <a:r>
              <a:rPr lang="es-MX" sz="1800" dirty="0">
                <a:effectLst/>
                <a:latin typeface="Calibri" panose="020F0502020204030204" pitchFamily="34" charset="0"/>
                <a:ea typeface="Calibri" panose="020F0502020204030204" pitchFamily="34" charset="0"/>
                <a:cs typeface="Times New Roman" panose="02020603050405020304" pitchFamily="18" charset="0"/>
              </a:rPr>
              <a:t> que ocurran en ese ambiente. Este ambiente físico puede ser parte del hogar de un niño, un hospital o una institución residencial, una tienda o un patio de juego o un parque. Puede ser una guardería o un salón de clases.</a:t>
            </a:r>
          </a:p>
          <a:p>
            <a:pPr lvl="0" algn="just">
              <a:lnSpc>
                <a:spcPct val="150000"/>
              </a:lnSpc>
              <a:spcAft>
                <a:spcPts val="1000"/>
              </a:spcAft>
            </a:pPr>
            <a:r>
              <a:rPr lang="es-MX" dirty="0">
                <a:latin typeface="Calibri" panose="020F0502020204030204" pitchFamily="34" charset="0"/>
                <a:ea typeface="Calibri" panose="020F0502020204030204" pitchFamily="34" charset="0"/>
                <a:cs typeface="Times New Roman" panose="02020603050405020304" pitchFamily="18" charset="0"/>
              </a:rPr>
              <a:t>																			…..</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MX" dirty="0"/>
          </a:p>
        </p:txBody>
      </p:sp>
    </p:spTree>
    <p:extLst>
      <p:ext uri="{BB962C8B-B14F-4D97-AF65-F5344CB8AC3E}">
        <p14:creationId xmlns:p14="http://schemas.microsoft.com/office/powerpoint/2010/main" val="1374848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76688E9-7745-40C1-B6FA-E9E0FE7D6ED8}"/>
              </a:ext>
            </a:extLst>
          </p:cNvPr>
          <p:cNvSpPr txBox="1"/>
          <p:nvPr/>
        </p:nvSpPr>
        <p:spPr>
          <a:xfrm>
            <a:off x="1135117" y="898634"/>
            <a:ext cx="9601200" cy="4939814"/>
          </a:xfrm>
          <a:prstGeom prst="rect">
            <a:avLst/>
          </a:prstGeom>
          <a:noFill/>
        </p:spPr>
        <p:txBody>
          <a:bodyPr wrap="square" rtlCol="0">
            <a:spAutoFit/>
          </a:bodyPr>
          <a:lstStyle/>
          <a:p>
            <a:pPr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2.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Definir en términos observables la conducta y los estímulos que se van a estudiar</a:t>
            </a:r>
            <a:r>
              <a:rPr lang="es-MX" sz="1800" dirty="0">
                <a:effectLst/>
                <a:latin typeface="Calibri" panose="020F0502020204030204" pitchFamily="34" charset="0"/>
                <a:ea typeface="Calibri" panose="020F0502020204030204" pitchFamily="34" charset="0"/>
                <a:cs typeface="Times New Roman" panose="02020603050405020304" pitchFamily="18" charset="0"/>
              </a:rPr>
              <a:t>: En nuestra metodología derivamos la definición de la conducta y los estímulos a partir de investigaciones preliminares en el ambiente seleccionado. Podemos utilizar, por ejemplo, el escribir una descripción anecdótica de todo lo que ahí suceda cuando está presente nuestro sujeto. Luego, transcribirla en un formato de tres columnas (antecedente, conducta y consecuencias), donde los estímulos y las conductas se enumeran (1,2,..)       (ver la página 178).  Para definir la conducta hay que establecer un criterio de forma tal que dos o más observadores puedan coincidir en la observación de su ocurrencia. Luego de definir la conducta de interés, sobre todo si son varias conductas, uno puede utilizar un código de respuestas y utilizar un protocolo (una hoja preparada para el registro  de frecuencia, en la cual haya un renglón para cada conducta de interés y una serie de columnas que sean intervalos de tiempo para la observación) (ver página 181).</a:t>
            </a:r>
          </a:p>
          <a:p>
            <a:endParaRPr lang="es-MX" dirty="0"/>
          </a:p>
        </p:txBody>
      </p:sp>
    </p:spTree>
    <p:extLst>
      <p:ext uri="{BB962C8B-B14F-4D97-AF65-F5344CB8AC3E}">
        <p14:creationId xmlns:p14="http://schemas.microsoft.com/office/powerpoint/2010/main" val="2525665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C4C0740-DA55-45EB-9BAA-64192D4196F5}"/>
              </a:ext>
            </a:extLst>
          </p:cNvPr>
          <p:cNvSpPr txBox="1"/>
          <p:nvPr/>
        </p:nvSpPr>
        <p:spPr>
          <a:xfrm>
            <a:off x="1056290" y="1374591"/>
            <a:ext cx="9806151" cy="4108817"/>
          </a:xfrm>
          <a:prstGeom prst="rect">
            <a:avLst/>
          </a:prstGeom>
          <a:noFill/>
        </p:spPr>
        <p:txBody>
          <a:bodyPr wrap="square" rtlCol="0">
            <a:spAutoFit/>
          </a:bodyPr>
          <a:lstStyle/>
          <a:p>
            <a:pPr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3.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Evaluar la confiabilidad de la observación</a:t>
            </a:r>
            <a:r>
              <a:rPr lang="es-MX" sz="1800" dirty="0">
                <a:effectLst/>
                <a:latin typeface="Calibri" panose="020F0502020204030204" pitchFamily="34" charset="0"/>
                <a:ea typeface="Calibri" panose="020F0502020204030204" pitchFamily="34" charset="0"/>
                <a:cs typeface="Times New Roman" panose="02020603050405020304" pitchFamily="18" charset="0"/>
              </a:rPr>
              <a:t>:  Los observadores independientes pueden registrar desacuerdos que podrían deberse a: (1) el código de respuestas, (2) falta de entrenamiento de los observadores, o (3) al método para calcular la confiabilidad. Cuando dos observadores independientes anotan o registran la frecuencia de una sola conducta por parte de un solo sujeto, en un periodo de tiempo determinado, pueden arrojar resultados diferentes, por ejemplo, uno decir que la conducta ocurrió 90 veces y el otro que ocurrió 70 veces. La confiabilidad de ese registro se computa multiplicando el número menor por 100 y dividiéndolo entre el número mayor (70 x 100 = 7000; 7000/90 = 77), lo que nos daría una confiabilidad de 77. En la mayoría de estos estudios se pide que la confiabilidad no sea menor del 80% para que el estudio sea aceptable.</a:t>
            </a:r>
          </a:p>
          <a:p>
            <a:endParaRPr lang="es-MX" dirty="0"/>
          </a:p>
        </p:txBody>
      </p:sp>
    </p:spTree>
    <p:extLst>
      <p:ext uri="{BB962C8B-B14F-4D97-AF65-F5344CB8AC3E}">
        <p14:creationId xmlns:p14="http://schemas.microsoft.com/office/powerpoint/2010/main" val="316637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EAE51DD-73BE-480F-973A-5CCFA377D4FC}"/>
              </a:ext>
            </a:extLst>
          </p:cNvPr>
          <p:cNvSpPr txBox="1"/>
          <p:nvPr/>
        </p:nvSpPr>
        <p:spPr>
          <a:xfrm>
            <a:off x="945931" y="536028"/>
            <a:ext cx="9948041" cy="5770811"/>
          </a:xfrm>
          <a:prstGeom prst="rect">
            <a:avLst/>
          </a:prstGeom>
          <a:noFill/>
        </p:spPr>
        <p:txBody>
          <a:bodyPr wrap="square" rtlCol="0">
            <a:spAutoFit/>
          </a:bodyPr>
          <a:lstStyle/>
          <a:p>
            <a:pPr algn="just">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4. </a:t>
            </a:r>
            <a:r>
              <a:rPr lang="es-MX" sz="1800" u="sng" dirty="0">
                <a:effectLst/>
                <a:latin typeface="Calibri" panose="020F0502020204030204" pitchFamily="34" charset="0"/>
                <a:ea typeface="Calibri" panose="020F0502020204030204" pitchFamily="34" charset="0"/>
                <a:cs typeface="Times New Roman" panose="02020603050405020304" pitchFamily="18" charset="0"/>
              </a:rPr>
              <a:t>Recolectar, analizar e interpretar los datos</a:t>
            </a:r>
            <a:r>
              <a:rPr lang="es-MX" sz="1800" dirty="0">
                <a:effectLst/>
                <a:latin typeface="Calibri" panose="020F0502020204030204" pitchFamily="34" charset="0"/>
                <a:ea typeface="Calibri" panose="020F0502020204030204" pitchFamily="34" charset="0"/>
                <a:cs typeface="Times New Roman" panose="02020603050405020304" pitchFamily="18" charset="0"/>
              </a:rPr>
              <a:t>: Los datos se empiezan a recolectar luego que los observadores están adecuadamente entrenados, el escenario está disponible y el sujeto se ha adaptado a la presencia de los observadores. Para analizar los datos se recurre a operaciones de trasformación de los datos crudos mediante estadísticas descriptivas y graficas. Por último, es obvio que el investigador es libre para interpretar sus hallazgos, aunque debe limitarse a los conceptos y relaciones empíricas consistentes con sus observaciones. Puede hacer notar las semejanzas y las diferencias de sus datos con los reportados previamente por otros estudios.</a:t>
            </a:r>
          </a:p>
          <a:p>
            <a:pPr algn="just">
              <a:lnSpc>
                <a:spcPct val="150000"/>
              </a:lnSpc>
            </a:pPr>
            <a:endParaRPr lang="es-MX"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Referencia</a:t>
            </a:r>
            <a:endParaRPr lang="es-MX"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pPr>
            <a:r>
              <a:rPr lang="en-US" b="0" i="0" dirty="0">
                <a:effectLst/>
                <a:latin typeface="Calibri" panose="020F0502020204030204" pitchFamily="34" charset="0"/>
                <a:cs typeface="Calibri" panose="020F0502020204030204" pitchFamily="34" charset="0"/>
              </a:rPr>
              <a:t>Bijou, S. W., Peterson, R. F., &amp; Ault, M. H. (1968)</a:t>
            </a:r>
          </a:p>
          <a:p>
            <a:pPr algn="ctr">
              <a:lnSpc>
                <a:spcPct val="150000"/>
              </a:lnSpc>
            </a:pPr>
            <a:r>
              <a:rPr lang="en-US" b="0" i="0" dirty="0">
                <a:effectLst/>
                <a:latin typeface="Calibri" panose="020F0502020204030204" pitchFamily="34" charset="0"/>
                <a:cs typeface="Calibri" panose="020F0502020204030204" pitchFamily="34" charset="0"/>
              </a:rPr>
              <a:t>A method to integrate descriptive and experimental </a:t>
            </a:r>
          </a:p>
          <a:p>
            <a:pPr algn="ctr">
              <a:lnSpc>
                <a:spcPct val="150000"/>
              </a:lnSpc>
            </a:pPr>
            <a:r>
              <a:rPr lang="en-US" b="0" i="0" dirty="0">
                <a:effectLst/>
                <a:latin typeface="Calibri" panose="020F0502020204030204" pitchFamily="34" charset="0"/>
                <a:cs typeface="Calibri" panose="020F0502020204030204" pitchFamily="34" charset="0"/>
              </a:rPr>
              <a:t>field studies at the level of data and empirical concepts. </a:t>
            </a:r>
          </a:p>
          <a:p>
            <a:pPr algn="ctr">
              <a:lnSpc>
                <a:spcPct val="150000"/>
              </a:lnSpc>
            </a:pPr>
            <a:r>
              <a:rPr lang="en-US" b="0" i="1" dirty="0">
                <a:effectLst/>
                <a:latin typeface="Calibri" panose="020F0502020204030204" pitchFamily="34" charset="0"/>
                <a:cs typeface="Calibri" panose="020F0502020204030204" pitchFamily="34" charset="0"/>
              </a:rPr>
              <a:t>Journal of Applied Behavior Analysis, 1</a:t>
            </a:r>
            <a:r>
              <a:rPr lang="en-US" b="0" i="0" dirty="0">
                <a:effectLst/>
                <a:latin typeface="Calibri" panose="020F0502020204030204" pitchFamily="34" charset="0"/>
                <a:cs typeface="Calibri" panose="020F0502020204030204" pitchFamily="34" charset="0"/>
              </a:rPr>
              <a:t>(2), 175–191</a:t>
            </a:r>
          </a:p>
          <a:p>
            <a:endParaRPr lang="es-MX" dirty="0"/>
          </a:p>
        </p:txBody>
      </p:sp>
    </p:spTree>
    <p:extLst>
      <p:ext uri="{BB962C8B-B14F-4D97-AF65-F5344CB8AC3E}">
        <p14:creationId xmlns:p14="http://schemas.microsoft.com/office/powerpoint/2010/main" val="239480693"/>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47</TotalTime>
  <Words>1340</Words>
  <Application>Microsoft Office PowerPoint</Application>
  <PresentationFormat>Panorámica</PresentationFormat>
  <Paragraphs>21</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Retrospección</vt:lpstr>
      <vt:lpstr>UN MÉTODO PARA INTEGRAR ESTUDIOS DE CAMPO DESCRIPTIVOS Y EXPERIMENTALES AL NIVEL DE LOS DATOS Y LOS CONCEPTOS EMPÍRICOS   Bijou, Peterson &amp; Ault, 1968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MÉTODO PARA INTEGRAR ESTUDIOS DE CAMPO DESCRIPTIVOS Y EXPERIMENTALES AL NIVEL DE LOS DATOS Y LOS CONCEPTOS EMPÍRICOS   Bijou, Peterson &amp; Ault, 1968</dc:title>
  <dc:creator>DR JAIME</dc:creator>
  <cp:lastModifiedBy>DR JAIME</cp:lastModifiedBy>
  <cp:revision>6</cp:revision>
  <dcterms:created xsi:type="dcterms:W3CDTF">2023-09-12T14:24:55Z</dcterms:created>
  <dcterms:modified xsi:type="dcterms:W3CDTF">2024-01-07T07:03:39Z</dcterms:modified>
</cp:coreProperties>
</file>