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11/17/2023</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DF9FFFF-3106-4DDB-AA62-0C80862170D6}" type="datetimeFigureOut">
              <a:rPr lang="en-US" dirty="0"/>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3DA38B7-AE95-4DC8-9A51-7A71F545B098}" type="datetimeFigureOut">
              <a:rPr lang="en-US" dirty="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F1EC2B-8188-4AC2-9F0D-8D09C51D505A}" type="datetimeFigureOut">
              <a:rPr lang="en-US" dirty="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212B75E-944F-430B-BE5F-C69FA8823C04}" type="datetimeFigureOut">
              <a:rPr lang="en-US" dirty="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11/17/2023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11/17/2023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4507B7-F2DC-4B2C-B14D-58A9766807A2}" type="datetimeFigureOut">
              <a:rPr lang="en-US" dirty="0"/>
              <a:t>11/17/2023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11/17/2023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11/17/2023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11/17/2023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8CF2683-E6E7-4CC3-9EEE-7854DD4F3545}" type="datetimeFigureOut">
              <a:rPr lang="en-US" dirty="0"/>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E120F81-B39D-4CBB-8BF3-5D6E395D0F72}" type="datetimeFigureOut">
              <a:rPr lang="en-US" dirty="0"/>
              <a:t>11/17/2023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11/17/2023</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iris.peabody.vanderbilt.edu/wp-content/uploads/pdf_case_studies/ics_measbeh.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Operationa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5F0427-E5E6-4BE9-BB5D-052C52292652}"/>
              </a:ext>
            </a:extLst>
          </p:cNvPr>
          <p:cNvSpPr>
            <a:spLocks noGrp="1"/>
          </p:cNvSpPr>
          <p:nvPr>
            <p:ph type="ctrTitle"/>
          </p:nvPr>
        </p:nvSpPr>
        <p:spPr>
          <a:xfrm>
            <a:off x="1312610" y="1797268"/>
            <a:ext cx="8825658" cy="1781933"/>
          </a:xfrm>
        </p:spPr>
        <p:txBody>
          <a:bodyPr/>
          <a:lstStyle/>
          <a:p>
            <a:r>
              <a:rPr lang="es-MX" b="1" dirty="0"/>
              <a:t>Definición Operacional de la Conducta</a:t>
            </a:r>
          </a:p>
        </p:txBody>
      </p:sp>
      <p:sp>
        <p:nvSpPr>
          <p:cNvPr id="3" name="Subtítulo 2">
            <a:extLst>
              <a:ext uri="{FF2B5EF4-FFF2-40B4-BE49-F238E27FC236}">
                <a16:creationId xmlns:a16="http://schemas.microsoft.com/office/drawing/2014/main" id="{72762DB9-85B5-431B-9B21-C13E5573D3EA}"/>
              </a:ext>
            </a:extLst>
          </p:cNvPr>
          <p:cNvSpPr>
            <a:spLocks noGrp="1"/>
          </p:cNvSpPr>
          <p:nvPr>
            <p:ph type="subTitle" idx="1"/>
          </p:nvPr>
        </p:nvSpPr>
        <p:spPr>
          <a:xfrm>
            <a:off x="7335038" y="4682786"/>
            <a:ext cx="3164796" cy="1402703"/>
          </a:xfrm>
        </p:spPr>
        <p:txBody>
          <a:bodyPr>
            <a:noAutofit/>
          </a:bodyPr>
          <a:lstStyle/>
          <a:p>
            <a:r>
              <a:rPr lang="es-MX" sz="2000" dirty="0" err="1">
                <a:solidFill>
                  <a:schemeClr val="tx1"/>
                </a:solidFill>
                <a:latin typeface="Arial" panose="020B0604020202020204" pitchFamily="34" charset="0"/>
                <a:cs typeface="Arial" panose="020B0604020202020204" pitchFamily="34" charset="0"/>
              </a:rPr>
              <a:t>Ps</a:t>
            </a:r>
            <a:r>
              <a:rPr lang="es-MX" sz="2000" dirty="0">
                <a:solidFill>
                  <a:schemeClr val="tx1"/>
                </a:solidFill>
                <a:latin typeface="Arial" panose="020B0604020202020204" pitchFamily="34" charset="0"/>
                <a:cs typeface="Arial" panose="020B0604020202020204" pitchFamily="34" charset="0"/>
              </a:rPr>
              <a:t> Jaime E Vargas M</a:t>
            </a:r>
          </a:p>
          <a:p>
            <a:endParaRPr lang="es-MX" sz="2000" dirty="0">
              <a:solidFill>
                <a:schemeClr val="tx1"/>
              </a:solidFill>
              <a:latin typeface="Arial" panose="020B0604020202020204" pitchFamily="34" charset="0"/>
              <a:cs typeface="Arial" panose="020B0604020202020204" pitchFamily="34" charset="0"/>
            </a:endParaRPr>
          </a:p>
          <a:p>
            <a:pPr algn="ctr"/>
            <a:r>
              <a:rPr lang="es-MX" sz="2000" b="1" dirty="0">
                <a:solidFill>
                  <a:schemeClr val="tx1"/>
                </a:solidFill>
                <a:latin typeface="Arial" panose="020B0604020202020204" pitchFamily="34" charset="0"/>
                <a:cs typeface="Arial" panose="020B0604020202020204" pitchFamily="34" charset="0"/>
              </a:rPr>
              <a:t>A515TE</a:t>
            </a:r>
          </a:p>
        </p:txBody>
      </p:sp>
    </p:spTree>
    <p:extLst>
      <p:ext uri="{BB962C8B-B14F-4D97-AF65-F5344CB8AC3E}">
        <p14:creationId xmlns:p14="http://schemas.microsoft.com/office/powerpoint/2010/main" val="304953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1B208-ADD8-4976-9473-CFB755DD91B2}"/>
              </a:ext>
            </a:extLst>
          </p:cNvPr>
          <p:cNvSpPr>
            <a:spLocks noGrp="1"/>
          </p:cNvSpPr>
          <p:nvPr>
            <p:ph type="title"/>
          </p:nvPr>
        </p:nvSpPr>
        <p:spPr/>
        <p:txBody>
          <a:bodyPr/>
          <a:lstStyle/>
          <a:p>
            <a:r>
              <a:rPr lang="es-MX" dirty="0"/>
              <a:t>El punto de vista de Skinner</a:t>
            </a:r>
          </a:p>
        </p:txBody>
      </p:sp>
      <p:sp>
        <p:nvSpPr>
          <p:cNvPr id="3" name="CuadroTexto 2">
            <a:extLst>
              <a:ext uri="{FF2B5EF4-FFF2-40B4-BE49-F238E27FC236}">
                <a16:creationId xmlns:a16="http://schemas.microsoft.com/office/drawing/2014/main" id="{491B6F95-4EEC-444B-9BF2-B3FD98140A42}"/>
              </a:ext>
            </a:extLst>
          </p:cNvPr>
          <p:cNvSpPr txBox="1"/>
          <p:nvPr/>
        </p:nvSpPr>
        <p:spPr>
          <a:xfrm>
            <a:off x="662152" y="2648607"/>
            <a:ext cx="5691351" cy="3780522"/>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La mayor contribución del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ha sido negativa, en buena medida debido a que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falla en distinguir entre las teorías lógicas de la referencia y las explicaciones empíricas del lenguaje. (Sin embargo), el tratamiento de la conducta verbal en términos de relaciones funcionales entre respuestas verbales y estímulos, proporciona una alternativa conductista radical ante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de los conductistas metodológicos.</a:t>
            </a:r>
          </a:p>
        </p:txBody>
      </p:sp>
      <p:pic>
        <p:nvPicPr>
          <p:cNvPr id="5" name="Imagen 4">
            <a:extLst>
              <a:ext uri="{FF2B5EF4-FFF2-40B4-BE49-F238E27FC236}">
                <a16:creationId xmlns:a16="http://schemas.microsoft.com/office/drawing/2014/main" id="{1D6C01CA-A81E-4376-B1D5-9D892755A719}"/>
              </a:ext>
            </a:extLst>
          </p:cNvPr>
          <p:cNvPicPr>
            <a:picLocks noChangeAspect="1"/>
          </p:cNvPicPr>
          <p:nvPr/>
        </p:nvPicPr>
        <p:blipFill>
          <a:blip r:embed="rId2"/>
          <a:stretch>
            <a:fillRect/>
          </a:stretch>
        </p:blipFill>
        <p:spPr>
          <a:xfrm>
            <a:off x="7126585" y="2979683"/>
            <a:ext cx="4140503" cy="2771118"/>
          </a:xfrm>
          <a:prstGeom prst="rect">
            <a:avLst/>
          </a:prstGeom>
        </p:spPr>
      </p:pic>
      <p:sp>
        <p:nvSpPr>
          <p:cNvPr id="6" name="CuadroTexto 5">
            <a:extLst>
              <a:ext uri="{FF2B5EF4-FFF2-40B4-BE49-F238E27FC236}">
                <a16:creationId xmlns:a16="http://schemas.microsoft.com/office/drawing/2014/main" id="{0491BFC1-EF21-40D7-9910-3E51C7C8474B}"/>
              </a:ext>
            </a:extLst>
          </p:cNvPr>
          <p:cNvSpPr txBox="1"/>
          <p:nvPr/>
        </p:nvSpPr>
        <p:spPr>
          <a:xfrm>
            <a:off x="7157545" y="5754414"/>
            <a:ext cx="4051738" cy="369332"/>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B. F. Skinner</a:t>
            </a:r>
          </a:p>
        </p:txBody>
      </p:sp>
    </p:spTree>
    <p:extLst>
      <p:ext uri="{BB962C8B-B14F-4D97-AF65-F5344CB8AC3E}">
        <p14:creationId xmlns:p14="http://schemas.microsoft.com/office/powerpoint/2010/main" val="346284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854FF6-20F4-4799-89D0-4FF118D60BF1}"/>
              </a:ext>
            </a:extLst>
          </p:cNvPr>
          <p:cNvSpPr txBox="1"/>
          <p:nvPr/>
        </p:nvSpPr>
        <p:spPr>
          <a:xfrm>
            <a:off x="551793" y="1371600"/>
            <a:ext cx="11035862" cy="4611519"/>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puede definirse como la práctica de hablar acerca de (1) nuestras observaciones, (2) los procedimientos manipulativos y de cálculo involucrados en ellas, (3) los pasos lógicos y matemáticos que intervienen entre proposiciones tempranas y posteriores, y (4) nada más.  Hasta ahora, la mayor contribución proviene del cuarto punto y, como él, es negativa.</a:t>
            </a:r>
          </a:p>
          <a:p>
            <a:pPr algn="just">
              <a:lnSpc>
                <a:spcPct val="150000"/>
              </a:lnSpc>
            </a:pPr>
            <a:r>
              <a:rPr lang="es-MX" dirty="0">
                <a:latin typeface="Arial" panose="020B0604020202020204" pitchFamily="34" charset="0"/>
                <a:cs typeface="Arial" panose="020B0604020202020204" pitchFamily="34" charset="0"/>
              </a:rPr>
              <a:t>	</a:t>
            </a:r>
          </a:p>
          <a:p>
            <a:pPr algn="just">
              <a:lnSpc>
                <a:spcPct val="150000"/>
              </a:lnSpc>
            </a:pPr>
            <a:r>
              <a:rPr lang="es-MX" dirty="0">
                <a:latin typeface="Arial" panose="020B0604020202020204" pitchFamily="34" charset="0"/>
                <a:cs typeface="Arial" panose="020B0604020202020204" pitchFamily="34" charset="0"/>
              </a:rPr>
              <a:t>	La actitud operacional, a pesar de sus deficiencias, es algo bueno en cualquier ciencia, pero especialmente en la psicología debido a la presencia en ella de un vasto vocabulario de origen remoto y no científico. No es de sorprendernos el que el amplio movimiento empírico en la filosofía de la ciencia, que Stevens mostró ser el sustrato del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debió haber tenido una representación vigorosa y temprana en el campo de la psicología, denominada como conductismo. (Aunque) la concepción de la conducta que éste desarrolló, no abarca de manera convincente el “uso de términos subjetivos”.</a:t>
            </a:r>
          </a:p>
        </p:txBody>
      </p:sp>
    </p:spTree>
    <p:extLst>
      <p:ext uri="{BB962C8B-B14F-4D97-AF65-F5344CB8AC3E}">
        <p14:creationId xmlns:p14="http://schemas.microsoft.com/office/powerpoint/2010/main" val="141823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2C1320C-6C5E-47B6-B92F-ABEBD4FCEC26}"/>
              </a:ext>
            </a:extLst>
          </p:cNvPr>
          <p:cNvSpPr txBox="1"/>
          <p:nvPr/>
        </p:nvSpPr>
        <p:spPr>
          <a:xfrm>
            <a:off x="693683" y="1308538"/>
            <a:ext cx="10783614" cy="4611519"/>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En el verano de 1930, dos años después de la publicación del libro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The</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logic</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of</a:t>
            </a:r>
            <a:r>
              <a:rPr lang="es-MX" i="1" dirty="0">
                <a:latin typeface="Arial" panose="020B0604020202020204" pitchFamily="34" charset="0"/>
                <a:cs typeface="Arial" panose="020B0604020202020204" pitchFamily="34" charset="0"/>
              </a:rPr>
              <a:t> Modern </a:t>
            </a:r>
            <a:r>
              <a:rPr lang="es-MX" i="1" dirty="0" err="1">
                <a:latin typeface="Arial" panose="020B0604020202020204" pitchFamily="34" charset="0"/>
                <a:cs typeface="Arial" panose="020B0604020202020204" pitchFamily="34" charset="0"/>
              </a:rPr>
              <a:t>Physics</a:t>
            </a:r>
            <a:r>
              <a:rPr lang="es-MX" dirty="0">
                <a:latin typeface="Arial" panose="020B0604020202020204" pitchFamily="34" charset="0"/>
                <a:cs typeface="Arial" panose="020B0604020202020204" pitchFamily="34" charset="0"/>
              </a:rPr>
              <a:t>, escribí un documento llamado “El concepto del reflejo en la descripción de la conducta” (Skinner, 1931), después ofrecido como la primera mitad de mi tesis doctoral. Aunque el método general, particularmente el enfoque histórico, fue derivado del libro de Mach </a:t>
            </a: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Science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Mechanics</a:t>
            </a:r>
            <a:r>
              <a:rPr lang="es-MX" dirty="0">
                <a:latin typeface="Arial" panose="020B0604020202020204" pitchFamily="34" charset="0"/>
                <a:cs typeface="Arial" panose="020B0604020202020204" pitchFamily="34" charset="0"/>
              </a:rPr>
              <a:t>” (1893), mi deuda con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fue reconocida en el segundo párrafo. Ésta fue, yo pienso, la primera publicación psicológica que contenía una referencia a </a:t>
            </a: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Logic</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Modern </a:t>
            </a:r>
            <a:r>
              <a:rPr lang="es-MX" dirty="0" err="1">
                <a:latin typeface="Arial" panose="020B0604020202020204" pitchFamily="34" charset="0"/>
                <a:cs typeface="Arial" panose="020B0604020202020204" pitchFamily="34" charset="0"/>
              </a:rPr>
              <a:t>Physics</a:t>
            </a:r>
            <a:r>
              <a:rPr lang="es-MX" dirty="0">
                <a:latin typeface="Arial" panose="020B0604020202020204" pitchFamily="34" charset="0"/>
                <a:cs typeface="Arial" panose="020B0604020202020204" pitchFamily="34" charset="0"/>
              </a:rPr>
              <a:t> (1928) y fue el primer análisis operacional explícito de un concepto psicológico.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Yo mantengo mi opinión. Considero que los datos de una ciencia de la psicología pueden ser definidos o denotados inequívocamente… No obstante, estas cosas no se han hecho en un campo que ha estado dominado por una psicología subjetiva.</a:t>
            </a:r>
          </a:p>
        </p:txBody>
      </p:sp>
    </p:spTree>
    <p:extLst>
      <p:ext uri="{BB962C8B-B14F-4D97-AF65-F5344CB8AC3E}">
        <p14:creationId xmlns:p14="http://schemas.microsoft.com/office/powerpoint/2010/main" val="115427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3D09D2-A6D6-421E-A3A2-D2668950BECA}"/>
              </a:ext>
            </a:extLst>
          </p:cNvPr>
          <p:cNvSpPr txBox="1"/>
          <p:nvPr/>
        </p:nvSpPr>
        <p:spPr>
          <a:xfrm>
            <a:off x="567559" y="1119352"/>
            <a:ext cx="10972800" cy="6047809"/>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La psicología, separada de las ciencias biológicas y sociales, atravesó por una revolución comparable en muchos aspectos con aquella que se estaba llevando a cabo al mismo tiempo en la física. Esto fue, por supuesto, el conductismo. El primer paso, como en la física, fue la reexaminación de las bases observacionales de ciertos conceptos importantes.. Pero para el momento en que fue publicado el libro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muchos de los primeros conductistas, así como aquellos de nosotros que aisladamente clamábamos por alguna continuidad sistemática, habíamos empezado a ver que la psicología en verdad  no requería la redefinición de conceptos subjetivos. La reinterpretación de un conjunto establecido de explicaciones ficticias no era el camino para asegurarse de las herramientas entonces necesarias para una descripción científica de la conducta… Por el contrario, los conceptos redefinidos probaron ser algo complicado e inapropiado.</a:t>
            </a:r>
          </a:p>
          <a:p>
            <a:pPr algn="just">
              <a:lnSpc>
                <a:spcPct val="150000"/>
              </a:lnSpc>
            </a:pPr>
            <a:r>
              <a:rPr lang="es-MX" dirty="0">
                <a:latin typeface="Arial" panose="020B0604020202020204" pitchFamily="34" charset="0"/>
                <a:cs typeface="Arial" panose="020B0604020202020204" pitchFamily="34" charset="0"/>
              </a:rPr>
              <a:t>______________________________________________________</a:t>
            </a:r>
          </a:p>
          <a:p>
            <a:pPr algn="just">
              <a:lnSpc>
                <a:spcPct val="150000"/>
              </a:lnSpc>
            </a:pPr>
            <a:r>
              <a:rPr lang="es-MX" dirty="0">
                <a:latin typeface="Arial" panose="020B0604020202020204" pitchFamily="34" charset="0"/>
                <a:cs typeface="Arial" panose="020B0604020202020204" pitchFamily="34" charset="0"/>
              </a:rPr>
              <a:t>B. F. Skinner (1984) </a:t>
            </a: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operational</a:t>
            </a:r>
            <a:r>
              <a:rPr lang="es-MX" dirty="0">
                <a:latin typeface="Arial" panose="020B0604020202020204" pitchFamily="34" charset="0"/>
                <a:cs typeface="Arial" panose="020B0604020202020204" pitchFamily="34" charset="0"/>
              </a:rPr>
              <a:t> análisis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psychological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terms</a:t>
            </a:r>
            <a:r>
              <a:rPr lang="es-MX" dirty="0">
                <a:latin typeface="Arial" panose="020B0604020202020204" pitchFamily="34" charset="0"/>
                <a:cs typeface="Arial" panose="020B0604020202020204" pitchFamily="34" charset="0"/>
              </a:rPr>
              <a:t>  </a:t>
            </a:r>
          </a:p>
          <a:p>
            <a:pPr algn="just">
              <a:lnSpc>
                <a:spcPct val="150000"/>
              </a:lnSpc>
            </a:pP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Behavioral</a:t>
            </a:r>
            <a:r>
              <a:rPr lang="es-MX" dirty="0">
                <a:latin typeface="Arial" panose="020B0604020202020204" pitchFamily="34" charset="0"/>
                <a:cs typeface="Arial" panose="020B0604020202020204" pitchFamily="34" charset="0"/>
              </a:rPr>
              <a:t> and </a:t>
            </a:r>
            <a:r>
              <a:rPr lang="es-MX" dirty="0" err="1">
                <a:latin typeface="Arial" panose="020B0604020202020204" pitchFamily="34" charset="0"/>
                <a:cs typeface="Arial" panose="020B0604020202020204" pitchFamily="34" charset="0"/>
              </a:rPr>
              <a:t>Brain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Sciences</a:t>
            </a:r>
            <a:r>
              <a:rPr lang="es-MX" dirty="0">
                <a:latin typeface="Arial" panose="020B0604020202020204" pitchFamily="34" charset="0"/>
                <a:cs typeface="Arial" panose="020B0604020202020204" pitchFamily="34" charset="0"/>
              </a:rPr>
              <a:t> 7, 547-581</a:t>
            </a:r>
          </a:p>
          <a:p>
            <a:endParaRPr lang="es-MX" dirty="0"/>
          </a:p>
          <a:p>
            <a:endParaRPr lang="es-MX" dirty="0"/>
          </a:p>
        </p:txBody>
      </p:sp>
    </p:spTree>
    <p:extLst>
      <p:ext uri="{BB962C8B-B14F-4D97-AF65-F5344CB8AC3E}">
        <p14:creationId xmlns:p14="http://schemas.microsoft.com/office/powerpoint/2010/main" val="379873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24775C-9302-4B3C-8986-93E595F75B8E}"/>
              </a:ext>
            </a:extLst>
          </p:cNvPr>
          <p:cNvSpPr>
            <a:spLocks noGrp="1"/>
          </p:cNvSpPr>
          <p:nvPr>
            <p:ph type="title"/>
          </p:nvPr>
        </p:nvSpPr>
        <p:spPr>
          <a:xfrm>
            <a:off x="697754" y="932154"/>
            <a:ext cx="9802080" cy="728480"/>
          </a:xfrm>
        </p:spPr>
        <p:txBody>
          <a:bodyPr/>
          <a:lstStyle/>
          <a:p>
            <a:r>
              <a:rPr lang="es-MX" dirty="0" err="1"/>
              <a:t>Operacionalismo</a:t>
            </a:r>
            <a:r>
              <a:rPr lang="es-MX" dirty="0"/>
              <a:t> psicológico en Harvard</a:t>
            </a:r>
          </a:p>
        </p:txBody>
      </p:sp>
      <p:sp>
        <p:nvSpPr>
          <p:cNvPr id="3" name="CuadroTexto 2">
            <a:extLst>
              <a:ext uri="{FF2B5EF4-FFF2-40B4-BE49-F238E27FC236}">
                <a16:creationId xmlns:a16="http://schemas.microsoft.com/office/drawing/2014/main" id="{5C1C3FE0-7C11-47FF-9FB3-FF5C6E886CAA}"/>
              </a:ext>
            </a:extLst>
          </p:cNvPr>
          <p:cNvSpPr txBox="1"/>
          <p:nvPr/>
        </p:nvSpPr>
        <p:spPr>
          <a:xfrm>
            <a:off x="409903" y="2538248"/>
            <a:ext cx="11335407" cy="3365024"/>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En 1935, Stanley S. Stevens publicaba dos artículos en los que urgía a una “revolución que pondría fin a la posibilidad de otras revoluciones” en la psicología. Elaborando sobre las prescripciones metodológicas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para la física, Stevens (1935a,p.323) argumentaba que todos los conceptos psicológicos necesitaban ser estrictamente definidos en términos de operaciones repetibles y públicas. Stevens argumentaba que si el estudio de la mente y la conducta iban a ser tomados seriamente como una ciencia rigurosa, los psicólogos debían asegurarse de no estar hablando con propósitos cruzados al estar discutiendo sus teorías sobre la “experiencia”, la “consciencia”, y las “sensaciones”. Tenían que estar seguros de que sus conceptos estuvieran “definidos operacionalmente”.</a:t>
            </a:r>
          </a:p>
        </p:txBody>
      </p:sp>
    </p:spTree>
    <p:extLst>
      <p:ext uri="{BB962C8B-B14F-4D97-AF65-F5344CB8AC3E}">
        <p14:creationId xmlns:p14="http://schemas.microsoft.com/office/powerpoint/2010/main" val="46987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1E33C0-E1CE-415E-B7C4-72F3CA44A18B}"/>
              </a:ext>
            </a:extLst>
          </p:cNvPr>
          <p:cNvSpPr txBox="1"/>
          <p:nvPr/>
        </p:nvSpPr>
        <p:spPr>
          <a:xfrm>
            <a:off x="583324" y="1308538"/>
            <a:ext cx="10988566" cy="5025671"/>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El llamado de Stevens para un rigor conceptual fue espectacularmente exitoso. Unos pocos años después de aparecer sus artículos, Sigmund Koch (1992, p.269) recordaba, “virtualmente todo mundo en la psicología … era algún tipo de </a:t>
            </a:r>
            <a:r>
              <a:rPr lang="es-MX" dirty="0" err="1">
                <a:latin typeface="Arial" panose="020B0604020202020204" pitchFamily="34" charset="0"/>
                <a:cs typeface="Arial" panose="020B0604020202020204" pitchFamily="34" charset="0"/>
              </a:rPr>
              <a:t>operacionalista</a:t>
            </a:r>
            <a:r>
              <a:rPr lang="es-MX" dirty="0">
                <a:latin typeface="Arial" panose="020B0604020202020204" pitchFamily="34" charset="0"/>
                <a:cs typeface="Arial" panose="020B0604020202020204" pitchFamily="34" charset="0"/>
              </a:rPr>
              <a:t>”. Fue como si el adjetivo “operacional” se hubiera pegado con cemento al sustantivo “definición”. Aún en estos días, muchos libros de texto de psicología enseñan a los alumnos que la definiciones tienen que ser operacionales, argumentando que “proporcionar una definición operacional de las variables”  es  “la etiqueta de una investigación bien conducida” (Carlson et al., 2010, p.55).</a:t>
            </a:r>
          </a:p>
          <a:p>
            <a:pPr algn="just">
              <a:lnSpc>
                <a:spcPct val="150000"/>
              </a:lnSpc>
            </a:pPr>
            <a:r>
              <a:rPr lang="es-MX" dirty="0">
                <a:latin typeface="Arial" panose="020B0604020202020204" pitchFamily="34" charset="0"/>
                <a:cs typeface="Arial" panose="020B0604020202020204" pitchFamily="34" charset="0"/>
              </a:rPr>
              <a:t>	Aunque pocos psicólogos contemporáneos aceptan las implicaciones más radicales del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la visión de que “el significado de un concepto psicológico es </a:t>
            </a:r>
            <a:r>
              <a:rPr lang="es-MX" i="1" dirty="0">
                <a:latin typeface="Arial" panose="020B0604020202020204" pitchFamily="34" charset="0"/>
                <a:cs typeface="Arial" panose="020B0604020202020204" pitchFamily="34" charset="0"/>
              </a:rPr>
              <a:t>nada más </a:t>
            </a:r>
            <a:r>
              <a:rPr lang="es-MX" dirty="0">
                <a:latin typeface="Arial" panose="020B0604020202020204" pitchFamily="34" charset="0"/>
                <a:cs typeface="Arial" panose="020B0604020202020204" pitchFamily="34" charset="0"/>
              </a:rPr>
              <a:t>… que el conjunto de operaciones mediante las cuales la entidad conceptual es observada” (Stevens, 1946), la visión de que nuestras variables necesitan definiciones operacionales es tan común hoy, como lo era hace 80 años.</a:t>
            </a:r>
          </a:p>
        </p:txBody>
      </p:sp>
    </p:spTree>
    <p:extLst>
      <p:ext uri="{BB962C8B-B14F-4D97-AF65-F5344CB8AC3E}">
        <p14:creationId xmlns:p14="http://schemas.microsoft.com/office/powerpoint/2010/main" val="279653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8093E3-0C5F-4678-9E63-8A7FD80AC7EE}"/>
              </a:ext>
            </a:extLst>
          </p:cNvPr>
          <p:cNvSpPr txBox="1"/>
          <p:nvPr/>
        </p:nvSpPr>
        <p:spPr>
          <a:xfrm>
            <a:off x="662152" y="1623848"/>
            <a:ext cx="10641724" cy="4196020"/>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En vista del éxito de Stevens para esparcir el mensaje </a:t>
            </a:r>
            <a:r>
              <a:rPr lang="es-MX" dirty="0" err="1">
                <a:latin typeface="Arial" panose="020B0604020202020204" pitchFamily="34" charset="0"/>
                <a:cs typeface="Arial" panose="020B0604020202020204" pitchFamily="34" charset="0"/>
              </a:rPr>
              <a:t>operacionalista</a:t>
            </a:r>
            <a:r>
              <a:rPr lang="es-MX" dirty="0">
                <a:latin typeface="Arial" panose="020B0604020202020204" pitchFamily="34" charset="0"/>
                <a:cs typeface="Arial" panose="020B0604020202020204" pitchFamily="34" charset="0"/>
              </a:rPr>
              <a:t>, sus artículos son aún ampliamente citados en las discusiones contemporáneas sobre la definición operacional. Aún así, él estaba lejos de ser el único psicólogo llamando a una higiene conceptual. Algunos de los colegas directos de Stevens en Harvard, más notablemente B. F. Skinner y E. G. </a:t>
            </a:r>
            <a:r>
              <a:rPr lang="es-MX" dirty="0" err="1">
                <a:latin typeface="Arial" panose="020B0604020202020204" pitchFamily="34" charset="0"/>
                <a:cs typeface="Arial" panose="020B0604020202020204" pitchFamily="34" charset="0"/>
              </a:rPr>
              <a:t>Boring</a:t>
            </a:r>
            <a:r>
              <a:rPr lang="es-MX" dirty="0">
                <a:latin typeface="Arial" panose="020B0604020202020204" pitchFamily="34" charset="0"/>
                <a:cs typeface="Arial" panose="020B0604020202020204" pitchFamily="34" charset="0"/>
              </a:rPr>
              <a:t>, estaban también activamente aplicando estructuras conceptuales </a:t>
            </a:r>
            <a:r>
              <a:rPr lang="es-MX" dirty="0" err="1">
                <a:latin typeface="Arial" panose="020B0604020202020204" pitchFamily="34" charset="0"/>
                <a:cs typeface="Arial" panose="020B0604020202020204" pitchFamily="34" charset="0"/>
              </a:rPr>
              <a:t>Bridgmanianas</a:t>
            </a:r>
            <a:r>
              <a:rPr lang="es-MX" dirty="0">
                <a:latin typeface="Arial" panose="020B0604020202020204" pitchFamily="34" charset="0"/>
                <a:cs typeface="Arial" panose="020B0604020202020204" pitchFamily="34" charset="0"/>
              </a:rPr>
              <a:t> al estudio de la mente y la conducta. Skinner utilizó la perspectiva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para volver a trabajar sobre los fundamentos del conductismo, mientras </a:t>
            </a:r>
            <a:r>
              <a:rPr lang="es-MX" dirty="0" err="1">
                <a:latin typeface="Arial" panose="020B0604020202020204" pitchFamily="34" charset="0"/>
                <a:cs typeface="Arial" panose="020B0604020202020204" pitchFamily="34" charset="0"/>
              </a:rPr>
              <a:t>Boring</a:t>
            </a:r>
            <a:r>
              <a:rPr lang="es-MX" dirty="0">
                <a:latin typeface="Arial" panose="020B0604020202020204" pitchFamily="34" charset="0"/>
                <a:cs typeface="Arial" panose="020B0604020202020204" pitchFamily="34" charset="0"/>
              </a:rPr>
              <a:t> y su alumno Douglas McGregor (1935) escribieron un documento en el que desarrollaron una perspectiva operacional para redefinir la psicofísica como una ciencia natural. Fuera de Harvard, también, los académicos activamente desarrollaban visiones </a:t>
            </a:r>
            <a:r>
              <a:rPr lang="es-MX" dirty="0" err="1">
                <a:latin typeface="Arial" panose="020B0604020202020204" pitchFamily="34" charset="0"/>
                <a:cs typeface="Arial" panose="020B0604020202020204" pitchFamily="34" charset="0"/>
              </a:rPr>
              <a:t>operacionistas</a:t>
            </a:r>
            <a:r>
              <a:rPr lang="es-MX" dirty="0">
                <a:latin typeface="Arial" panose="020B0604020202020204" pitchFamily="34" charset="0"/>
                <a:cs typeface="Arial" panose="020B0604020202020204" pitchFamily="34" charset="0"/>
              </a:rPr>
              <a:t> sobre la naturaleza de conceptos psicológicos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Hull, 1943; Tolman, 1936). </a:t>
            </a:r>
          </a:p>
        </p:txBody>
      </p:sp>
    </p:spTree>
    <p:extLst>
      <p:ext uri="{BB962C8B-B14F-4D97-AF65-F5344CB8AC3E}">
        <p14:creationId xmlns:p14="http://schemas.microsoft.com/office/powerpoint/2010/main" val="2809533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C84161-0C86-44A9-92C2-6057A47363C2}"/>
              </a:ext>
            </a:extLst>
          </p:cNvPr>
          <p:cNvSpPr>
            <a:spLocks noGrp="1"/>
          </p:cNvSpPr>
          <p:nvPr>
            <p:ph type="title"/>
          </p:nvPr>
        </p:nvSpPr>
        <p:spPr/>
        <p:txBody>
          <a:bodyPr/>
          <a:lstStyle/>
          <a:p>
            <a:r>
              <a:rPr lang="es-MX" dirty="0"/>
              <a:t>El Plan de Skinner</a:t>
            </a:r>
          </a:p>
        </p:txBody>
      </p:sp>
      <p:sp>
        <p:nvSpPr>
          <p:cNvPr id="3" name="CuadroTexto 2">
            <a:extLst>
              <a:ext uri="{FF2B5EF4-FFF2-40B4-BE49-F238E27FC236}">
                <a16:creationId xmlns:a16="http://schemas.microsoft.com/office/drawing/2014/main" id="{F866FCFE-E3F3-45FF-A06A-AC536988EFDE}"/>
              </a:ext>
            </a:extLst>
          </p:cNvPr>
          <p:cNvSpPr txBox="1"/>
          <p:nvPr/>
        </p:nvSpPr>
        <p:spPr>
          <a:xfrm>
            <a:off x="441434" y="2822028"/>
            <a:ext cx="11366938" cy="2949525"/>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El libro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rápidamente recibió una considerable cantidad de atención. Ciertamente, en una de las primeras discusiones del libro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en la literatura psicológica, H. M. Johnson argumentaba que “una rigurosa aplicación del método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al análisis de los ‘problemas’ psicológicos mostraría una enorme proporción de ellos como espurios, pudiendo prevenir mucha experimentación innecesaria e irrelevante” (1930, 113n).</a:t>
            </a:r>
          </a:p>
          <a:p>
            <a:pPr algn="just">
              <a:lnSpc>
                <a:spcPct val="150000"/>
              </a:lnSpc>
            </a:pPr>
            <a:r>
              <a:rPr lang="es-MX" dirty="0">
                <a:latin typeface="Arial" panose="020B0604020202020204" pitchFamily="34" charset="0"/>
                <a:cs typeface="Arial" panose="020B0604020202020204" pitchFamily="34" charset="0"/>
              </a:rPr>
              <a:t>	En otras palabras, el criterio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le permitió a Johnson hacer lo que los conductistas habían estado haciendo por casi 20 años, criticar el apego a la introspección con bases metodológicas.</a:t>
            </a:r>
          </a:p>
        </p:txBody>
      </p:sp>
    </p:spTree>
    <p:extLst>
      <p:ext uri="{BB962C8B-B14F-4D97-AF65-F5344CB8AC3E}">
        <p14:creationId xmlns:p14="http://schemas.microsoft.com/office/powerpoint/2010/main" val="3268714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4B21AC-58BA-42C8-89CF-E79DC1429128}"/>
              </a:ext>
            </a:extLst>
          </p:cNvPr>
          <p:cNvSpPr txBox="1"/>
          <p:nvPr/>
        </p:nvSpPr>
        <p:spPr>
          <a:xfrm>
            <a:off x="520262" y="1292772"/>
            <a:ext cx="11114690" cy="5027017"/>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Algunos conductistas rápidamente empezaron a ver el interés del enfoque operacional. Entre ellos estaba B. F. Skinner, en ese tiempo aún siendo un estudiante graduado en Harvard.</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Skinner (1979, p. 11), quien se había “convertido a la postura conductista” luego de leer el libro de Watson, inició su programa de graduación en 1928, tres años antes que Stevens. Sin embargo, no le tomó mucho tiempo darse cuenta descubrir que sus maestros en Harvard no estaban particularmente interesados en los enfoques conductuales de la psicología y él rápidamente se acercó a W. J. Crozier y a Hudson </a:t>
            </a:r>
            <a:r>
              <a:rPr lang="es-MX" dirty="0" err="1">
                <a:latin typeface="Arial" panose="020B0604020202020204" pitchFamily="34" charset="0"/>
                <a:cs typeface="Arial" panose="020B0604020202020204" pitchFamily="34" charset="0"/>
              </a:rPr>
              <a:t>Hoagland</a:t>
            </a:r>
            <a:r>
              <a:rPr lang="es-MX" dirty="0">
                <a:latin typeface="Arial" panose="020B0604020202020204" pitchFamily="34" charset="0"/>
                <a:cs typeface="Arial" panose="020B0604020202020204" pitchFamily="34" charset="0"/>
              </a:rPr>
              <a:t> en el Departamento de Biología, ya que ellos estaban discutiendo a </a:t>
            </a:r>
            <a:r>
              <a:rPr lang="es-MX" dirty="0" err="1">
                <a:latin typeface="Arial" panose="020B0604020202020204" pitchFamily="34" charset="0"/>
                <a:cs typeface="Arial" panose="020B0604020202020204" pitchFamily="34" charset="0"/>
              </a:rPr>
              <a:t>Pavlov</a:t>
            </a:r>
            <a:r>
              <a:rPr lang="es-MX" dirty="0">
                <a:latin typeface="Arial" panose="020B0604020202020204" pitchFamily="34" charset="0"/>
                <a:cs typeface="Arial" panose="020B0604020202020204" pitchFamily="34" charset="0"/>
              </a:rPr>
              <a:t> y los reflejos condicionados en sus cursos de fisiología (1979, pp. 13-15, 21). Influenciado por los dos, Skinner empezó a especializarse en lo que él mismo denominaba como “la conducta de organismos intactos” (1931b, 427), un campo de estudio que procuraba analizar la conducta, sin inclinarse dentro de los mecanismos fisiológicos subyacentes.</a:t>
            </a:r>
          </a:p>
        </p:txBody>
      </p:sp>
    </p:spTree>
    <p:extLst>
      <p:ext uri="{BB962C8B-B14F-4D97-AF65-F5344CB8AC3E}">
        <p14:creationId xmlns:p14="http://schemas.microsoft.com/office/powerpoint/2010/main" val="1444123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FE824FF-ED1E-43F6-AD25-55AF59E51813}"/>
              </a:ext>
            </a:extLst>
          </p:cNvPr>
          <p:cNvSpPr txBox="1"/>
          <p:nvPr/>
        </p:nvSpPr>
        <p:spPr>
          <a:xfrm>
            <a:off x="693683" y="1245476"/>
            <a:ext cx="10862441" cy="4524315"/>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Fue más o menos al mismo tiempo, que Skinner supo sobre </a:t>
            </a:r>
            <a:r>
              <a:rPr lang="es-MX" i="1" dirty="0" err="1">
                <a:latin typeface="Arial" panose="020B0604020202020204" pitchFamily="34" charset="0"/>
                <a:cs typeface="Arial" panose="020B0604020202020204" pitchFamily="34" charset="0"/>
              </a:rPr>
              <a:t>The</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Logic</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of</a:t>
            </a:r>
            <a:r>
              <a:rPr lang="es-MX" i="1" dirty="0">
                <a:latin typeface="Arial" panose="020B0604020202020204" pitchFamily="34" charset="0"/>
                <a:cs typeface="Arial" panose="020B0604020202020204" pitchFamily="34" charset="0"/>
              </a:rPr>
              <a:t> Modern </a:t>
            </a:r>
            <a:r>
              <a:rPr lang="es-MX" i="1" dirty="0" err="1">
                <a:latin typeface="Arial" panose="020B0604020202020204" pitchFamily="34" charset="0"/>
                <a:cs typeface="Arial" panose="020B0604020202020204" pitchFamily="34" charset="0"/>
              </a:rPr>
              <a:t>Physics</a:t>
            </a:r>
            <a:r>
              <a:rPr lang="es-MX" i="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de parte de </a:t>
            </a:r>
            <a:r>
              <a:rPr lang="es-MX" dirty="0" err="1">
                <a:latin typeface="Arial" panose="020B0604020202020204" pitchFamily="34" charset="0"/>
                <a:cs typeface="Arial" panose="020B0604020202020204" pitchFamily="34" charset="0"/>
              </a:rPr>
              <a:t>Cuthbert</a:t>
            </a:r>
            <a:r>
              <a:rPr lang="es-MX" dirty="0">
                <a:latin typeface="Arial" panose="020B0604020202020204" pitchFamily="34" charset="0"/>
                <a:cs typeface="Arial" panose="020B0604020202020204" pitchFamily="34" charset="0"/>
              </a:rPr>
              <a:t> Daniel, un estudiante del MIT quien estudiaba ingeniería química y había llegado a Harvard para trabajar con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(Skinner, 1979, p.41).</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El enfoque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repicaba con la perspectiva de Skinner sobre la filosofía de la ciencia, que fue también moldeada por otros dos libros que había leído con sus maestros L. J. Henderson y George </a:t>
            </a:r>
            <a:r>
              <a:rPr lang="es-MX" dirty="0" err="1">
                <a:latin typeface="Arial" panose="020B0604020202020204" pitchFamily="34" charset="0"/>
                <a:cs typeface="Arial" panose="020B0604020202020204" pitchFamily="34" charset="0"/>
              </a:rPr>
              <a:t>Sarton</a:t>
            </a:r>
            <a:r>
              <a:rPr lang="es-MX" dirty="0">
                <a:latin typeface="Arial" panose="020B0604020202020204" pitchFamily="34" charset="0"/>
                <a:cs typeface="Arial" panose="020B0604020202020204" pitchFamily="34" charset="0"/>
              </a:rPr>
              <a:t> en sus cursos de historia de la ciencia: el libro de Ernst Mach </a:t>
            </a:r>
            <a:r>
              <a:rPr lang="es-MX" i="1" dirty="0" err="1">
                <a:latin typeface="Arial" panose="020B0604020202020204" pitchFamily="34" charset="0"/>
                <a:cs typeface="Arial" panose="020B0604020202020204" pitchFamily="34" charset="0"/>
              </a:rPr>
              <a:t>The</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Science</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of</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Mechanics</a:t>
            </a:r>
            <a:r>
              <a:rPr lang="es-MX" i="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y el libro de Henri Poincaré </a:t>
            </a:r>
            <a:r>
              <a:rPr lang="es-MX" i="1" dirty="0" err="1">
                <a:latin typeface="Arial" panose="020B0604020202020204" pitchFamily="34" charset="0"/>
                <a:cs typeface="Arial" panose="020B0604020202020204" pitchFamily="34" charset="0"/>
              </a:rPr>
              <a:t>Science</a:t>
            </a:r>
            <a:r>
              <a:rPr lang="es-MX" i="1" dirty="0">
                <a:latin typeface="Arial" panose="020B0604020202020204" pitchFamily="34" charset="0"/>
                <a:cs typeface="Arial" panose="020B0604020202020204" pitchFamily="34" charset="0"/>
              </a:rPr>
              <a:t> et </a:t>
            </a:r>
            <a:r>
              <a:rPr lang="es-MX" i="1" dirty="0" err="1">
                <a:latin typeface="Arial" panose="020B0604020202020204" pitchFamily="34" charset="0"/>
                <a:cs typeface="Arial" panose="020B0604020202020204" pitchFamily="34" charset="0"/>
              </a:rPr>
              <a:t>Méthode</a:t>
            </a:r>
            <a:r>
              <a:rPr lang="es-MX" dirty="0">
                <a:latin typeface="Arial" panose="020B0604020202020204" pitchFamily="34" charset="0"/>
                <a:cs typeface="Arial" panose="020B0604020202020204" pitchFamily="34" charset="0"/>
              </a:rPr>
              <a:t>. Inspirado por estas lecturas positivistas, Skinner decidió estudiar la historia del concepto de “reflejo”, que había sido fundamental en su estudio experimental de los reflejos involucrados en la alimentación (comer).</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Empezando con el enfoque de Descartes en su </a:t>
            </a:r>
            <a:r>
              <a:rPr lang="es-MX" i="1" dirty="0">
                <a:latin typeface="Arial" panose="020B0604020202020204" pitchFamily="34" charset="0"/>
                <a:cs typeface="Arial" panose="020B0604020202020204" pitchFamily="34" charset="0"/>
              </a:rPr>
              <a:t>Traité de </a:t>
            </a:r>
            <a:r>
              <a:rPr lang="es-MX" i="1" dirty="0" err="1">
                <a:latin typeface="Arial" panose="020B0604020202020204" pitchFamily="34" charset="0"/>
                <a:cs typeface="Arial" panose="020B0604020202020204" pitchFamily="34" charset="0"/>
              </a:rPr>
              <a:t>l’homme</a:t>
            </a:r>
            <a:r>
              <a:rPr lang="es-MX" dirty="0">
                <a:latin typeface="Arial" panose="020B0604020202020204" pitchFamily="34" charset="0"/>
                <a:cs typeface="Arial" panose="020B0604020202020204" pitchFamily="34" charset="0"/>
              </a:rPr>
              <a:t>, Skinner (1931b) reconstruyó la historia de la noción, tanto en la psicología como en la fisiología, publicando su trabajo con el título de     “El Concepto del Reflejo en la Descripción de la Conducta”. En este artículo, Skinner (1931b, p. 450) concluye que “un reflejo no tiene significado científico fuera de su definición en términos de operaciones experimentales”.</a:t>
            </a:r>
          </a:p>
        </p:txBody>
      </p:sp>
    </p:spTree>
    <p:extLst>
      <p:ext uri="{BB962C8B-B14F-4D97-AF65-F5344CB8AC3E}">
        <p14:creationId xmlns:p14="http://schemas.microsoft.com/office/powerpoint/2010/main" val="335523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1B771CA-844D-4927-9A8C-F1898AE1A003}"/>
              </a:ext>
            </a:extLst>
          </p:cNvPr>
          <p:cNvSpPr txBox="1"/>
          <p:nvPr/>
        </p:nvSpPr>
        <p:spPr>
          <a:xfrm>
            <a:off x="772509" y="1403133"/>
            <a:ext cx="6653049" cy="5027017"/>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Una definición operacional especifica procedimientos concretos y replicables diseñados para representar un constructo (término dentro de una teoría). En las palabras del psicólogo norteamericano </a:t>
            </a:r>
            <a:r>
              <a:rPr lang="es-MX" b="1" dirty="0">
                <a:latin typeface="Arial" panose="020B0604020202020204" pitchFamily="34" charset="0"/>
                <a:cs typeface="Arial" panose="020B0604020202020204" pitchFamily="34" charset="0"/>
              </a:rPr>
              <a:t>S. S. Stevens </a:t>
            </a:r>
            <a:r>
              <a:rPr lang="es-MX" dirty="0">
                <a:latin typeface="Arial" panose="020B0604020202020204" pitchFamily="34" charset="0"/>
                <a:cs typeface="Arial" panose="020B0604020202020204" pitchFamily="34" charset="0"/>
              </a:rPr>
              <a:t>(1953), ‘Una operación es la ejecución que realizamos para hacer conocido un concepto”. Por ejemplo, una definición operacional del “miedo” (como constructo) frecuentemente incluye respuestas fisiológicas medibles que ocurren ante la percepción de una amenaza. Así, “miedo” puede definirse operacionalmente como cambios específicos en la tasa cardiaca, en la respuesta galvánica de la piel, en la dilatación de la pupila y en la presión arterial.</a:t>
            </a:r>
          </a:p>
        </p:txBody>
      </p:sp>
      <p:pic>
        <p:nvPicPr>
          <p:cNvPr id="5" name="Imagen 4">
            <a:extLst>
              <a:ext uri="{FF2B5EF4-FFF2-40B4-BE49-F238E27FC236}">
                <a16:creationId xmlns:a16="http://schemas.microsoft.com/office/drawing/2014/main" id="{F85ABE2C-B358-43A4-A141-67D252809495}"/>
              </a:ext>
            </a:extLst>
          </p:cNvPr>
          <p:cNvPicPr>
            <a:picLocks noChangeAspect="1"/>
          </p:cNvPicPr>
          <p:nvPr/>
        </p:nvPicPr>
        <p:blipFill>
          <a:blip r:embed="rId2"/>
          <a:stretch>
            <a:fillRect/>
          </a:stretch>
        </p:blipFill>
        <p:spPr>
          <a:xfrm>
            <a:off x="8042713" y="1632715"/>
            <a:ext cx="2877402" cy="4074401"/>
          </a:xfrm>
          <a:prstGeom prst="rect">
            <a:avLst/>
          </a:prstGeom>
        </p:spPr>
      </p:pic>
      <p:sp>
        <p:nvSpPr>
          <p:cNvPr id="6" name="CuadroTexto 5">
            <a:extLst>
              <a:ext uri="{FF2B5EF4-FFF2-40B4-BE49-F238E27FC236}">
                <a16:creationId xmlns:a16="http://schemas.microsoft.com/office/drawing/2014/main" id="{81B189E8-5DF9-4776-BAEE-31AC550271FC}"/>
              </a:ext>
            </a:extLst>
          </p:cNvPr>
          <p:cNvSpPr txBox="1"/>
          <p:nvPr/>
        </p:nvSpPr>
        <p:spPr>
          <a:xfrm>
            <a:off x="8008883" y="5754414"/>
            <a:ext cx="2948151"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         S. S. Stevens</a:t>
            </a:r>
          </a:p>
        </p:txBody>
      </p:sp>
    </p:spTree>
    <p:extLst>
      <p:ext uri="{BB962C8B-B14F-4D97-AF65-F5344CB8AC3E}">
        <p14:creationId xmlns:p14="http://schemas.microsoft.com/office/powerpoint/2010/main" val="311978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6975B24-E157-486C-9AE0-9B16372997E4}"/>
              </a:ext>
            </a:extLst>
          </p:cNvPr>
          <p:cNvSpPr txBox="1"/>
          <p:nvPr/>
        </p:nvSpPr>
        <p:spPr>
          <a:xfrm>
            <a:off x="614855" y="1198179"/>
            <a:ext cx="10862442" cy="5078313"/>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En breve, Skinner devela una definición que satisface lo que él percibe que es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Mientras los psicólogos y los fisiólogos frecuentemente han apelado al carácter “involuntario” o “inconsciente” de los reflejos en sus definiciones (conceptos que, Skinner (1931b, p. 445) creía ser problemáticos desde un punto de vista operacional), Skinner argumentaba que el reflejo no es nada mas que ”la correlación observada de dos eventos, un estímulo y una respuesta.” </a:t>
            </a:r>
            <a:r>
              <a:rPr lang="es-MX" i="1" dirty="0">
                <a:latin typeface="Arial" panose="020B0604020202020204" pitchFamily="34" charset="0"/>
                <a:cs typeface="Arial" panose="020B0604020202020204" pitchFamily="34" charset="0"/>
              </a:rPr>
              <a:t>Correlaciones</a:t>
            </a:r>
            <a:r>
              <a:rPr lang="es-MX" dirty="0">
                <a:latin typeface="Arial" panose="020B0604020202020204" pitchFamily="34" charset="0"/>
                <a:cs typeface="Arial" panose="020B0604020202020204" pitchFamily="34" charset="0"/>
              </a:rPr>
              <a:t> entre estímulos y respuestas que son </a:t>
            </a:r>
            <a:r>
              <a:rPr lang="es-MX" i="1" dirty="0">
                <a:latin typeface="Arial" panose="020B0604020202020204" pitchFamily="34" charset="0"/>
                <a:cs typeface="Arial" panose="020B0604020202020204" pitchFamily="34" charset="0"/>
              </a:rPr>
              <a:t>directamente</a:t>
            </a:r>
            <a:r>
              <a:rPr lang="es-MX" dirty="0">
                <a:latin typeface="Arial" panose="020B0604020202020204" pitchFamily="34" charset="0"/>
                <a:cs typeface="Arial" panose="020B0604020202020204" pitchFamily="34" charset="0"/>
              </a:rPr>
              <a:t> observables.</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Skinner, en otras palabras, promovía el uso del enfoque operacional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para mejorar los fundamentos del conductismo. No es coincidencia que Skinner demandara una definición pública de la sensación, al argumentar contra el fenomenalismo. Skinner, dicho de otro modo, argumentaba en contra de los intentos de los fenomenalistas para reducir la ciencia a la experiencia sensorial, mediante la aplicación de la llamada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para una higiene conceptual de nociones tales como “conocimiento”, “mente” y “sensación”. Las proposiciones de los fenomenalistas carecen simplemente de sentido, si no proporcionan una definición operacional de la “experiencia sensorial”. Skinner, por supuesto, creía que la única definición viable de la experiencia sensorial sería una conductista.</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_____________________________________________________________________________</a:t>
            </a:r>
          </a:p>
          <a:p>
            <a:pPr algn="just"/>
            <a:r>
              <a:rPr lang="es-MX" dirty="0">
                <a:latin typeface="Arial" panose="020B0604020202020204" pitchFamily="34" charset="0"/>
                <a:cs typeface="Arial" panose="020B0604020202020204" pitchFamily="34" charset="0"/>
              </a:rPr>
              <a:t>Sander </a:t>
            </a:r>
            <a:r>
              <a:rPr lang="es-MX" dirty="0" err="1">
                <a:latin typeface="Arial" panose="020B0604020202020204" pitchFamily="34" charset="0"/>
                <a:cs typeface="Arial" panose="020B0604020202020204" pitchFamily="34" charset="0"/>
              </a:rPr>
              <a:t>Verhaegh</a:t>
            </a:r>
            <a:r>
              <a:rPr lang="es-MX" dirty="0">
                <a:latin typeface="Arial" panose="020B0604020202020204" pitchFamily="34" charset="0"/>
                <a:cs typeface="Arial" panose="020B0604020202020204" pitchFamily="34" charset="0"/>
              </a:rPr>
              <a:t> 2021  </a:t>
            </a:r>
            <a:r>
              <a:rPr lang="es-MX" dirty="0" err="1">
                <a:latin typeface="Arial" panose="020B0604020202020204" pitchFamily="34" charset="0"/>
                <a:cs typeface="Arial" panose="020B0604020202020204" pitchFamily="34" charset="0"/>
              </a:rPr>
              <a:t>Psychological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operacionisms</a:t>
            </a:r>
            <a:r>
              <a:rPr lang="es-MX" dirty="0">
                <a:latin typeface="Arial" panose="020B0604020202020204" pitchFamily="34" charset="0"/>
                <a:cs typeface="Arial" panose="020B0604020202020204" pitchFamily="34" charset="0"/>
              </a:rPr>
              <a:t> at Harvard  J </a:t>
            </a:r>
            <a:r>
              <a:rPr lang="es-MX" dirty="0" err="1">
                <a:latin typeface="Arial" panose="020B0604020202020204" pitchFamily="34" charset="0"/>
                <a:cs typeface="Arial" panose="020B0604020202020204" pitchFamily="34" charset="0"/>
              </a:rPr>
              <a:t>Hist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Sci</a:t>
            </a:r>
            <a:r>
              <a:rPr lang="es-MX" dirty="0">
                <a:latin typeface="Arial" panose="020B0604020202020204" pitchFamily="34" charset="0"/>
                <a:cs typeface="Arial" panose="020B0604020202020204" pitchFamily="34" charset="0"/>
              </a:rPr>
              <a:t> 57, 194-212</a:t>
            </a:r>
          </a:p>
        </p:txBody>
      </p:sp>
    </p:spTree>
    <p:extLst>
      <p:ext uri="{BB962C8B-B14F-4D97-AF65-F5344CB8AC3E}">
        <p14:creationId xmlns:p14="http://schemas.microsoft.com/office/powerpoint/2010/main" val="3567585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0248D-4F91-4C0A-9891-270A40520711}"/>
              </a:ext>
            </a:extLst>
          </p:cNvPr>
          <p:cNvSpPr>
            <a:spLocks noGrp="1"/>
          </p:cNvSpPr>
          <p:nvPr>
            <p:ph type="title"/>
          </p:nvPr>
        </p:nvSpPr>
        <p:spPr>
          <a:xfrm>
            <a:off x="1706748" y="601079"/>
            <a:ext cx="8761413" cy="1196190"/>
          </a:xfrm>
        </p:spPr>
        <p:txBody>
          <a:bodyPr/>
          <a:lstStyle/>
          <a:p>
            <a:r>
              <a:rPr lang="es-MX" dirty="0"/>
              <a:t>Ingeniería Conceptual y </a:t>
            </a:r>
            <a:r>
              <a:rPr lang="es-MX" dirty="0" err="1"/>
              <a:t>Operacionalismo</a:t>
            </a:r>
            <a:r>
              <a:rPr lang="es-MX" dirty="0"/>
              <a:t> en Psicología</a:t>
            </a:r>
          </a:p>
        </p:txBody>
      </p:sp>
      <p:sp>
        <p:nvSpPr>
          <p:cNvPr id="3" name="CuadroTexto 2">
            <a:extLst>
              <a:ext uri="{FF2B5EF4-FFF2-40B4-BE49-F238E27FC236}">
                <a16:creationId xmlns:a16="http://schemas.microsoft.com/office/drawing/2014/main" id="{C5672088-2C89-4FC9-897C-097289316F56}"/>
              </a:ext>
            </a:extLst>
          </p:cNvPr>
          <p:cNvSpPr txBox="1"/>
          <p:nvPr/>
        </p:nvSpPr>
        <p:spPr>
          <a:xfrm>
            <a:off x="504496" y="2979683"/>
            <a:ext cx="11098924" cy="3365024"/>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La ingeniería conceptual y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están vinculados por su contenido y por su historia.       En términos de contenido, ambos se interesan en la formulación apropiada de conceptos (científicos). </a:t>
            </a:r>
          </a:p>
          <a:p>
            <a:pPr algn="just">
              <a:lnSpc>
                <a:spcPct val="150000"/>
              </a:lnSpc>
            </a:pPr>
            <a:r>
              <a:rPr lang="es-MX" dirty="0">
                <a:latin typeface="Arial" panose="020B0604020202020204" pitchFamily="34" charset="0"/>
                <a:cs typeface="Arial" panose="020B0604020202020204" pitchFamily="34" charset="0"/>
              </a:rPr>
              <a:t>	La ingeniería conceptual involucra la creación y revisión de conceptos haciéndolos apropiados para una tarea dada (</a:t>
            </a:r>
            <a:r>
              <a:rPr lang="es-MX" dirty="0" err="1">
                <a:latin typeface="Arial" panose="020B0604020202020204" pitchFamily="34" charset="0"/>
                <a:cs typeface="Arial" panose="020B0604020202020204" pitchFamily="34" charset="0"/>
              </a:rPr>
              <a:t>Cappelen</a:t>
            </a:r>
            <a:r>
              <a:rPr lang="es-MX" dirty="0">
                <a:latin typeface="Arial" panose="020B0604020202020204" pitchFamily="34" charset="0"/>
                <a:cs typeface="Arial" panose="020B0604020202020204" pitchFamily="34" charset="0"/>
              </a:rPr>
              <a:t>, 2018). </a:t>
            </a:r>
          </a:p>
          <a:p>
            <a:pPr algn="just">
              <a:lnSpc>
                <a:spcPct val="150000"/>
              </a:lnSpc>
            </a:pPr>
            <a:r>
              <a:rPr lang="es-MX" dirty="0">
                <a:latin typeface="Arial" panose="020B0604020202020204" pitchFamily="34" charset="0"/>
                <a:cs typeface="Arial" panose="020B0604020202020204" pitchFamily="34" charset="0"/>
              </a:rPr>
              <a:t>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por el otro lado, se interesa en la formulación de conceptos que sean apropiados para una tarea específica, llamada, medir o evaluar (Chang, 2009).</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88459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95646B5-5C17-46C4-ADAD-4F4873AABB21}"/>
              </a:ext>
            </a:extLst>
          </p:cNvPr>
          <p:cNvSpPr txBox="1"/>
          <p:nvPr/>
        </p:nvSpPr>
        <p:spPr>
          <a:xfrm>
            <a:off x="315310" y="740979"/>
            <a:ext cx="10105696" cy="5632311"/>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En el vínculo histórico, tanto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como la ingeniería conceptual tienen conexiones con el empirismo lógico y Rudolf Carnap. La conexión con el empirismo lógico es más obvia en el caso de la ingeniería conceptual. Muchos autores trazan el origen de la ingeniería conceptual con el trabajo de Rudolf Carnap. Ciertamente el término “ingeniería conceptual” apareció primero en la introducción escrita por Richard </a:t>
            </a:r>
            <a:r>
              <a:rPr lang="es-MX" dirty="0" err="1">
                <a:latin typeface="Arial" panose="020B0604020202020204" pitchFamily="34" charset="0"/>
                <a:cs typeface="Arial" panose="020B0604020202020204" pitchFamily="34" charset="0"/>
              </a:rPr>
              <a:t>Creath</a:t>
            </a:r>
            <a:r>
              <a:rPr lang="es-MX" dirty="0">
                <a:latin typeface="Arial" panose="020B0604020202020204" pitchFamily="34" charset="0"/>
                <a:cs typeface="Arial" panose="020B0604020202020204" pitchFamily="34" charset="0"/>
              </a:rPr>
              <a:t> para un libro que contenía correspondencia entre Carnap y W. O. Quine (</a:t>
            </a:r>
            <a:r>
              <a:rPr lang="es-MX" dirty="0" err="1">
                <a:latin typeface="Arial" panose="020B0604020202020204" pitchFamily="34" charset="0"/>
                <a:cs typeface="Arial" panose="020B0604020202020204" pitchFamily="34" charset="0"/>
              </a:rPr>
              <a:t>Creath</a:t>
            </a:r>
            <a:r>
              <a:rPr lang="es-MX" dirty="0">
                <a:latin typeface="Arial" panose="020B0604020202020204" pitchFamily="34" charset="0"/>
                <a:cs typeface="Arial" panose="020B0604020202020204" pitchFamily="34" charset="0"/>
              </a:rPr>
              <a:t>, 1990).</a:t>
            </a:r>
          </a:p>
          <a:p>
            <a:pPr algn="just"/>
            <a:r>
              <a:rPr lang="es-MX" dirty="0">
                <a:latin typeface="Arial" panose="020B0604020202020204" pitchFamily="34" charset="0"/>
                <a:cs typeface="Arial" panose="020B0604020202020204" pitchFamily="34" charset="0"/>
              </a:rPr>
              <a:t>	En su libro publicado en 1950, Carnap bosqueja el método de la explicación, que involucra la </a:t>
            </a:r>
            <a:r>
              <a:rPr lang="es-MX" dirty="0" err="1">
                <a:latin typeface="Arial" panose="020B0604020202020204" pitchFamily="34" charset="0"/>
                <a:cs typeface="Arial" panose="020B0604020202020204" pitchFamily="34" charset="0"/>
              </a:rPr>
              <a:t>re-caracterización</a:t>
            </a:r>
            <a:r>
              <a:rPr lang="es-MX" dirty="0">
                <a:latin typeface="Arial" panose="020B0604020202020204" pitchFamily="34" charset="0"/>
                <a:cs typeface="Arial" panose="020B0604020202020204" pitchFamily="34" charset="0"/>
              </a:rPr>
              <a:t> de conceptos científicos mediante el balanceo de cuatro criterios, que un concepto útil debe de llenar (desde el punto de vista de Carnap): exactitud, semejanza al uso previo, utilidad y simplicidad (Carnap, 1950b). El método de explicación es regularmente visto como un ejemplo de, o un precursor, de la ingeniería conceptual.</a:t>
            </a:r>
          </a:p>
          <a:p>
            <a:pPr algn="just"/>
            <a:r>
              <a:rPr lang="es-MX" dirty="0">
                <a:latin typeface="Arial" panose="020B0604020202020204" pitchFamily="34" charset="0"/>
                <a:cs typeface="Arial" panose="020B0604020202020204" pitchFamily="34" charset="0"/>
              </a:rPr>
              <a:t>	Aunque diversos autores han sostenido que la medición psicológica contemporánea continúa procediendo a lo largo de líneas </a:t>
            </a:r>
            <a:r>
              <a:rPr lang="es-MX" dirty="0" err="1">
                <a:latin typeface="Arial" panose="020B0604020202020204" pitchFamily="34" charset="0"/>
                <a:cs typeface="Arial" panose="020B0604020202020204" pitchFamily="34" charset="0"/>
              </a:rPr>
              <a:t>operacionalistas</a:t>
            </a:r>
            <a:r>
              <a:rPr lang="es-MX" dirty="0">
                <a:latin typeface="Arial" panose="020B0604020202020204" pitchFamily="34" charset="0"/>
                <a:cs typeface="Arial" panose="020B0604020202020204" pitchFamily="34" charset="0"/>
              </a:rPr>
              <a:t> en la</a:t>
            </a:r>
            <a:r>
              <a:rPr lang="es-MX" i="1" dirty="0">
                <a:latin typeface="Arial" panose="020B0604020202020204" pitchFamily="34" charset="0"/>
                <a:cs typeface="Arial" panose="020B0604020202020204" pitchFamily="34" charset="0"/>
              </a:rPr>
              <a:t> práctica </a:t>
            </a:r>
            <a:r>
              <a:rPr lang="es-MX" dirty="0">
                <a:latin typeface="Arial" panose="020B0604020202020204" pitchFamily="34" charset="0"/>
                <a:cs typeface="Arial" panose="020B0604020202020204" pitchFamily="34" charset="0"/>
              </a:rPr>
              <a:t>(Lovett &amp; Hood, 2011; Maul &amp; </a:t>
            </a:r>
            <a:r>
              <a:rPr lang="es-MX" dirty="0" err="1">
                <a:latin typeface="Arial" panose="020B0604020202020204" pitchFamily="34" charset="0"/>
                <a:cs typeface="Arial" panose="020B0604020202020204" pitchFamily="34" charset="0"/>
              </a:rPr>
              <a:t>McGrane</a:t>
            </a:r>
            <a:r>
              <a:rPr lang="es-MX" dirty="0">
                <a:latin typeface="Arial" panose="020B0604020202020204" pitchFamily="34" charset="0"/>
                <a:cs typeface="Arial" panose="020B0604020202020204" pitchFamily="34" charset="0"/>
              </a:rPr>
              <a:t>, 2017),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como una filosofía ha caído en desuso. Así que, podemos encontrar autores contemporáneos escribiendo que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ha sido “casi uniformemente rechazado como una filosofía impráctica” (Maul, 2017, p. 60) y que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es una “filosofía de la ciencia errónea” (</a:t>
            </a:r>
            <a:r>
              <a:rPr lang="es-MX" dirty="0" err="1">
                <a:latin typeface="Arial" panose="020B0604020202020204" pitchFamily="34" charset="0"/>
                <a:cs typeface="Arial" panose="020B0604020202020204" pitchFamily="34" charset="0"/>
              </a:rPr>
              <a:t>Meehl</a:t>
            </a:r>
            <a:r>
              <a:rPr lang="es-MX" dirty="0">
                <a:latin typeface="Arial" panose="020B0604020202020204" pitchFamily="34" charset="0"/>
                <a:cs typeface="Arial" panose="020B0604020202020204" pitchFamily="34" charset="0"/>
              </a:rPr>
              <a:t>, 1995, p. 267). Dos notables excepciones de estas consideraciones son los trabajos de </a:t>
            </a:r>
            <a:r>
              <a:rPr lang="es-MX" dirty="0" err="1">
                <a:latin typeface="Arial" panose="020B0604020202020204" pitchFamily="34" charset="0"/>
                <a:cs typeface="Arial" panose="020B0604020202020204" pitchFamily="34" charset="0"/>
              </a:rPr>
              <a:t>Hasok</a:t>
            </a:r>
            <a:r>
              <a:rPr lang="es-MX" dirty="0">
                <a:latin typeface="Arial" panose="020B0604020202020204" pitchFamily="34" charset="0"/>
                <a:cs typeface="Arial" panose="020B0604020202020204" pitchFamily="34" charset="0"/>
              </a:rPr>
              <a:t> Chang (2009, 2017) y </a:t>
            </a:r>
            <a:r>
              <a:rPr lang="es-MX" dirty="0" err="1">
                <a:latin typeface="Arial" panose="020B0604020202020204" pitchFamily="34" charset="0"/>
                <a:cs typeface="Arial" panose="020B0604020202020204" pitchFamily="34" charset="0"/>
              </a:rPr>
              <a:t>Uljana</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Feest</a:t>
            </a:r>
            <a:r>
              <a:rPr lang="es-MX" dirty="0">
                <a:latin typeface="Arial" panose="020B0604020202020204" pitchFamily="34" charset="0"/>
                <a:cs typeface="Arial" panose="020B0604020202020204" pitchFamily="34" charset="0"/>
              </a:rPr>
              <a:t> (2010, 2012), quienes argumentan que cuando se interpreta apropiadamente,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continúa teniendo valor para la filosofía así como para la ciencia.</a:t>
            </a:r>
          </a:p>
        </p:txBody>
      </p:sp>
    </p:spTree>
    <p:extLst>
      <p:ext uri="{BB962C8B-B14F-4D97-AF65-F5344CB8AC3E}">
        <p14:creationId xmlns:p14="http://schemas.microsoft.com/office/powerpoint/2010/main" val="59996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1985494-2D67-48D7-ADA9-F3ABABAA396B}"/>
              </a:ext>
            </a:extLst>
          </p:cNvPr>
          <p:cNvSpPr txBox="1"/>
          <p:nvPr/>
        </p:nvSpPr>
        <p:spPr>
          <a:xfrm>
            <a:off x="457200" y="1923393"/>
            <a:ext cx="11051628" cy="3365024"/>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Enfocándonos en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como se manifiesta en la psicología, </a:t>
            </a:r>
            <a:r>
              <a:rPr lang="es-MX" dirty="0" err="1">
                <a:latin typeface="Arial" panose="020B0604020202020204" pitchFamily="34" charset="0"/>
                <a:cs typeface="Arial" panose="020B0604020202020204" pitchFamily="34" charset="0"/>
              </a:rPr>
              <a:t>Vessonen</a:t>
            </a:r>
            <a:r>
              <a:rPr lang="es-MX" dirty="0">
                <a:latin typeface="Arial" panose="020B0604020202020204" pitchFamily="34" charset="0"/>
                <a:cs typeface="Arial" panose="020B0604020202020204" pitchFamily="34" charset="0"/>
              </a:rPr>
              <a:t> (2021) argumenta que muchos de los mayores retos levantados contra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pueden ser razonablemente nulificados si adoptamos la perspectiva de la reingeniería conceptual. En otras palabras, los aspectos centrales de (una forma particular de) ingeniería conceptual ayuda a superar (una forma particular de)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Esto tiene implicaciones para la psicología contemporánea, debido a que frecuentemente se piensa que la medición psicológica tiene compromisos operacionales problemáticos. Aunque la ingeniería conceptual puede no ser necesaria para redimir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Vessonen</a:t>
            </a:r>
            <a:r>
              <a:rPr lang="es-MX" dirty="0">
                <a:latin typeface="Arial" panose="020B0604020202020204" pitchFamily="34" charset="0"/>
                <a:cs typeface="Arial" panose="020B0604020202020204" pitchFamily="34" charset="0"/>
              </a:rPr>
              <a:t> argumenta que nos ofrece una manera convincente para defender al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en la psicología.</a:t>
            </a:r>
          </a:p>
        </p:txBody>
      </p:sp>
    </p:spTree>
    <p:extLst>
      <p:ext uri="{BB962C8B-B14F-4D97-AF65-F5344CB8AC3E}">
        <p14:creationId xmlns:p14="http://schemas.microsoft.com/office/powerpoint/2010/main" val="1188356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05FA597-FEAF-4D82-9694-BCF8ECD53B2D}"/>
              </a:ext>
            </a:extLst>
          </p:cNvPr>
          <p:cNvSpPr txBox="1"/>
          <p:nvPr/>
        </p:nvSpPr>
        <p:spPr>
          <a:xfrm>
            <a:off x="662152" y="1213945"/>
            <a:ext cx="10862441" cy="5027017"/>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se aplica para múltiples cosas (</a:t>
            </a:r>
            <a:r>
              <a:rPr lang="es-MX" dirty="0" err="1">
                <a:latin typeface="Arial" panose="020B0604020202020204" pitchFamily="34" charset="0"/>
                <a:cs typeface="Arial" panose="020B0604020202020204" pitchFamily="34" charset="0"/>
              </a:rPr>
              <a:t>Vessonen</a:t>
            </a:r>
            <a:r>
              <a:rPr lang="es-MX" dirty="0">
                <a:latin typeface="Arial" panose="020B0604020202020204" pitchFamily="34" charset="0"/>
                <a:cs typeface="Arial" panose="020B0604020202020204" pitchFamily="34" charset="0"/>
              </a:rPr>
              <a:t>, 2021). Para algunos es una teoría del significado: nos dice qué significa decir que “Maya está deprimida”. Para otros se trata de una </a:t>
            </a:r>
            <a:r>
              <a:rPr lang="es-MX" dirty="0" err="1">
                <a:latin typeface="Arial" panose="020B0604020202020204" pitchFamily="34" charset="0"/>
                <a:cs typeface="Arial" panose="020B0604020202020204" pitchFamily="34" charset="0"/>
              </a:rPr>
              <a:t>heurístuica</a:t>
            </a:r>
            <a:r>
              <a:rPr lang="es-MX" dirty="0">
                <a:latin typeface="Arial" panose="020B0604020202020204" pitchFamily="34" charset="0"/>
                <a:cs typeface="Arial" panose="020B0604020202020204" pitchFamily="34" charset="0"/>
              </a:rPr>
              <a:t> de la investigación: nos dice cómo estudiar si Maya está o no deprimida. Para otros mientras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es una tesis metafísica: nos dice lo que es la depresión, por ejemplo, que la depresión es una condición corporal (cf. Flanagan, 1980). Debido a que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tiene muchos significados, es fácil confundir el tipo de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que un autor particular defiende o critica.</a:t>
            </a:r>
          </a:p>
          <a:p>
            <a:pPr algn="just">
              <a:lnSpc>
                <a:spcPct val="150000"/>
              </a:lnSpc>
            </a:pP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Vessonen</a:t>
            </a:r>
            <a:r>
              <a:rPr lang="es-MX" dirty="0">
                <a:latin typeface="Arial" panose="020B0604020202020204" pitchFamily="34" charset="0"/>
                <a:cs typeface="Arial" panose="020B0604020202020204" pitchFamily="34" charset="0"/>
              </a:rPr>
              <a:t> se enfoca en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como una </a:t>
            </a:r>
            <a:r>
              <a:rPr lang="es-MX" i="1" dirty="0">
                <a:latin typeface="Arial" panose="020B0604020202020204" pitchFamily="34" charset="0"/>
                <a:cs typeface="Arial" panose="020B0604020202020204" pitchFamily="34" charset="0"/>
              </a:rPr>
              <a:t>mera</a:t>
            </a:r>
            <a:r>
              <a:rPr lang="es-MX" dirty="0">
                <a:latin typeface="Arial" panose="020B0604020202020204" pitchFamily="34" charset="0"/>
                <a:cs typeface="Arial" panose="020B0604020202020204" pitchFamily="34" charset="0"/>
              </a:rPr>
              <a:t> creencia de que algunos conceptos científicos pueden y deben definirse en términos de una operación de prueba.</a:t>
            </a:r>
          </a:p>
          <a:p>
            <a:pPr algn="just">
              <a:lnSpc>
                <a:spcPct val="150000"/>
              </a:lnSpc>
            </a:pPr>
            <a:r>
              <a:rPr lang="es-MX" dirty="0" err="1">
                <a:latin typeface="Arial" panose="020B0604020202020204" pitchFamily="34" charset="0"/>
                <a:cs typeface="Arial" panose="020B0604020202020204" pitchFamily="34" charset="0"/>
              </a:rPr>
              <a:t>Escoje</a:t>
            </a:r>
            <a:r>
              <a:rPr lang="es-MX" dirty="0">
                <a:latin typeface="Arial" panose="020B0604020202020204" pitchFamily="34" charset="0"/>
                <a:cs typeface="Arial" panose="020B0604020202020204" pitchFamily="34" charset="0"/>
              </a:rPr>
              <a:t> enfocarse en lo que uno podría denominar como </a:t>
            </a:r>
            <a:r>
              <a:rPr lang="es-MX" u="sng" dirty="0" err="1">
                <a:latin typeface="Arial" panose="020B0604020202020204" pitchFamily="34" charset="0"/>
                <a:cs typeface="Arial" panose="020B0604020202020204" pitchFamily="34" charset="0"/>
              </a:rPr>
              <a:t>operacionalismo</a:t>
            </a:r>
            <a:r>
              <a:rPr lang="es-MX" u="sng" dirty="0">
                <a:latin typeface="Arial" panose="020B0604020202020204" pitchFamily="34" charset="0"/>
                <a:cs typeface="Arial" panose="020B0604020202020204" pitchFamily="34" charset="0"/>
              </a:rPr>
              <a:t> local</a:t>
            </a:r>
            <a:r>
              <a:rPr lang="es-MX" dirty="0">
                <a:latin typeface="Arial" panose="020B0604020202020204" pitchFamily="34" charset="0"/>
                <a:cs typeface="Arial" panose="020B0604020202020204" pitchFamily="34" charset="0"/>
              </a:rPr>
              <a:t>: la creencia de que los conceptos científicos pueden y algunas veces deben ser definidos en términos de una operación de prueba.</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3460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E9B38A4-7D00-486F-92DA-58D6A65004BB}"/>
              </a:ext>
            </a:extLst>
          </p:cNvPr>
          <p:cNvSpPr txBox="1"/>
          <p:nvPr/>
        </p:nvSpPr>
        <p:spPr>
          <a:xfrm>
            <a:off x="693683" y="1119352"/>
            <a:ext cx="10689020" cy="5025671"/>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Es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local, el que actualmente se practica en la psicología.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La propuesta concreta de </a:t>
            </a:r>
            <a:r>
              <a:rPr lang="es-MX" dirty="0" err="1">
                <a:latin typeface="Arial" panose="020B0604020202020204" pitchFamily="34" charset="0"/>
                <a:cs typeface="Arial" panose="020B0604020202020204" pitchFamily="34" charset="0"/>
              </a:rPr>
              <a:t>Vessonen</a:t>
            </a:r>
            <a:r>
              <a:rPr lang="es-MX" dirty="0">
                <a:latin typeface="Arial" panose="020B0604020202020204" pitchFamily="34" charset="0"/>
                <a:cs typeface="Arial" panose="020B0604020202020204" pitchFamily="34" charset="0"/>
              </a:rPr>
              <a:t> (2021) entonces es, que los investigadores debieran abiertamente admitir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que los conceptos operacionalmente definidos pueden, en algunos casos, ser lo mejor que tengan los científicos y que esos conceptos sirven útiles funciones.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________________________________________________________________</a:t>
            </a:r>
          </a:p>
          <a:p>
            <a:pPr algn="just">
              <a:lnSpc>
                <a:spcPct val="150000"/>
              </a:lnSpc>
            </a:pPr>
            <a:r>
              <a:rPr lang="es-MX" dirty="0">
                <a:latin typeface="Arial" panose="020B0604020202020204" pitchFamily="34" charset="0"/>
                <a:cs typeface="Arial" panose="020B0604020202020204" pitchFamily="34" charset="0"/>
              </a:rPr>
              <a:t>Elina </a:t>
            </a:r>
            <a:r>
              <a:rPr lang="es-MX" dirty="0" err="1">
                <a:latin typeface="Arial" panose="020B0604020202020204" pitchFamily="34" charset="0"/>
                <a:cs typeface="Arial" panose="020B0604020202020204" pitchFamily="34" charset="0"/>
              </a:rPr>
              <a:t>Vessonen</a:t>
            </a:r>
            <a:r>
              <a:rPr lang="es-MX" dirty="0">
                <a:latin typeface="Arial" panose="020B0604020202020204" pitchFamily="34" charset="0"/>
                <a:cs typeface="Arial" panose="020B0604020202020204" pitchFamily="34" charset="0"/>
              </a:rPr>
              <a:t> (2021) Conceptual </a:t>
            </a:r>
            <a:r>
              <a:rPr lang="es-MX" dirty="0" err="1">
                <a:latin typeface="Arial" panose="020B0604020202020204" pitchFamily="34" charset="0"/>
                <a:cs typeface="Arial" panose="020B0604020202020204" pitchFamily="34" charset="0"/>
              </a:rPr>
              <a:t>engineering</a:t>
            </a:r>
            <a:r>
              <a:rPr lang="es-MX" dirty="0">
                <a:latin typeface="Arial" panose="020B0604020202020204" pitchFamily="34" charset="0"/>
                <a:cs typeface="Arial" panose="020B0604020202020204" pitchFamily="34" charset="0"/>
              </a:rPr>
              <a:t> and </a:t>
            </a:r>
            <a:r>
              <a:rPr lang="es-MX" dirty="0" err="1">
                <a:latin typeface="Arial" panose="020B0604020202020204" pitchFamily="34" charset="0"/>
                <a:cs typeface="Arial" panose="020B0604020202020204" pitchFamily="34" charset="0"/>
              </a:rPr>
              <a:t>operationalism</a:t>
            </a:r>
            <a:r>
              <a:rPr lang="es-MX" dirty="0">
                <a:latin typeface="Arial" panose="020B0604020202020204" pitchFamily="34" charset="0"/>
                <a:cs typeface="Arial" panose="020B0604020202020204" pitchFamily="34" charset="0"/>
              </a:rPr>
              <a:t> in </a:t>
            </a:r>
            <a:r>
              <a:rPr lang="es-MX" dirty="0" err="1">
                <a:latin typeface="Arial" panose="020B0604020202020204" pitchFamily="34" charset="0"/>
                <a:cs typeface="Arial" panose="020B0604020202020204" pitchFamily="34" charset="0"/>
              </a:rPr>
              <a:t>psychology</a:t>
            </a:r>
            <a:endParaRPr lang="es-MX" dirty="0">
              <a:latin typeface="Arial" panose="020B0604020202020204" pitchFamily="34" charset="0"/>
              <a:cs typeface="Arial" panose="020B0604020202020204" pitchFamily="34" charset="0"/>
            </a:endParaRPr>
          </a:p>
          <a:p>
            <a:pPr algn="just">
              <a:lnSpc>
                <a:spcPct val="150000"/>
              </a:lnSpc>
            </a:pPr>
            <a:r>
              <a:rPr lang="es-MX" dirty="0" err="1">
                <a:latin typeface="Arial" panose="020B0604020202020204" pitchFamily="34" charset="0"/>
                <a:cs typeface="Arial" panose="020B0604020202020204" pitchFamily="34" charset="0"/>
              </a:rPr>
              <a:t>Synthese</a:t>
            </a:r>
            <a:r>
              <a:rPr lang="es-MX" dirty="0">
                <a:latin typeface="Arial" panose="020B0604020202020204" pitchFamily="34" charset="0"/>
                <a:cs typeface="Arial" panose="020B0604020202020204" pitchFamily="34" charset="0"/>
              </a:rPr>
              <a:t>, 199: 10615-10637</a:t>
            </a:r>
            <a:endParaRPr lang="es-MX" dirty="0"/>
          </a:p>
        </p:txBody>
      </p:sp>
    </p:spTree>
    <p:extLst>
      <p:ext uri="{BB962C8B-B14F-4D97-AF65-F5344CB8AC3E}">
        <p14:creationId xmlns:p14="http://schemas.microsoft.com/office/powerpoint/2010/main" val="2349423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A46B1-40A9-487C-A3F3-AE24BF17DC04}"/>
              </a:ext>
            </a:extLst>
          </p:cNvPr>
          <p:cNvSpPr>
            <a:spLocks noGrp="1"/>
          </p:cNvSpPr>
          <p:nvPr>
            <p:ph type="title"/>
          </p:nvPr>
        </p:nvSpPr>
        <p:spPr>
          <a:xfrm>
            <a:off x="1501795" y="616844"/>
            <a:ext cx="8761413" cy="1259252"/>
          </a:xfrm>
        </p:spPr>
        <p:txBody>
          <a:bodyPr/>
          <a:lstStyle/>
          <a:p>
            <a:r>
              <a:rPr lang="es-MX" dirty="0"/>
              <a:t>¿Qué se define en las definiciones operacionales? </a:t>
            </a:r>
          </a:p>
        </p:txBody>
      </p:sp>
      <p:sp>
        <p:nvSpPr>
          <p:cNvPr id="3" name="CuadroTexto 2">
            <a:extLst>
              <a:ext uri="{FF2B5EF4-FFF2-40B4-BE49-F238E27FC236}">
                <a16:creationId xmlns:a16="http://schemas.microsoft.com/office/drawing/2014/main" id="{6724A70B-BD38-4B80-BDBF-E0D908604027}"/>
              </a:ext>
            </a:extLst>
          </p:cNvPr>
          <p:cNvSpPr txBox="1"/>
          <p:nvPr/>
        </p:nvSpPr>
        <p:spPr>
          <a:xfrm>
            <a:off x="599090" y="2569779"/>
            <a:ext cx="11067393" cy="3970318"/>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Desde el énfasis de S.S. Stevens en las definiciones operacionales en 1935, los psicólogos han incorporado este tipo de definiciones como un intento por aumentar la objetividad de sus esfuerzos teóricos y experimentales.</a:t>
            </a:r>
          </a:p>
          <a:p>
            <a:pPr algn="just"/>
            <a:r>
              <a:rPr lang="es-MX" dirty="0">
                <a:latin typeface="Arial" panose="020B0604020202020204" pitchFamily="34" charset="0"/>
                <a:cs typeface="Arial" panose="020B0604020202020204" pitchFamily="34" charset="0"/>
              </a:rPr>
              <a:t>	En 1927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publicó </a:t>
            </a:r>
            <a:r>
              <a:rPr lang="es-MX" i="1" dirty="0" err="1">
                <a:latin typeface="Arial" panose="020B0604020202020204" pitchFamily="34" charset="0"/>
                <a:cs typeface="Arial" panose="020B0604020202020204" pitchFamily="34" charset="0"/>
              </a:rPr>
              <a:t>The</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Logic</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of</a:t>
            </a:r>
            <a:r>
              <a:rPr lang="es-MX" i="1" dirty="0">
                <a:latin typeface="Arial" panose="020B0604020202020204" pitchFamily="34" charset="0"/>
                <a:cs typeface="Arial" panose="020B0604020202020204" pitchFamily="34" charset="0"/>
              </a:rPr>
              <a:t> Modern </a:t>
            </a:r>
            <a:r>
              <a:rPr lang="es-MX" i="1" dirty="0" err="1">
                <a:latin typeface="Arial" panose="020B0604020202020204" pitchFamily="34" charset="0"/>
                <a:cs typeface="Arial" panose="020B0604020202020204" pitchFamily="34" charset="0"/>
              </a:rPr>
              <a:t>Phisics</a:t>
            </a:r>
            <a:r>
              <a:rPr lang="es-MX" dirty="0">
                <a:latin typeface="Arial" panose="020B0604020202020204" pitchFamily="34" charset="0"/>
                <a:cs typeface="Arial" panose="020B0604020202020204" pitchFamily="34" charset="0"/>
              </a:rPr>
              <a:t>. En este libro propuso el análisis operacional (no la definición) de los conceptos, con objeto de adaptar los conceptos de la física ante las innovaciones resultantes de la teoría de la relatividad especial propuesta por Einstein. En 1935 S.S. Stevens publicó    </a:t>
            </a:r>
            <a:r>
              <a:rPr lang="es-MX" i="1" dirty="0" err="1">
                <a:latin typeface="Arial" panose="020B0604020202020204" pitchFamily="34" charset="0"/>
                <a:cs typeface="Arial" panose="020B0604020202020204" pitchFamily="34" charset="0"/>
              </a:rPr>
              <a:t>The</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Operational</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Definition</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of</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Psychological</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Concepts</a:t>
            </a:r>
            <a:r>
              <a:rPr lang="es-MX" dirty="0">
                <a:latin typeface="Arial" panose="020B0604020202020204" pitchFamily="34" charset="0"/>
                <a:cs typeface="Arial" panose="020B0604020202020204" pitchFamily="34" charset="0"/>
              </a:rPr>
              <a:t>, promoviendo la incorporación del análisis operacional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como una metodología general de la ciencia, donde la psicología tendría un papel prominente.</a:t>
            </a:r>
          </a:p>
          <a:p>
            <a:pPr algn="just"/>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(1927/1953) consideraba que la teoría de la relatividad especial de Einstein había cambiado profundamente la lógica bajo la cual los conceptos de la física fueron formulados. De acuerdo con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lo que Einstein hizo fue cambiar el criterio en el que se basaban los conceptos, al mostrar que el significado de un concepto era relativo a las operaciones físicas del observador para determinar su valor y condiciones de ocurrencia.													…..</a:t>
            </a:r>
          </a:p>
        </p:txBody>
      </p:sp>
    </p:spTree>
    <p:extLst>
      <p:ext uri="{BB962C8B-B14F-4D97-AF65-F5344CB8AC3E}">
        <p14:creationId xmlns:p14="http://schemas.microsoft.com/office/powerpoint/2010/main" val="2318974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047448-3FFA-48F6-9909-2D9D6CA45300}"/>
              </a:ext>
            </a:extLst>
          </p:cNvPr>
          <p:cNvSpPr txBox="1"/>
          <p:nvPr/>
        </p:nvSpPr>
        <p:spPr>
          <a:xfrm>
            <a:off x="583324" y="1056290"/>
            <a:ext cx="10893972" cy="5442516"/>
          </a:xfrm>
          <a:prstGeom prst="rect">
            <a:avLst/>
          </a:prstGeom>
          <a:noFill/>
        </p:spPr>
        <p:txBody>
          <a:bodyPr wrap="square" rtlCol="0">
            <a:spAutoFit/>
          </a:bodyPr>
          <a:lstStyle/>
          <a:p>
            <a:pPr algn="just">
              <a:lnSpc>
                <a:spcPct val="150000"/>
              </a:lnSpc>
            </a:pPr>
            <a:r>
              <a:rPr lang="es-MX" dirty="0"/>
              <a:t>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concluye que Einstein resaltó que “el verdadero significado de un término se encuentra al observar lo que el hombre hace con el, no lo que dice de el” (p. 37).</a:t>
            </a:r>
          </a:p>
          <a:p>
            <a:pPr algn="just">
              <a:lnSpc>
                <a:spcPct val="150000"/>
              </a:lnSpc>
            </a:pPr>
            <a:r>
              <a:rPr lang="es-MX" dirty="0">
                <a:latin typeface="Arial" panose="020B0604020202020204" pitchFamily="34" charset="0"/>
                <a:cs typeface="Arial" panose="020B0604020202020204" pitchFamily="34" charset="0"/>
              </a:rPr>
              <a:t>	Los conceptos, entonces, son equivalentes a las prácticas en las que se involucran. Debido a esto, el análisis operacional de los conceptos no se relaciona con criterios relacionados con la verificación pública de propiedades de los eventos. El análisis operacional no trata con las dicotomías objetivo-subjetivo o público-privado. Cualquier concepto puede ser analizado operacionalmente, en la medida en que podamos observar las acciones involucradas en su construcción y uso. </a:t>
            </a:r>
          </a:p>
          <a:p>
            <a:pPr algn="just">
              <a:lnSpc>
                <a:spcPct val="150000"/>
              </a:lnSpc>
            </a:pPr>
            <a:r>
              <a:rPr lang="es-MX" dirty="0">
                <a:latin typeface="Arial" panose="020B0604020202020204" pitchFamily="34" charset="0"/>
                <a:cs typeface="Arial" panose="020B0604020202020204" pitchFamily="34" charset="0"/>
              </a:rPr>
              <a:t>	El análisis operacional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fue un tipo de pragmatismo, esto es, de cómo se usan las palabras en el contexto de la teoría o en la práctica de la investigación. En contraste, para Stevens, el análisis operacional se relacionaba con la denotación de objetos y eventos, empleando las definiciones como criterio para la correspondencia semántica entre palabras y objetos. Mientras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pensaba en el análisis operacional en términos pragmáticos, Stevens concebía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como una cuestión de semántica.</a:t>
            </a:r>
          </a:p>
        </p:txBody>
      </p:sp>
    </p:spTree>
    <p:extLst>
      <p:ext uri="{BB962C8B-B14F-4D97-AF65-F5344CB8AC3E}">
        <p14:creationId xmlns:p14="http://schemas.microsoft.com/office/powerpoint/2010/main" val="2080396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21FB31F-3B0F-4724-9D87-2180A7815271}"/>
              </a:ext>
            </a:extLst>
          </p:cNvPr>
          <p:cNvSpPr txBox="1"/>
          <p:nvPr/>
        </p:nvSpPr>
        <p:spPr>
          <a:xfrm>
            <a:off x="662151" y="1213944"/>
            <a:ext cx="10925504" cy="4801314"/>
          </a:xfrm>
          <a:prstGeom prst="rect">
            <a:avLst/>
          </a:prstGeom>
          <a:noFill/>
        </p:spPr>
        <p:txBody>
          <a:bodyPr wrap="square" rtlCol="0">
            <a:spAutoFit/>
          </a:bodyPr>
          <a:lstStyle/>
          <a:p>
            <a:pPr algn="just"/>
            <a:r>
              <a:rPr lang="es-MX" u="sng" dirty="0">
                <a:latin typeface="Arial" panose="020B0604020202020204" pitchFamily="34" charset="0"/>
                <a:cs typeface="Arial" panose="020B0604020202020204" pitchFamily="34" charset="0"/>
              </a:rPr>
              <a:t>Skinner y el </a:t>
            </a:r>
            <a:r>
              <a:rPr lang="es-MX" u="sng" dirty="0" err="1">
                <a:latin typeface="Arial" panose="020B0604020202020204" pitchFamily="34" charset="0"/>
                <a:cs typeface="Arial" panose="020B0604020202020204" pitchFamily="34" charset="0"/>
              </a:rPr>
              <a:t>Operacionalismo</a:t>
            </a:r>
            <a:endParaRPr lang="es-MX" u="sng"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En opinión de Ribes (2003), contrario a lo que se cree convencionalmente, fue Stevens y no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quien inicialmente influyó en B. F. Skinner sobre el significado y validez de los conceptos científicos.</a:t>
            </a:r>
          </a:p>
          <a:p>
            <a:pPr algn="just"/>
            <a:r>
              <a:rPr lang="es-MX" dirty="0">
                <a:latin typeface="Arial" panose="020B0604020202020204" pitchFamily="34" charset="0"/>
                <a:cs typeface="Arial" panose="020B0604020202020204" pitchFamily="34" charset="0"/>
              </a:rPr>
              <a:t>	Las actitudes pragmáticas y tecnológicas de Skinner con respecto al conocimiento científico fueron un suelo fértil en el que las ideas de Stevens sobre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se enraizaron y crecieron.            La formulación de conceptos basados en operaciones de procedimiento y medición y sus resultados, se volvieron la forma natural de construir una teoría centrada en el control y predicción de la conducta. Aunque Skinner aceptaba que las operaciones no podían ser identificadas con los eventos mismos (1963), los conceptos eran desarrollados como descripciones de operaciones y resultados, ambos como intervenciones y registros manipulativos o solo observacionales. Esta estrategia operacional fue usada por Skinner no solo para acuñar los conceptos que constituían los denominados “principios” o “leyes” de la conducta (</a:t>
            </a:r>
            <a:r>
              <a:rPr lang="es-MX" dirty="0" err="1">
                <a:latin typeface="Arial" panose="020B0604020202020204" pitchFamily="34" charset="0"/>
                <a:cs typeface="Arial" panose="020B0604020202020204" pitchFamily="34" charset="0"/>
              </a:rPr>
              <a:t>Verplanck</a:t>
            </a:r>
            <a:r>
              <a:rPr lang="es-MX" dirty="0">
                <a:latin typeface="Arial" panose="020B0604020202020204" pitchFamily="34" charset="0"/>
                <a:cs typeface="Arial" panose="020B0604020202020204" pitchFamily="34" charset="0"/>
              </a:rPr>
              <a:t>, 1954), también se aplicaban para la identificación y clasificación de propiedades y eventos o fenómenos. Términos como “reforzamiento”, “extinción”, “discriminación”, “generalización” y “encadenamiento” ilustran las funciones teóricas otorgadas a conceptos definidos como operaciones (relaciones resultantes).	</a:t>
            </a:r>
          </a:p>
        </p:txBody>
      </p:sp>
    </p:spTree>
    <p:extLst>
      <p:ext uri="{BB962C8B-B14F-4D97-AF65-F5344CB8AC3E}">
        <p14:creationId xmlns:p14="http://schemas.microsoft.com/office/powerpoint/2010/main" val="3182274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8FF9C50-C8E4-4336-AF86-0427F6CABB06}"/>
              </a:ext>
            </a:extLst>
          </p:cNvPr>
          <p:cNvSpPr txBox="1"/>
          <p:nvPr/>
        </p:nvSpPr>
        <p:spPr>
          <a:xfrm>
            <a:off x="457200" y="1355835"/>
            <a:ext cx="10830910" cy="5078313"/>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A pesar de estos antecedentes (dice Ribes), diversos autores (Day, 1969; Moore, 1995; </a:t>
            </a:r>
            <a:r>
              <a:rPr lang="es-MX" dirty="0" err="1">
                <a:latin typeface="Arial" panose="020B0604020202020204" pitchFamily="34" charset="0"/>
                <a:cs typeface="Arial" panose="020B0604020202020204" pitchFamily="34" charset="0"/>
              </a:rPr>
              <a:t>Zuriff</a:t>
            </a:r>
            <a:r>
              <a:rPr lang="es-MX" dirty="0">
                <a:latin typeface="Arial" panose="020B0604020202020204" pitchFamily="34" charset="0"/>
                <a:cs typeface="Arial" panose="020B0604020202020204" pitchFamily="34" charset="0"/>
              </a:rPr>
              <a:t>, 1985) consideraron que la publicación de “El Análisis Operacional de los Términos Psicológicos” de Skinner en 1945 representó una ruptura con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especialmente con la versión de Stevens.         Ribes (2003) intenta mostrar que esta afirmación es incorrecta y que, de hecho, Skinner no trató directamente con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a:t>
            </a:r>
          </a:p>
          <a:p>
            <a:pPr algn="just"/>
            <a:r>
              <a:rPr lang="es-MX" dirty="0">
                <a:latin typeface="Arial" panose="020B0604020202020204" pitchFamily="34" charset="0"/>
                <a:cs typeface="Arial" panose="020B0604020202020204" pitchFamily="34" charset="0"/>
              </a:rPr>
              <a:t>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en las versiones tanto de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como de Stevens, era una propuesta epistemológica sobre los conceptos científicos. Skinner, en su interés por incorporar los eventos privados en un análisis experimental de la conducta, fundamenta su postura en su estatus ontológico como eventos físicos. Asumiendo que los eventos privados pueden discriminarse como cualquier otro evento físico, Skinner expresa las condiciones requeridas por una comunidad verbal para identificar (discriminar) estos, para enseñar a un sujeto a discriminar eventos físicos privados en términos de un auto reporte verbal (tacto). Esta propuesta fue muy parecida a la postura de Stevens, quien no negaba la existencia de eventos privados y solo pedía que para estudiarlos científicamente, los términos que los denotaran debían ser identificados mediante operaciones públicas concretas.</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___________________________________________________________________________</a:t>
            </a:r>
          </a:p>
          <a:p>
            <a:pPr algn="just"/>
            <a:r>
              <a:rPr lang="es-MX" dirty="0">
                <a:latin typeface="Arial" panose="020B0604020202020204" pitchFamily="34" charset="0"/>
                <a:cs typeface="Arial" panose="020B0604020202020204" pitchFamily="34" charset="0"/>
              </a:rPr>
              <a:t>Ribes, E. (2003) </a:t>
            </a:r>
            <a:r>
              <a:rPr lang="es-MX" dirty="0" err="1">
                <a:latin typeface="Arial" panose="020B0604020202020204" pitchFamily="34" charset="0"/>
                <a:cs typeface="Arial" panose="020B0604020202020204" pitchFamily="34" charset="0"/>
              </a:rPr>
              <a:t>What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is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Defined</a:t>
            </a:r>
            <a:r>
              <a:rPr lang="es-MX" dirty="0">
                <a:latin typeface="Arial" panose="020B0604020202020204" pitchFamily="34" charset="0"/>
                <a:cs typeface="Arial" panose="020B0604020202020204" pitchFamily="34" charset="0"/>
              </a:rPr>
              <a:t> in </a:t>
            </a:r>
            <a:r>
              <a:rPr lang="es-MX" dirty="0" err="1">
                <a:latin typeface="Arial" panose="020B0604020202020204" pitchFamily="34" charset="0"/>
                <a:cs typeface="Arial" panose="020B0604020202020204" pitchFamily="34" charset="0"/>
              </a:rPr>
              <a:t>Operational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Definitions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Case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Operant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Psychology</a:t>
            </a:r>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Behavior</a:t>
            </a:r>
            <a:r>
              <a:rPr lang="es-MX" i="1" dirty="0">
                <a:latin typeface="Arial" panose="020B0604020202020204" pitchFamily="34" charset="0"/>
                <a:cs typeface="Arial" panose="020B0604020202020204" pitchFamily="34" charset="0"/>
              </a:rPr>
              <a:t> and </a:t>
            </a:r>
            <a:r>
              <a:rPr lang="es-MX" i="1" dirty="0" err="1">
                <a:latin typeface="Arial" panose="020B0604020202020204" pitchFamily="34" charset="0"/>
                <a:cs typeface="Arial" panose="020B0604020202020204" pitchFamily="34" charset="0"/>
              </a:rPr>
              <a:t>Philosophy</a:t>
            </a:r>
            <a:r>
              <a:rPr lang="es-MX" dirty="0">
                <a:latin typeface="Arial" panose="020B0604020202020204" pitchFamily="34" charset="0"/>
                <a:cs typeface="Arial" panose="020B0604020202020204" pitchFamily="34" charset="0"/>
              </a:rPr>
              <a:t>, 31, 111-126</a:t>
            </a:r>
          </a:p>
        </p:txBody>
      </p:sp>
    </p:spTree>
    <p:extLst>
      <p:ext uri="{BB962C8B-B14F-4D97-AF65-F5344CB8AC3E}">
        <p14:creationId xmlns:p14="http://schemas.microsoft.com/office/powerpoint/2010/main" val="3567025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65B6DB9-528E-4B0B-B691-A76953A70F5A}"/>
              </a:ext>
            </a:extLst>
          </p:cNvPr>
          <p:cNvSpPr txBox="1"/>
          <p:nvPr/>
        </p:nvSpPr>
        <p:spPr>
          <a:xfrm>
            <a:off x="394138" y="1229710"/>
            <a:ext cx="11083159" cy="5027017"/>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Una definición operacional se diseña para modelar o representar  un concepto como definición teórica, también conocida como un constructo. Los científicos deben describir las operaciones (procedimientos, acciones o procesos) que definen el concepto con suficiente especificidad como para que otros investigadores puedan replicar su investigación,.</a:t>
            </a:r>
          </a:p>
          <a:p>
            <a:pPr algn="just">
              <a:lnSpc>
                <a:spcPct val="150000"/>
              </a:lnSpc>
            </a:pPr>
            <a:r>
              <a:rPr lang="es-MX" dirty="0">
                <a:latin typeface="Arial" panose="020B0604020202020204" pitchFamily="34" charset="0"/>
                <a:cs typeface="Arial" panose="020B0604020202020204" pitchFamily="34" charset="0"/>
              </a:rPr>
              <a:t>	Las definiciones operacionales también se usan para definir estados de sistemas en términos de procesos específicos, públicos y accesibles para su evaluación, preparación o validación. Por ejemplo, 100 grados Celsius pueden definirse operacionalmente como un proceso para calentar agua a nivel del mar hasta que hierva.</a:t>
            </a:r>
          </a:p>
          <a:p>
            <a:pPr algn="just">
              <a:lnSpc>
                <a:spcPct val="150000"/>
              </a:lnSpc>
            </a:pPr>
            <a:r>
              <a:rPr lang="es-MX" dirty="0">
                <a:latin typeface="Arial" panose="020B0604020202020204" pitchFamily="34" charset="0"/>
                <a:cs typeface="Arial" panose="020B0604020202020204" pitchFamily="34" charset="0"/>
              </a:rPr>
              <a:t>	A pesar de sus controvertidos orígenes filosóficos del concepto, particularmente su cercana asociación con el positivismo lógico, las definiciones operacionales tienen aplicaciones prácticas indiscutibles. Esto es especialmente así en las ciencias sociales y médicas, donde la definición operacional de términos clave se usa para preservar la evaluación empírica de hipótesis y teorías, sin ambigüedades. </a:t>
            </a:r>
          </a:p>
        </p:txBody>
      </p:sp>
    </p:spTree>
    <p:extLst>
      <p:ext uri="{BB962C8B-B14F-4D97-AF65-F5344CB8AC3E}">
        <p14:creationId xmlns:p14="http://schemas.microsoft.com/office/powerpoint/2010/main" val="395237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B41D8-946E-402E-A24F-A8716D8EFEA0}"/>
              </a:ext>
            </a:extLst>
          </p:cNvPr>
          <p:cNvSpPr>
            <a:spLocks noGrp="1"/>
          </p:cNvSpPr>
          <p:nvPr>
            <p:ph type="title"/>
          </p:nvPr>
        </p:nvSpPr>
        <p:spPr>
          <a:xfrm>
            <a:off x="1990526" y="538016"/>
            <a:ext cx="8761413" cy="1385377"/>
          </a:xfrm>
        </p:spPr>
        <p:txBody>
          <a:bodyPr/>
          <a:lstStyle/>
          <a:p>
            <a:r>
              <a:rPr lang="es-MX" dirty="0"/>
              <a:t>Definiciones Operacionales de la Conducta</a:t>
            </a:r>
          </a:p>
        </p:txBody>
      </p:sp>
      <p:sp>
        <p:nvSpPr>
          <p:cNvPr id="3" name="CuadroTexto 2">
            <a:extLst>
              <a:ext uri="{FF2B5EF4-FFF2-40B4-BE49-F238E27FC236}">
                <a16:creationId xmlns:a16="http://schemas.microsoft.com/office/drawing/2014/main" id="{4B8FE646-CC61-46B2-A1A2-22683C11B13F}"/>
              </a:ext>
            </a:extLst>
          </p:cNvPr>
          <p:cNvSpPr txBox="1"/>
          <p:nvPr/>
        </p:nvSpPr>
        <p:spPr>
          <a:xfrm>
            <a:off x="583324" y="2774731"/>
            <a:ext cx="11051628" cy="3416320"/>
          </a:xfrm>
          <a:prstGeom prst="rect">
            <a:avLst/>
          </a:prstGeom>
          <a:noFill/>
        </p:spPr>
        <p:txBody>
          <a:bodyPr wrap="square" rtlCol="0">
            <a:spAutoFit/>
          </a:bodyPr>
          <a:lstStyle/>
          <a:p>
            <a:pPr algn="just"/>
            <a:r>
              <a:rPr lang="es-MX" dirty="0"/>
              <a:t>	</a:t>
            </a:r>
            <a:r>
              <a:rPr lang="es-MX" dirty="0">
                <a:latin typeface="Arial" panose="020B0604020202020204" pitchFamily="34" charset="0"/>
                <a:cs typeface="Arial" panose="020B0604020202020204" pitchFamily="34" charset="0"/>
              </a:rPr>
              <a:t>Antes de la recolección de datos, los investigadores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educadores) deben definir la conducta problemática que van a estudiar (también conocida como conducta objetivo) y la conducta deseable que quieran establecer (también conocida como conducta de remplazo).</a:t>
            </a:r>
          </a:p>
          <a:p>
            <a:pPr algn="just"/>
            <a:r>
              <a:rPr lang="es-MX" dirty="0">
                <a:latin typeface="Arial" panose="020B0604020202020204" pitchFamily="34" charset="0"/>
                <a:cs typeface="Arial" panose="020B0604020202020204" pitchFamily="34" charset="0"/>
              </a:rPr>
              <a:t>	Cuando una conducta problema tiene que ser disminuida, es una buena idea el seleccionar una conducta incompatible para remplazarla.. Por ejemplo, considere el caso don de la conducta problema de un estudiante involucraba decir blasfemias cuando el maestro le hacía alguna pregunta durante la clase. La conducta de remplazo podría ser que el estudiante emplee un lenguaje apropiado al responder a la pregunta durante la clase.</a:t>
            </a:r>
          </a:p>
          <a:p>
            <a:pPr algn="just"/>
            <a:r>
              <a:rPr lang="es-MX" dirty="0">
                <a:latin typeface="Arial" panose="020B0604020202020204" pitchFamily="34" charset="0"/>
                <a:cs typeface="Arial" panose="020B0604020202020204" pitchFamily="34" charset="0"/>
              </a:rPr>
              <a:t>	Los educadores (al investigar) deben definir operacionalmente las conductas objetivo y de remplazo, esto es, deben exponerlas precisamente en términos observables y medibles. Cuando una conducta es descrita en términos observables, puede ser observada y documentada fácilmente. Cuando se estipula en términos medibles, la conducta puede cuantificarse de alguna manera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contada, temporalizada). </a:t>
            </a:r>
          </a:p>
        </p:txBody>
      </p:sp>
    </p:spTree>
    <p:extLst>
      <p:ext uri="{BB962C8B-B14F-4D97-AF65-F5344CB8AC3E}">
        <p14:creationId xmlns:p14="http://schemas.microsoft.com/office/powerpoint/2010/main" val="4041587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7A217B6-C27D-4E2E-9454-BDAE60A614CE}"/>
              </a:ext>
            </a:extLst>
          </p:cNvPr>
          <p:cNvSpPr txBox="1"/>
          <p:nvPr/>
        </p:nvSpPr>
        <p:spPr>
          <a:xfrm>
            <a:off x="709447" y="1324303"/>
            <a:ext cx="10767849" cy="1200329"/>
          </a:xfrm>
          <a:prstGeom prst="rect">
            <a:avLst/>
          </a:prstGeom>
          <a:noFill/>
        </p:spPr>
        <p:txBody>
          <a:bodyPr wrap="square" rtlCol="0">
            <a:spAutoFit/>
          </a:bodyPr>
          <a:lstStyle/>
          <a:p>
            <a:r>
              <a:rPr lang="es-MX" dirty="0"/>
              <a:t>En la Tabla que sigue pueden verse ejemplos de buenas y pobres definiciones operacionales</a:t>
            </a:r>
          </a:p>
          <a:p>
            <a:endParaRPr lang="es-MX" dirty="0"/>
          </a:p>
          <a:p>
            <a:endParaRPr lang="es-MX" dirty="0"/>
          </a:p>
          <a:p>
            <a:endParaRPr lang="es-MX" dirty="0"/>
          </a:p>
        </p:txBody>
      </p:sp>
      <p:graphicFrame>
        <p:nvGraphicFramePr>
          <p:cNvPr id="4" name="Tabla 4">
            <a:extLst>
              <a:ext uri="{FF2B5EF4-FFF2-40B4-BE49-F238E27FC236}">
                <a16:creationId xmlns:a16="http://schemas.microsoft.com/office/drawing/2014/main" id="{ACDBCB95-38CD-4787-ADC9-91563326A762}"/>
              </a:ext>
            </a:extLst>
          </p:cNvPr>
          <p:cNvGraphicFramePr>
            <a:graphicFrameLocks noGrp="1"/>
          </p:cNvGraphicFramePr>
          <p:nvPr>
            <p:extLst>
              <p:ext uri="{D42A27DB-BD31-4B8C-83A1-F6EECF244321}">
                <p14:modId xmlns:p14="http://schemas.microsoft.com/office/powerpoint/2010/main" val="2704693812"/>
              </p:ext>
            </p:extLst>
          </p:nvPr>
        </p:nvGraphicFramePr>
        <p:xfrm>
          <a:off x="551794" y="2043970"/>
          <a:ext cx="11020097" cy="2931160"/>
        </p:xfrm>
        <a:graphic>
          <a:graphicData uri="http://schemas.openxmlformats.org/drawingml/2006/table">
            <a:tbl>
              <a:tblPr firstRow="1" bandRow="1">
                <a:tableStyleId>{5C22544A-7EE6-4342-B048-85BDC9FD1C3A}</a:tableStyleId>
              </a:tblPr>
              <a:tblGrid>
                <a:gridCol w="7052863">
                  <a:extLst>
                    <a:ext uri="{9D8B030D-6E8A-4147-A177-3AD203B41FA5}">
                      <a16:colId xmlns:a16="http://schemas.microsoft.com/office/drawing/2014/main" val="1472603892"/>
                    </a:ext>
                  </a:extLst>
                </a:gridCol>
                <a:gridCol w="2026928">
                  <a:extLst>
                    <a:ext uri="{9D8B030D-6E8A-4147-A177-3AD203B41FA5}">
                      <a16:colId xmlns:a16="http://schemas.microsoft.com/office/drawing/2014/main" val="2135890550"/>
                    </a:ext>
                  </a:extLst>
                </a:gridCol>
                <a:gridCol w="1940306">
                  <a:extLst>
                    <a:ext uri="{9D8B030D-6E8A-4147-A177-3AD203B41FA5}">
                      <a16:colId xmlns:a16="http://schemas.microsoft.com/office/drawing/2014/main" val="2070127264"/>
                    </a:ext>
                  </a:extLst>
                </a:gridCol>
              </a:tblGrid>
              <a:tr h="370840">
                <a:tc>
                  <a:txBody>
                    <a:bodyPr/>
                    <a:lstStyle/>
                    <a:p>
                      <a:r>
                        <a:rPr lang="es-MX" dirty="0"/>
                        <a:t>                                               Conducta</a:t>
                      </a:r>
                    </a:p>
                  </a:txBody>
                  <a:tcPr/>
                </a:tc>
                <a:tc>
                  <a:txBody>
                    <a:bodyPr/>
                    <a:lstStyle/>
                    <a:p>
                      <a:r>
                        <a:rPr lang="es-MX" dirty="0"/>
                        <a:t>  ¿Observable?</a:t>
                      </a:r>
                    </a:p>
                  </a:txBody>
                  <a:tcPr/>
                </a:tc>
                <a:tc>
                  <a:txBody>
                    <a:bodyPr/>
                    <a:lstStyle/>
                    <a:p>
                      <a:r>
                        <a:rPr lang="es-MX" dirty="0"/>
                        <a:t>   ¿Medible?</a:t>
                      </a:r>
                    </a:p>
                  </a:txBody>
                  <a:tcPr/>
                </a:tc>
                <a:extLst>
                  <a:ext uri="{0D108BD9-81ED-4DB2-BD59-A6C34878D82A}">
                    <a16:rowId xmlns:a16="http://schemas.microsoft.com/office/drawing/2014/main" val="2964589614"/>
                  </a:ext>
                </a:extLst>
              </a:tr>
              <a:tr h="370840">
                <a:tc>
                  <a:txBody>
                    <a:bodyPr/>
                    <a:lstStyle/>
                    <a:p>
                      <a:r>
                        <a:rPr lang="es-MX" b="1" dirty="0"/>
                        <a:t>Conducta objetivo: </a:t>
                      </a:r>
                      <a:r>
                        <a:rPr lang="es-MX" dirty="0"/>
                        <a:t>Ana no está preparada cuando empieza la clase</a:t>
                      </a:r>
                    </a:p>
                  </a:txBody>
                  <a:tcPr/>
                </a:tc>
                <a:tc>
                  <a:txBody>
                    <a:bodyPr/>
                    <a:lstStyle/>
                    <a:p>
                      <a:r>
                        <a:rPr lang="es-MX" b="1" dirty="0"/>
                        <a:t>            No   </a:t>
                      </a:r>
                    </a:p>
                  </a:txBody>
                  <a:tcPr/>
                </a:tc>
                <a:tc>
                  <a:txBody>
                    <a:bodyPr/>
                    <a:lstStyle/>
                    <a:p>
                      <a:r>
                        <a:rPr lang="es-MX" b="1" dirty="0"/>
                        <a:t>          No</a:t>
                      </a:r>
                    </a:p>
                  </a:txBody>
                  <a:tcPr/>
                </a:tc>
                <a:extLst>
                  <a:ext uri="{0D108BD9-81ED-4DB2-BD59-A6C34878D82A}">
                    <a16:rowId xmlns:a16="http://schemas.microsoft.com/office/drawing/2014/main" val="270152713"/>
                  </a:ext>
                </a:extLst>
              </a:tr>
              <a:tr h="370840">
                <a:tc>
                  <a:txBody>
                    <a:bodyPr/>
                    <a:lstStyle/>
                    <a:p>
                      <a:r>
                        <a:rPr lang="es-MX" b="1" dirty="0"/>
                        <a:t>Conducta de remplazo: </a:t>
                      </a:r>
                      <a:r>
                        <a:rPr lang="es-MX" dirty="0"/>
                        <a:t>Ana estará preparada cuando venga a clases</a:t>
                      </a:r>
                    </a:p>
                  </a:txBody>
                  <a:tcPr/>
                </a:tc>
                <a:tc>
                  <a:txBody>
                    <a:bodyPr/>
                    <a:lstStyle/>
                    <a:p>
                      <a:r>
                        <a:rPr lang="es-MX" b="1" dirty="0"/>
                        <a:t>            No</a:t>
                      </a:r>
                    </a:p>
                  </a:txBody>
                  <a:tcPr/>
                </a:tc>
                <a:tc>
                  <a:txBody>
                    <a:bodyPr/>
                    <a:lstStyle/>
                    <a:p>
                      <a:r>
                        <a:rPr lang="es-MX" b="1" dirty="0"/>
                        <a:t>          No</a:t>
                      </a:r>
                    </a:p>
                  </a:txBody>
                  <a:tcPr/>
                </a:tc>
                <a:extLst>
                  <a:ext uri="{0D108BD9-81ED-4DB2-BD59-A6C34878D82A}">
                    <a16:rowId xmlns:a16="http://schemas.microsoft.com/office/drawing/2014/main" val="2259870485"/>
                  </a:ext>
                </a:extLst>
              </a:tr>
              <a:tr h="370840">
                <a:tc>
                  <a:txBody>
                    <a:bodyPr/>
                    <a:lstStyle/>
                    <a:p>
                      <a:r>
                        <a:rPr lang="es-MX" b="1" dirty="0"/>
                        <a:t>Conducta objetivo: </a:t>
                      </a:r>
                      <a:r>
                        <a:rPr lang="es-MX" dirty="0"/>
                        <a:t>Ana espera hasta después de que suena la campana para poner su lápiz y libreta sobre su mesa</a:t>
                      </a:r>
                    </a:p>
                  </a:txBody>
                  <a:tcPr/>
                </a:tc>
                <a:tc>
                  <a:txBody>
                    <a:bodyPr/>
                    <a:lstStyle/>
                    <a:p>
                      <a:pPr marL="0" indent="0">
                        <a:buFont typeface="Arial" panose="020B0604020202020204" pitchFamily="34" charset="0"/>
                        <a:buNone/>
                      </a:pPr>
                      <a:r>
                        <a:rPr lang="es-MX" b="1" dirty="0"/>
                        <a:t>             Sí </a:t>
                      </a:r>
                    </a:p>
                  </a:txBody>
                  <a:tcPr/>
                </a:tc>
                <a:tc>
                  <a:txBody>
                    <a:bodyPr/>
                    <a:lstStyle/>
                    <a:p>
                      <a:r>
                        <a:rPr lang="es-MX" b="1" dirty="0"/>
                        <a:t>           Sí</a:t>
                      </a:r>
                    </a:p>
                  </a:txBody>
                  <a:tcPr/>
                </a:tc>
                <a:extLst>
                  <a:ext uri="{0D108BD9-81ED-4DB2-BD59-A6C34878D82A}">
                    <a16:rowId xmlns:a16="http://schemas.microsoft.com/office/drawing/2014/main" val="1374559899"/>
                  </a:ext>
                </a:extLst>
              </a:tr>
              <a:tr h="370840">
                <a:tc>
                  <a:txBody>
                    <a:bodyPr/>
                    <a:lstStyle/>
                    <a:p>
                      <a:r>
                        <a:rPr lang="es-MX" b="1" dirty="0"/>
                        <a:t>Conducta de remplazo:  </a:t>
                      </a:r>
                      <a:r>
                        <a:rPr lang="es-MX" dirty="0"/>
                        <a:t>Ana tendrá su lápiz y libreta sobre su mesa cuando suene la campana</a:t>
                      </a:r>
                    </a:p>
                  </a:txBody>
                  <a:tcPr/>
                </a:tc>
                <a:tc>
                  <a:txBody>
                    <a:bodyPr/>
                    <a:lstStyle/>
                    <a:p>
                      <a:r>
                        <a:rPr lang="es-MX" b="1" dirty="0"/>
                        <a:t>             Sí</a:t>
                      </a:r>
                    </a:p>
                  </a:txBody>
                  <a:tcPr/>
                </a:tc>
                <a:tc>
                  <a:txBody>
                    <a:bodyPr/>
                    <a:lstStyle/>
                    <a:p>
                      <a:r>
                        <a:rPr lang="es-MX" b="1" dirty="0"/>
                        <a:t>           Sí</a:t>
                      </a:r>
                    </a:p>
                  </a:txBody>
                  <a:tcPr/>
                </a:tc>
                <a:extLst>
                  <a:ext uri="{0D108BD9-81ED-4DB2-BD59-A6C34878D82A}">
                    <a16:rowId xmlns:a16="http://schemas.microsoft.com/office/drawing/2014/main" val="2776044979"/>
                  </a:ext>
                </a:extLst>
              </a:tr>
            </a:tbl>
          </a:graphicData>
        </a:graphic>
      </p:graphicFrame>
      <p:sp>
        <p:nvSpPr>
          <p:cNvPr id="5" name="CuadroTexto 4">
            <a:extLst>
              <a:ext uri="{FF2B5EF4-FFF2-40B4-BE49-F238E27FC236}">
                <a16:creationId xmlns:a16="http://schemas.microsoft.com/office/drawing/2014/main" id="{B8DDEC82-9B17-4AC5-9C63-01FD509B52F7}"/>
              </a:ext>
            </a:extLst>
          </p:cNvPr>
          <p:cNvSpPr txBox="1"/>
          <p:nvPr/>
        </p:nvSpPr>
        <p:spPr>
          <a:xfrm>
            <a:off x="630621" y="5502166"/>
            <a:ext cx="10957034" cy="1200329"/>
          </a:xfrm>
          <a:prstGeom prst="rect">
            <a:avLst/>
          </a:prstGeom>
          <a:noFill/>
        </p:spPr>
        <p:txBody>
          <a:bodyPr wrap="square" rtlCol="0">
            <a:spAutoFit/>
          </a:bodyPr>
          <a:lstStyle/>
          <a:p>
            <a:r>
              <a:rPr lang="es-MX" dirty="0"/>
              <a:t>______________________________________________________________________________________</a:t>
            </a:r>
          </a:p>
          <a:p>
            <a:r>
              <a:rPr lang="es-MX" dirty="0" err="1"/>
              <a:t>Bicard</a:t>
            </a:r>
            <a:r>
              <a:rPr lang="es-MX" dirty="0"/>
              <a:t>, S. &amp; </a:t>
            </a:r>
            <a:r>
              <a:rPr lang="es-MX" dirty="0" err="1"/>
              <a:t>Bicard</a:t>
            </a:r>
            <a:r>
              <a:rPr lang="es-MX" dirty="0"/>
              <a:t>, D. &amp; </a:t>
            </a:r>
            <a:r>
              <a:rPr lang="es-MX" dirty="0" err="1"/>
              <a:t>the</a:t>
            </a:r>
            <a:r>
              <a:rPr lang="es-MX" dirty="0"/>
              <a:t> IRIS Center (2012) </a:t>
            </a:r>
            <a:r>
              <a:rPr lang="es-MX" dirty="0" err="1"/>
              <a:t>Measuring</a:t>
            </a:r>
            <a:r>
              <a:rPr lang="es-MX" dirty="0"/>
              <a:t> </a:t>
            </a:r>
            <a:r>
              <a:rPr lang="es-MX" dirty="0" err="1"/>
              <a:t>behavior</a:t>
            </a:r>
            <a:r>
              <a:rPr lang="es-MX" dirty="0"/>
              <a:t>.</a:t>
            </a:r>
          </a:p>
          <a:p>
            <a:r>
              <a:rPr lang="es-MX" dirty="0"/>
              <a:t>Recuperado de </a:t>
            </a:r>
            <a:r>
              <a:rPr lang="es-MX" dirty="0">
                <a:hlinkClick r:id="rId2">
                  <a:extLst>
                    <a:ext uri="{A12FA001-AC4F-418D-AE19-62706E023703}">
                      <ahyp:hlinkClr xmlns:ahyp="http://schemas.microsoft.com/office/drawing/2018/hyperlinkcolor" val="tx"/>
                    </a:ext>
                  </a:extLst>
                </a:hlinkClick>
              </a:rPr>
              <a:t>http://iris.peabody.vanderbilt.edu/wp-content/uploads/pdf_case_studies/ics_measbeh.pdf</a:t>
            </a:r>
            <a:r>
              <a:rPr lang="es-MX" dirty="0"/>
              <a:t>  el 11/18/2023</a:t>
            </a:r>
          </a:p>
        </p:txBody>
      </p:sp>
    </p:spTree>
    <p:extLst>
      <p:ext uri="{BB962C8B-B14F-4D97-AF65-F5344CB8AC3E}">
        <p14:creationId xmlns:p14="http://schemas.microsoft.com/office/powerpoint/2010/main" val="417262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C2FEE6F-C288-4F8E-A940-D41717E7D1BD}"/>
              </a:ext>
            </a:extLst>
          </p:cNvPr>
          <p:cNvSpPr txBox="1"/>
          <p:nvPr/>
        </p:nvSpPr>
        <p:spPr>
          <a:xfrm>
            <a:off x="520262" y="590082"/>
            <a:ext cx="11193517" cy="5858014"/>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La </a:t>
            </a:r>
            <a:r>
              <a:rPr lang="es-MX" i="1" dirty="0">
                <a:latin typeface="Arial" panose="020B0604020202020204" pitchFamily="34" charset="0"/>
                <a:cs typeface="Arial" panose="020B0604020202020204" pitchFamily="34" charset="0"/>
              </a:rPr>
              <a:t>Stanford </a:t>
            </a:r>
            <a:r>
              <a:rPr lang="es-MX" i="1" dirty="0" err="1">
                <a:latin typeface="Arial" panose="020B0604020202020204" pitchFamily="34" charset="0"/>
                <a:cs typeface="Arial" panose="020B0604020202020204" pitchFamily="34" charset="0"/>
              </a:rPr>
              <a:t>Encyclopedia</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of</a:t>
            </a:r>
            <a:r>
              <a:rPr lang="es-MX" i="1" dirty="0">
                <a:latin typeface="Arial" panose="020B0604020202020204" pitchFamily="34" charset="0"/>
                <a:cs typeface="Arial" panose="020B0604020202020204" pitchFamily="34" charset="0"/>
              </a:rPr>
              <a:t> </a:t>
            </a:r>
            <a:r>
              <a:rPr lang="es-MX" i="1" dirty="0" err="1">
                <a:latin typeface="Arial" panose="020B0604020202020204" pitchFamily="34" charset="0"/>
                <a:cs typeface="Arial" panose="020B0604020202020204" pitchFamily="34" charset="0"/>
              </a:rPr>
              <a:t>Philosophy</a:t>
            </a:r>
            <a:r>
              <a:rPr lang="es-MX" dirty="0">
                <a:latin typeface="Arial" panose="020B0604020202020204" pitchFamily="34" charset="0"/>
                <a:cs typeface="Arial" panose="020B0604020202020204" pitchFamily="34" charset="0"/>
              </a:rPr>
              <a:t>, en su sección sobre realismo científico, escrita por Richard Boyd indica que su concepto moderno (de la definición operacional) debe su origen en parte a </a:t>
            </a:r>
            <a:r>
              <a:rPr lang="es-MX" b="1" dirty="0">
                <a:latin typeface="Arial" panose="020B0604020202020204" pitchFamily="34" charset="0"/>
                <a:cs typeface="Arial" panose="020B0604020202020204" pitchFamily="34" charset="0"/>
              </a:rPr>
              <a:t>Percy Williams </a:t>
            </a:r>
            <a:r>
              <a:rPr lang="es-MX" b="1"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quien sintió que la expresión de conceptos científicos era frecuentemente abstracta y vaga. Inspirado en Ernst Mach, en 1914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intentó redefinir entidades inobservables concretamente en términos de operaciones físicas y mentales empleadas para medirlas. De acuerdo con esto, la definición de cada entidad inobservable era identificada únicamente con la instrumentación empleada para definirla. </a:t>
            </a:r>
          </a:p>
          <a:p>
            <a:pPr algn="just">
              <a:lnSpc>
                <a:spcPct val="150000"/>
              </a:lnSpc>
            </a:pPr>
            <a:r>
              <a:rPr lang="es-MX" dirty="0">
                <a:latin typeface="Arial" panose="020B0604020202020204" pitchFamily="34" charset="0"/>
                <a:cs typeface="Arial" panose="020B0604020202020204" pitchFamily="34" charset="0"/>
              </a:rPr>
              <a:t>	Desde el principio surgieron las objeciones ante este enfoque, en buena parte por su alegada inflexibilidad. Como Boyd recalcó, “En la actual y aparentemente confiable práctica científica, los cambios en la instrumentación asociados con términos teóricos son rutinarios y aparentemente cruciales para el progreso de la ciencia. De acuerdo con una concepción </a:t>
            </a:r>
            <a:r>
              <a:rPr lang="es-MX" dirty="0" err="1">
                <a:latin typeface="Arial" panose="020B0604020202020204" pitchFamily="34" charset="0"/>
                <a:cs typeface="Arial" panose="020B0604020202020204" pitchFamily="34" charset="0"/>
              </a:rPr>
              <a:t>operacionalista</a:t>
            </a:r>
            <a:r>
              <a:rPr lang="es-MX" dirty="0">
                <a:latin typeface="Arial" panose="020B0604020202020204" pitchFamily="34" charset="0"/>
                <a:cs typeface="Arial" panose="020B0604020202020204" pitchFamily="34" charset="0"/>
              </a:rPr>
              <a:t> “pura”, esta clase de modificaciones no serían metodológicamente aceptables, ya que </a:t>
            </a:r>
            <a:r>
              <a:rPr lang="es-MX" i="1" dirty="0">
                <a:latin typeface="Arial" panose="020B0604020202020204" pitchFamily="34" charset="0"/>
                <a:cs typeface="Arial" panose="020B0604020202020204" pitchFamily="34" charset="0"/>
              </a:rPr>
              <a:t>cada</a:t>
            </a:r>
            <a:r>
              <a:rPr lang="es-MX" dirty="0">
                <a:latin typeface="Arial" panose="020B0604020202020204" pitchFamily="34" charset="0"/>
                <a:cs typeface="Arial" panose="020B0604020202020204" pitchFamily="34" charset="0"/>
              </a:rPr>
              <a:t> definición debe considerarse para identificar un objeto </a:t>
            </a:r>
            <a:r>
              <a:rPr lang="es-MX" i="1" dirty="0">
                <a:latin typeface="Arial" panose="020B0604020202020204" pitchFamily="34" charset="0"/>
                <a:cs typeface="Arial" panose="020B0604020202020204" pitchFamily="34" charset="0"/>
              </a:rPr>
              <a:t>único</a:t>
            </a:r>
            <a:r>
              <a:rPr lang="es-MX" dirty="0">
                <a:latin typeface="Arial" panose="020B0604020202020204" pitchFamily="34" charset="0"/>
                <a:cs typeface="Arial" panose="020B0604020202020204" pitchFamily="34" charset="0"/>
              </a:rPr>
              <a:t> (o clase de objetos). No obstante, este rechazo del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como un proyecto general destinado finalmente a definir todo fenómeno experimental, no quiere decir que las definiciones operacionales cesen de tener algún uso práctico o que no puedan ser aplicadas en casos particulares.</a:t>
            </a:r>
          </a:p>
        </p:txBody>
      </p:sp>
    </p:spTree>
    <p:extLst>
      <p:ext uri="{BB962C8B-B14F-4D97-AF65-F5344CB8AC3E}">
        <p14:creationId xmlns:p14="http://schemas.microsoft.com/office/powerpoint/2010/main" val="4919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D23A44-E74A-4F4B-B5D7-6E3662F943A1}"/>
              </a:ext>
            </a:extLst>
          </p:cNvPr>
          <p:cNvSpPr txBox="1"/>
          <p:nvPr/>
        </p:nvSpPr>
        <p:spPr>
          <a:xfrm>
            <a:off x="567559" y="1166648"/>
            <a:ext cx="10941269" cy="5442516"/>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La teoría especial de la relatividad puede ser vista como la introducción de las definiciones operacionales para la simultaneidad y distancia de los eventos, esto es, como proveedora de las operaciones necesarias para definir estos términos.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En la mecánica cuántica la noción de definiciones operacionales está cercanamente relacionada con la idea de los observables, esto es, definiciones basadas en los que puede ser medido.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Las definiciones operacionales son frecuentemente un reto mayor en los campos de la psicología y la psiquiatría, donde conceptos intuitivos, como la inteligencia necesitan ser definidos operacionalmente antes de ser accesibles a la investigación científica, por ejemplo, mediante procesos tales como los cuestionarios para medir el Coeficiente Intelectual (CI).</a:t>
            </a:r>
          </a:p>
          <a:p>
            <a:pPr algn="just">
              <a:lnSpc>
                <a:spcPct val="150000"/>
              </a:lnSpc>
            </a:pPr>
            <a:r>
              <a:rPr lang="es-MX" dirty="0">
                <a:latin typeface="Arial" panose="020B0604020202020204" pitchFamily="34" charset="0"/>
                <a:cs typeface="Arial" panose="020B0604020202020204" pitchFamily="34" charset="0"/>
              </a:rPr>
              <a:t>________________________________________</a:t>
            </a:r>
          </a:p>
          <a:p>
            <a:pPr algn="just">
              <a:lnSpc>
                <a:spcPct val="150000"/>
              </a:lnSpc>
            </a:pPr>
            <a:r>
              <a:rPr lang="es-MX"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https://en.wikipedia.org/wiki/</a:t>
            </a:r>
            <a:r>
              <a:rPr lang="es-MX"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Operational</a:t>
            </a:r>
            <a:r>
              <a:rPr lang="es-MX" u="sng" dirty="0">
                <a:latin typeface="Arial" panose="020B0604020202020204" pitchFamily="34" charset="0"/>
                <a:cs typeface="Arial" panose="020B0604020202020204" pitchFamily="34" charset="0"/>
              </a:rPr>
              <a:t> </a:t>
            </a:r>
            <a:r>
              <a:rPr lang="es-MX" u="sng" dirty="0" err="1">
                <a:latin typeface="Arial" panose="020B0604020202020204" pitchFamily="34" charset="0"/>
                <a:cs typeface="Arial" panose="020B0604020202020204" pitchFamily="34" charset="0"/>
              </a:rPr>
              <a:t>definition</a:t>
            </a:r>
            <a:r>
              <a:rPr lang="es-MX" u="sng"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243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D4222-8562-4485-A773-C4CD59E5D2B1}"/>
              </a:ext>
            </a:extLst>
          </p:cNvPr>
          <p:cNvSpPr>
            <a:spLocks noGrp="1"/>
          </p:cNvSpPr>
          <p:nvPr>
            <p:ph type="title"/>
          </p:nvPr>
        </p:nvSpPr>
        <p:spPr/>
        <p:txBody>
          <a:bodyPr/>
          <a:lstStyle/>
          <a:p>
            <a:r>
              <a:rPr lang="es-MX" dirty="0"/>
              <a:t>Breve Historia del </a:t>
            </a:r>
            <a:r>
              <a:rPr lang="es-MX" dirty="0" err="1"/>
              <a:t>Operacionalismo</a:t>
            </a:r>
            <a:endParaRPr lang="es-MX" dirty="0"/>
          </a:p>
        </p:txBody>
      </p:sp>
      <p:sp>
        <p:nvSpPr>
          <p:cNvPr id="3" name="CuadroTexto 2">
            <a:extLst>
              <a:ext uri="{FF2B5EF4-FFF2-40B4-BE49-F238E27FC236}">
                <a16:creationId xmlns:a16="http://schemas.microsoft.com/office/drawing/2014/main" id="{D7694217-A322-495A-98F5-FE2FE0B14A71}"/>
              </a:ext>
            </a:extLst>
          </p:cNvPr>
          <p:cNvSpPr txBox="1"/>
          <p:nvPr/>
        </p:nvSpPr>
        <p:spPr>
          <a:xfrm>
            <a:off x="4934607" y="2727435"/>
            <a:ext cx="6132786" cy="3365024"/>
          </a:xfrm>
          <a:prstGeom prst="rect">
            <a:avLst/>
          </a:prstGeom>
          <a:noFill/>
        </p:spPr>
        <p:txBody>
          <a:bodyPr wrap="square" rtlCol="0">
            <a:spAutoFit/>
          </a:bodyPr>
          <a:lstStyle/>
          <a:p>
            <a:pPr algn="just">
              <a:lnSpc>
                <a:spcPct val="150000"/>
              </a:lnSpc>
            </a:pPr>
            <a:r>
              <a:rPr lang="es-MX" dirty="0"/>
              <a:t>	</a:t>
            </a:r>
            <a:r>
              <a:rPr lang="es-MX" b="1" dirty="0">
                <a:latin typeface="Arial" panose="020B0604020202020204" pitchFamily="34" charset="0"/>
                <a:cs typeface="Arial" panose="020B0604020202020204" pitchFamily="34" charset="0"/>
              </a:rPr>
              <a:t>Percy W. </a:t>
            </a:r>
            <a:r>
              <a:rPr lang="es-MX" b="1" dirty="0" err="1">
                <a:latin typeface="Arial" panose="020B0604020202020204" pitchFamily="34" charset="0"/>
                <a:cs typeface="Arial" panose="020B0604020202020204" pitchFamily="34" charset="0"/>
              </a:rPr>
              <a:t>Bridgman</a:t>
            </a:r>
            <a:r>
              <a:rPr lang="es-MX" b="1"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es típicamente acreditado como el padre del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(Chang, 2009). Su más famosa y más frecuentemente criticada declaración del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apareció en su libro </a:t>
            </a:r>
            <a:r>
              <a:rPr lang="es-MX" i="1" dirty="0">
                <a:latin typeface="Arial" panose="020B0604020202020204" pitchFamily="34" charset="0"/>
                <a:cs typeface="Arial" panose="020B0604020202020204" pitchFamily="34" charset="0"/>
              </a:rPr>
              <a:t>La Lógica de la Física Moderna </a:t>
            </a:r>
            <a:r>
              <a:rPr lang="es-MX" dirty="0">
                <a:latin typeface="Arial" panose="020B0604020202020204" pitchFamily="34" charset="0"/>
                <a:cs typeface="Arial" panose="020B0604020202020204" pitchFamily="34" charset="0"/>
              </a:rPr>
              <a:t>(1927): “En general, lo que queremos decir con cualquier concepto es nada más que un conjunto de operaciones. Un concepto es un sinónimo de su correspondiente conjunto de operaciones” (p.5).</a:t>
            </a:r>
          </a:p>
        </p:txBody>
      </p:sp>
      <p:pic>
        <p:nvPicPr>
          <p:cNvPr id="4" name="Imagen 3">
            <a:extLst>
              <a:ext uri="{FF2B5EF4-FFF2-40B4-BE49-F238E27FC236}">
                <a16:creationId xmlns:a16="http://schemas.microsoft.com/office/drawing/2014/main" id="{36404FF9-4E39-487B-AF13-E5058D637C16}"/>
              </a:ext>
            </a:extLst>
          </p:cNvPr>
          <p:cNvPicPr>
            <a:picLocks noChangeAspect="1"/>
          </p:cNvPicPr>
          <p:nvPr/>
        </p:nvPicPr>
        <p:blipFill>
          <a:blip r:embed="rId2"/>
          <a:stretch>
            <a:fillRect/>
          </a:stretch>
        </p:blipFill>
        <p:spPr>
          <a:xfrm>
            <a:off x="1317569" y="2456957"/>
            <a:ext cx="2466155" cy="3483933"/>
          </a:xfrm>
          <a:prstGeom prst="rect">
            <a:avLst/>
          </a:prstGeom>
        </p:spPr>
      </p:pic>
      <p:sp>
        <p:nvSpPr>
          <p:cNvPr id="5" name="CuadroTexto 4">
            <a:extLst>
              <a:ext uri="{FF2B5EF4-FFF2-40B4-BE49-F238E27FC236}">
                <a16:creationId xmlns:a16="http://schemas.microsoft.com/office/drawing/2014/main" id="{DB8F2BD1-07D7-485A-8E5D-6E60B29916D4}"/>
              </a:ext>
            </a:extLst>
          </p:cNvPr>
          <p:cNvSpPr txBox="1"/>
          <p:nvPr/>
        </p:nvSpPr>
        <p:spPr>
          <a:xfrm>
            <a:off x="1292772" y="5990897"/>
            <a:ext cx="2506718" cy="369332"/>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  Percy W . </a:t>
            </a:r>
            <a:r>
              <a:rPr lang="es-MX" dirty="0" err="1">
                <a:latin typeface="Arial" panose="020B0604020202020204" pitchFamily="34" charset="0"/>
                <a:cs typeface="Arial" panose="020B0604020202020204" pitchFamily="34" charset="0"/>
              </a:rPr>
              <a:t>Bridgman</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90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69B3A9-7D6D-46E0-8C1E-EAF25CB71E3F}"/>
              </a:ext>
            </a:extLst>
          </p:cNvPr>
          <p:cNvSpPr txBox="1"/>
          <p:nvPr/>
        </p:nvSpPr>
        <p:spPr>
          <a:xfrm>
            <a:off x="693683" y="389706"/>
            <a:ext cx="5738648" cy="6273512"/>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Las semillas del pensamiento </a:t>
            </a:r>
            <a:r>
              <a:rPr lang="es-MX" dirty="0" err="1">
                <a:latin typeface="Arial" panose="020B0604020202020204" pitchFamily="34" charset="0"/>
                <a:cs typeface="Arial" panose="020B0604020202020204" pitchFamily="34" charset="0"/>
              </a:rPr>
              <a:t>operacionalista</a:t>
            </a:r>
            <a:r>
              <a:rPr lang="es-MX" dirty="0">
                <a:latin typeface="Arial" panose="020B0604020202020204" pitchFamily="34" charset="0"/>
                <a:cs typeface="Arial" panose="020B0604020202020204" pitchFamily="34" charset="0"/>
              </a:rPr>
              <a:t> habían sido bien plantadas antes de que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formulara su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y antes de que los empiristas lógicos se le acercaran. En su documento “Cómo aclarar nuestras ideas” (1878), </a:t>
            </a:r>
            <a:r>
              <a:rPr lang="es-MX" b="1" dirty="0">
                <a:latin typeface="Arial" panose="020B0604020202020204" pitchFamily="34" charset="0"/>
                <a:cs typeface="Arial" panose="020B0604020202020204" pitchFamily="34" charset="0"/>
              </a:rPr>
              <a:t>C. S. Peirce </a:t>
            </a:r>
            <a:r>
              <a:rPr lang="es-MX" dirty="0">
                <a:latin typeface="Arial" panose="020B0604020202020204" pitchFamily="34" charset="0"/>
                <a:cs typeface="Arial" panose="020B0604020202020204" pitchFamily="34" charset="0"/>
              </a:rPr>
              <a:t>expresó ideas que resonaron con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posterior, argumentando que nuestra concepción de un objeto está constituida por los efectos que el objeto tenga.</a:t>
            </a:r>
          </a:p>
          <a:p>
            <a:pPr algn="just">
              <a:lnSpc>
                <a:spcPct val="150000"/>
              </a:lnSpc>
            </a:pPr>
            <a:r>
              <a:rPr lang="es-MX" dirty="0">
                <a:latin typeface="Arial" panose="020B0604020202020204" pitchFamily="34" charset="0"/>
                <a:cs typeface="Arial" panose="020B0604020202020204" pitchFamily="34" charset="0"/>
              </a:rPr>
              <a:t>	Inclinaciones hacia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también están implícitas en lo que vino a conocerse como el conductismo. En su artículo de 1913, </a:t>
            </a:r>
            <a:r>
              <a:rPr lang="es-MX" b="1" dirty="0">
                <a:latin typeface="Arial" panose="020B0604020202020204" pitchFamily="34" charset="0"/>
                <a:cs typeface="Arial" panose="020B0604020202020204" pitchFamily="34" charset="0"/>
              </a:rPr>
              <a:t>John B. Watson </a:t>
            </a:r>
            <a:r>
              <a:rPr lang="es-MX" dirty="0">
                <a:latin typeface="Arial" panose="020B0604020202020204" pitchFamily="34" charset="0"/>
                <a:cs typeface="Arial" panose="020B0604020202020204" pitchFamily="34" charset="0"/>
              </a:rPr>
              <a:t>introdujo el conductismo como una reacción ante la psicología freudiana, que se enfocaba en la consciencia y otros atributos inobservables.</a:t>
            </a:r>
          </a:p>
        </p:txBody>
      </p:sp>
      <p:pic>
        <p:nvPicPr>
          <p:cNvPr id="4" name="Imagen 3">
            <a:extLst>
              <a:ext uri="{FF2B5EF4-FFF2-40B4-BE49-F238E27FC236}">
                <a16:creationId xmlns:a16="http://schemas.microsoft.com/office/drawing/2014/main" id="{DA79D762-DE53-4321-B250-5A80580D5CC0}"/>
              </a:ext>
            </a:extLst>
          </p:cNvPr>
          <p:cNvPicPr>
            <a:picLocks noChangeAspect="1"/>
          </p:cNvPicPr>
          <p:nvPr/>
        </p:nvPicPr>
        <p:blipFill>
          <a:blip r:embed="rId2"/>
          <a:stretch>
            <a:fillRect/>
          </a:stretch>
        </p:blipFill>
        <p:spPr>
          <a:xfrm>
            <a:off x="7292537" y="1362627"/>
            <a:ext cx="3349187" cy="4491306"/>
          </a:xfrm>
          <a:prstGeom prst="rect">
            <a:avLst/>
          </a:prstGeom>
        </p:spPr>
      </p:pic>
      <p:sp>
        <p:nvSpPr>
          <p:cNvPr id="5" name="CuadroTexto 4">
            <a:extLst>
              <a:ext uri="{FF2B5EF4-FFF2-40B4-BE49-F238E27FC236}">
                <a16:creationId xmlns:a16="http://schemas.microsoft.com/office/drawing/2014/main" id="{88AC103E-A776-4FEA-8FF0-86C935DFA634}"/>
              </a:ext>
            </a:extLst>
          </p:cNvPr>
          <p:cNvSpPr txBox="1"/>
          <p:nvPr/>
        </p:nvSpPr>
        <p:spPr>
          <a:xfrm>
            <a:off x="7330966" y="5849007"/>
            <a:ext cx="3310758" cy="369332"/>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C. S. Peirce</a:t>
            </a:r>
          </a:p>
        </p:txBody>
      </p:sp>
    </p:spTree>
    <p:extLst>
      <p:ext uri="{BB962C8B-B14F-4D97-AF65-F5344CB8AC3E}">
        <p14:creationId xmlns:p14="http://schemas.microsoft.com/office/powerpoint/2010/main" val="278724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AFD3280-CB2B-43FC-BE82-E771DF59AF56}"/>
              </a:ext>
            </a:extLst>
          </p:cNvPr>
          <p:cNvSpPr txBox="1"/>
          <p:nvPr/>
        </p:nvSpPr>
        <p:spPr>
          <a:xfrm>
            <a:off x="5628289" y="1261241"/>
            <a:ext cx="5849007" cy="5442516"/>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Watson (1913) pensó que los psicólogos debían dejar de referirse a la consciencia y todo lo inobservable relacionado con ella, ya que no existe un acuerdo sobre a lo que se refieren esos conceptos y sobre cómo estudiarlos: “Parece que ha llegado el momento para que la psicología descarte toda referencia a la consciencia, cuando ya no necesita hacer de los estados mentales su objeto de observación” (p. 163).</a:t>
            </a:r>
          </a:p>
          <a:p>
            <a:pPr algn="just">
              <a:lnSpc>
                <a:spcPct val="150000"/>
              </a:lnSpc>
            </a:pPr>
            <a:r>
              <a:rPr lang="es-MX" dirty="0">
                <a:latin typeface="Arial" panose="020B0604020202020204" pitchFamily="34" charset="0"/>
                <a:cs typeface="Arial" panose="020B0604020202020204" pitchFamily="34" charset="0"/>
              </a:rPr>
              <a:t>	En su lugar, de acuerdo con Watson, los psicólogos deben enfocarse en los cambios observables de la conducta (aunque nunca negó que existieran esos estados internos).</a:t>
            </a:r>
          </a:p>
        </p:txBody>
      </p:sp>
      <p:pic>
        <p:nvPicPr>
          <p:cNvPr id="4" name="Imagen 3">
            <a:extLst>
              <a:ext uri="{FF2B5EF4-FFF2-40B4-BE49-F238E27FC236}">
                <a16:creationId xmlns:a16="http://schemas.microsoft.com/office/drawing/2014/main" id="{E0857D2B-E666-4B80-A840-A38E07275DE1}"/>
              </a:ext>
            </a:extLst>
          </p:cNvPr>
          <p:cNvPicPr>
            <a:picLocks noChangeAspect="1"/>
          </p:cNvPicPr>
          <p:nvPr/>
        </p:nvPicPr>
        <p:blipFill>
          <a:blip r:embed="rId2"/>
          <a:stretch>
            <a:fillRect/>
          </a:stretch>
        </p:blipFill>
        <p:spPr>
          <a:xfrm>
            <a:off x="941167" y="1443038"/>
            <a:ext cx="3712286" cy="3712286"/>
          </a:xfrm>
          <a:prstGeom prst="rect">
            <a:avLst/>
          </a:prstGeom>
        </p:spPr>
      </p:pic>
      <p:sp>
        <p:nvSpPr>
          <p:cNvPr id="5" name="CuadroTexto 4">
            <a:extLst>
              <a:ext uri="{FF2B5EF4-FFF2-40B4-BE49-F238E27FC236}">
                <a16:creationId xmlns:a16="http://schemas.microsoft.com/office/drawing/2014/main" id="{3652F991-8C15-4C27-8941-B18A007EC3A7}"/>
              </a:ext>
            </a:extLst>
          </p:cNvPr>
          <p:cNvSpPr txBox="1"/>
          <p:nvPr/>
        </p:nvSpPr>
        <p:spPr>
          <a:xfrm>
            <a:off x="961697" y="5171090"/>
            <a:ext cx="3689131" cy="369332"/>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John B Watson</a:t>
            </a:r>
          </a:p>
        </p:txBody>
      </p:sp>
    </p:spTree>
    <p:extLst>
      <p:ext uri="{BB962C8B-B14F-4D97-AF65-F5344CB8AC3E}">
        <p14:creationId xmlns:p14="http://schemas.microsoft.com/office/powerpoint/2010/main" val="312361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F57FCE-4B1C-4218-B7EE-68A07C450CBF}"/>
              </a:ext>
            </a:extLst>
          </p:cNvPr>
          <p:cNvSpPr txBox="1"/>
          <p:nvPr/>
        </p:nvSpPr>
        <p:spPr>
          <a:xfrm>
            <a:off x="394138" y="299545"/>
            <a:ext cx="9932276" cy="6273512"/>
          </a:xfrm>
          <a:prstGeom prst="rect">
            <a:avLst/>
          </a:prstGeom>
          <a:noFill/>
        </p:spPr>
        <p:txBody>
          <a:bodyPr wrap="square" rtlCol="0">
            <a:spAutoFit/>
          </a:bodyPr>
          <a:lstStyle/>
          <a:p>
            <a:pPr algn="just">
              <a:lnSpc>
                <a:spcPct val="150000"/>
              </a:lnSpc>
            </a:pPr>
            <a:r>
              <a:rPr lang="es-MX" dirty="0"/>
              <a:t>	</a:t>
            </a:r>
            <a:r>
              <a:rPr lang="es-MX" dirty="0">
                <a:latin typeface="Arial" panose="020B0604020202020204" pitchFamily="34" charset="0"/>
                <a:cs typeface="Arial" panose="020B0604020202020204" pitchFamily="34" charset="0"/>
              </a:rPr>
              <a:t>Sin embargo, propiamente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fue incorporado a la psicología como 20 años después, a mediados de los 1930’s. Uno de los más influyentes y tempranos proponentes los fue el psicólogo de Harvard </a:t>
            </a:r>
            <a:r>
              <a:rPr lang="es-MX" b="1" dirty="0">
                <a:latin typeface="Arial" panose="020B0604020202020204" pitchFamily="34" charset="0"/>
                <a:cs typeface="Arial" panose="020B0604020202020204" pitchFamily="34" charset="0"/>
              </a:rPr>
              <a:t>Stanley Smith Stevens</a:t>
            </a:r>
            <a:r>
              <a:rPr lang="es-MX" dirty="0">
                <a:latin typeface="Arial" panose="020B0604020202020204" pitchFamily="34" charset="0"/>
                <a:cs typeface="Arial" panose="020B0604020202020204" pitchFamily="34" charset="0"/>
              </a:rPr>
              <a:t>, quien trabajaba en el estudio de la psicofísica tradicional, citando a Carnap y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en sus textos sobre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a:t>
            </a:r>
          </a:p>
          <a:p>
            <a:pPr algn="just">
              <a:lnSpc>
                <a:spcPct val="150000"/>
              </a:lnSpc>
            </a:pPr>
            <a:r>
              <a:rPr lang="es-MX" dirty="0">
                <a:latin typeface="Arial" panose="020B0604020202020204" pitchFamily="34" charset="0"/>
                <a:cs typeface="Arial" panose="020B0604020202020204" pitchFamily="34" charset="0"/>
              </a:rPr>
              <a:t>	El trabajo de Stevens inició la discusión del lugar del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en la metodología psicológica. El </a:t>
            </a:r>
            <a:r>
              <a:rPr lang="es-MX" dirty="0" err="1">
                <a:latin typeface="Arial" panose="020B0604020202020204" pitchFamily="34" charset="0"/>
                <a:cs typeface="Arial" panose="020B0604020202020204" pitchFamily="34" charset="0"/>
              </a:rPr>
              <a:t>journal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Psychological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Review</a:t>
            </a:r>
            <a:r>
              <a:rPr lang="es-MX" dirty="0">
                <a:latin typeface="Arial" panose="020B0604020202020204" pitchFamily="34" charset="0"/>
                <a:cs typeface="Arial" panose="020B0604020202020204" pitchFamily="34" charset="0"/>
              </a:rPr>
              <a:t> ofrecía una plataforma para muchos documentos sobre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en los últimos años 1930’s y los primeros 1940’s y esas discusiones terminaron en un simposio en 1945. Los contribuyentes al simposio incluían a psicólogos conductistas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B. F. Skinner), empiristas lógicos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Herbert Feigl) y al mismo </a:t>
            </a:r>
            <a:r>
              <a:rPr lang="es-MX" dirty="0" err="1">
                <a:latin typeface="Arial" panose="020B0604020202020204" pitchFamily="34" charset="0"/>
                <a:cs typeface="Arial" panose="020B0604020202020204" pitchFamily="34" charset="0"/>
              </a:rPr>
              <a:t>Bridgman</a:t>
            </a:r>
            <a:r>
              <a:rPr lang="es-MX" dirty="0">
                <a:latin typeface="Arial" panose="020B0604020202020204" pitchFamily="34" charset="0"/>
                <a:cs typeface="Arial" panose="020B0604020202020204" pitchFamily="34" charset="0"/>
              </a:rPr>
              <a:t>. Los participantes nunca se pusieron de acuerdo sobre lo que es el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y sobre el papel que debe tener en la psicología y en la ciencia (Green, 1992). A pesar de ello, en 1953 hubo otro simposio sobre </a:t>
            </a:r>
            <a:r>
              <a:rPr lang="es-MX" dirty="0" err="1">
                <a:latin typeface="Arial" panose="020B0604020202020204" pitchFamily="34" charset="0"/>
                <a:cs typeface="Arial" panose="020B0604020202020204" pitchFamily="34" charset="0"/>
              </a:rPr>
              <a:t>operacionalismo</a:t>
            </a:r>
            <a:r>
              <a:rPr lang="es-MX" dirty="0">
                <a:latin typeface="Arial" panose="020B0604020202020204" pitchFamily="34" charset="0"/>
                <a:cs typeface="Arial" panose="020B0604020202020204" pitchFamily="34" charset="0"/>
              </a:rPr>
              <a:t> organizado en la reunión de la Asociación Americana para el avance de la Ciencia.</a:t>
            </a:r>
          </a:p>
          <a:p>
            <a:pPr algn="just">
              <a:lnSpc>
                <a:spcPct val="150000"/>
              </a:lnSpc>
            </a:pPr>
            <a:r>
              <a:rPr lang="es-MX" dirty="0">
                <a:latin typeface="Arial" panose="020B0604020202020204" pitchFamily="34" charset="0"/>
                <a:cs typeface="Arial" panose="020B0604020202020204" pitchFamily="34" charset="0"/>
              </a:rPr>
              <a:t>____________________________________________________________________</a:t>
            </a:r>
          </a:p>
          <a:p>
            <a:pPr algn="just">
              <a:lnSpc>
                <a:spcPct val="150000"/>
              </a:lnSpc>
            </a:pPr>
            <a:r>
              <a:rPr lang="es-MX" dirty="0">
                <a:latin typeface="Arial" panose="020B0604020202020204" pitchFamily="34" charset="0"/>
                <a:cs typeface="Arial" panose="020B0604020202020204" pitchFamily="34" charset="0"/>
              </a:rPr>
              <a:t>Elina </a:t>
            </a:r>
            <a:r>
              <a:rPr lang="es-MX" dirty="0" err="1">
                <a:latin typeface="Arial" panose="020B0604020202020204" pitchFamily="34" charset="0"/>
                <a:cs typeface="Arial" panose="020B0604020202020204" pitchFamily="34" charset="0"/>
              </a:rPr>
              <a:t>Vessonen</a:t>
            </a:r>
            <a:r>
              <a:rPr lang="es-MX" dirty="0">
                <a:latin typeface="Arial" panose="020B0604020202020204" pitchFamily="34" charset="0"/>
                <a:cs typeface="Arial" panose="020B0604020202020204" pitchFamily="34" charset="0"/>
              </a:rPr>
              <a:t> 2021  </a:t>
            </a:r>
            <a:r>
              <a:rPr lang="es-MX" dirty="0" err="1">
                <a:latin typeface="Arial" panose="020B0604020202020204" pitchFamily="34" charset="0"/>
                <a:cs typeface="Arial" panose="020B0604020202020204" pitchFamily="34" charset="0"/>
              </a:rPr>
              <a:t>Respectful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operacionalism</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Theory</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Psychology</a:t>
            </a:r>
            <a:r>
              <a:rPr lang="es-MX" dirty="0">
                <a:latin typeface="Arial" panose="020B0604020202020204" pitchFamily="34" charset="0"/>
                <a:cs typeface="Arial" panose="020B0604020202020204" pitchFamily="34" charset="0"/>
              </a:rPr>
              <a:t>, 31(1) 84-105</a:t>
            </a:r>
          </a:p>
        </p:txBody>
      </p:sp>
    </p:spTree>
    <p:extLst>
      <p:ext uri="{BB962C8B-B14F-4D97-AF65-F5344CB8AC3E}">
        <p14:creationId xmlns:p14="http://schemas.microsoft.com/office/powerpoint/2010/main" val="7792727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TM02900722[[fn=Sala de reuniones Ion]]</Template>
  <TotalTime>542</TotalTime>
  <Words>5170</Words>
  <Application>Microsoft Office PowerPoint</Application>
  <PresentationFormat>Panorámica</PresentationFormat>
  <Paragraphs>131</Paragraphs>
  <Slides>31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Century Gothic</vt:lpstr>
      <vt:lpstr>Wingdings 3</vt:lpstr>
      <vt:lpstr>Sala de reuniones Ion</vt:lpstr>
      <vt:lpstr>Definición Operacional de la Conducta</vt:lpstr>
      <vt:lpstr>Presentación de PowerPoint</vt:lpstr>
      <vt:lpstr>Presentación de PowerPoint</vt:lpstr>
      <vt:lpstr>Presentación de PowerPoint</vt:lpstr>
      <vt:lpstr>Presentación de PowerPoint</vt:lpstr>
      <vt:lpstr>Breve Historia del Operacionalismo</vt:lpstr>
      <vt:lpstr>Presentación de PowerPoint</vt:lpstr>
      <vt:lpstr>Presentación de PowerPoint</vt:lpstr>
      <vt:lpstr>Presentación de PowerPoint</vt:lpstr>
      <vt:lpstr>El punto de vista de Skinner</vt:lpstr>
      <vt:lpstr>Presentación de PowerPoint</vt:lpstr>
      <vt:lpstr>Presentación de PowerPoint</vt:lpstr>
      <vt:lpstr>Presentación de PowerPoint</vt:lpstr>
      <vt:lpstr>Operacionalismo psicológico en Harvard</vt:lpstr>
      <vt:lpstr>Presentación de PowerPoint</vt:lpstr>
      <vt:lpstr>Presentación de PowerPoint</vt:lpstr>
      <vt:lpstr>El Plan de Skinner</vt:lpstr>
      <vt:lpstr>Presentación de PowerPoint</vt:lpstr>
      <vt:lpstr>Presentación de PowerPoint</vt:lpstr>
      <vt:lpstr>Presentación de PowerPoint</vt:lpstr>
      <vt:lpstr>Ingeniería Conceptual y Operacionalismo en Psicología</vt:lpstr>
      <vt:lpstr>Presentación de PowerPoint</vt:lpstr>
      <vt:lpstr>Presentación de PowerPoint</vt:lpstr>
      <vt:lpstr>Presentación de PowerPoint</vt:lpstr>
      <vt:lpstr>Presentación de PowerPoint</vt:lpstr>
      <vt:lpstr>¿Qué se define en las definiciones operacionales? </vt:lpstr>
      <vt:lpstr>Presentación de PowerPoint</vt:lpstr>
      <vt:lpstr>Presentación de PowerPoint</vt:lpstr>
      <vt:lpstr>Presentación de PowerPoint</vt:lpstr>
      <vt:lpstr>Definiciones Operacionales de la Conducta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Definición Operacional de la Conducta</dc:title>
  <dc:creator>DR JAIME</dc:creator>
  <cp:lastModifiedBy>DR JAIME</cp:lastModifiedBy>
  <cp:revision>71</cp:revision>
  <dcterms:created xsi:type="dcterms:W3CDTF">2023-10-31T22:32:57Z</dcterms:created>
  <dcterms:modified xsi:type="dcterms:W3CDTF">2023-11-18T00:40:45Z</dcterms:modified>
</cp:coreProperties>
</file>