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2/27/2024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2/27/2024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CF0C8D-1E91-4D53-8033-6E658FB8410A}"/>
              </a:ext>
            </a:extLst>
          </p:cNvPr>
          <p:cNvSpPr>
            <a:spLocks noGrp="1"/>
          </p:cNvSpPr>
          <p:nvPr>
            <p:ph type="ctrTitle"/>
          </p:nvPr>
        </p:nvSpPr>
        <p:spPr>
          <a:xfrm>
            <a:off x="378371" y="1087820"/>
            <a:ext cx="8592207" cy="3324001"/>
          </a:xfrm>
        </p:spPr>
        <p:txBody>
          <a:bodyPr>
            <a:normAutofit fontScale="90000"/>
          </a:bodyPr>
          <a:lstStyle/>
          <a:p>
            <a:pPr algn="ctr"/>
            <a:r>
              <a:rPr lang="es-MX" dirty="0">
                <a:solidFill>
                  <a:schemeClr val="tx1"/>
                </a:solidFill>
                <a:latin typeface="Arial" panose="020B0604020202020204" pitchFamily="34" charset="0"/>
                <a:cs typeface="Arial" panose="020B0604020202020204" pitchFamily="34" charset="0"/>
              </a:rPr>
              <a:t>Un análisis de la efectividad del  </a:t>
            </a:r>
            <a:r>
              <a:rPr lang="es-MX" b="1" dirty="0">
                <a:solidFill>
                  <a:srgbClr val="FFFF00"/>
                </a:solidFill>
                <a:latin typeface="Arial" panose="020B0604020202020204" pitchFamily="34" charset="0"/>
                <a:cs typeface="Arial" panose="020B0604020202020204" pitchFamily="34" charset="0"/>
              </a:rPr>
              <a:t>C a s t i g o </a:t>
            </a:r>
            <a:br>
              <a:rPr lang="es-MX" b="1" dirty="0">
                <a:solidFill>
                  <a:srgbClr val="FFFF00"/>
                </a:solidFill>
                <a:latin typeface="Arial" panose="020B0604020202020204" pitchFamily="34" charset="0"/>
                <a:cs typeface="Arial" panose="020B0604020202020204" pitchFamily="34" charset="0"/>
              </a:rPr>
            </a:br>
            <a:r>
              <a:rPr lang="es-MX" dirty="0">
                <a:solidFill>
                  <a:schemeClr val="tx1"/>
                </a:solidFill>
                <a:latin typeface="Arial" panose="020B0604020202020204" pitchFamily="34" charset="0"/>
                <a:cs typeface="Arial" panose="020B0604020202020204" pitchFamily="34" charset="0"/>
              </a:rPr>
              <a:t>como una técnica de Modificación de Conducta</a:t>
            </a:r>
          </a:p>
        </p:txBody>
      </p:sp>
      <p:sp>
        <p:nvSpPr>
          <p:cNvPr id="3" name="Subtítulo 2">
            <a:extLst>
              <a:ext uri="{FF2B5EF4-FFF2-40B4-BE49-F238E27FC236}">
                <a16:creationId xmlns:a16="http://schemas.microsoft.com/office/drawing/2014/main" id="{768223C0-6313-48A0-A7B1-931878D1AAB1}"/>
              </a:ext>
            </a:extLst>
          </p:cNvPr>
          <p:cNvSpPr>
            <a:spLocks noGrp="1"/>
          </p:cNvSpPr>
          <p:nvPr>
            <p:ph type="subTitle" idx="1"/>
          </p:nvPr>
        </p:nvSpPr>
        <p:spPr>
          <a:xfrm>
            <a:off x="800470" y="4796370"/>
            <a:ext cx="7315200" cy="914400"/>
          </a:xfrm>
        </p:spPr>
        <p:txBody>
          <a:bodyPr>
            <a:noAutofit/>
          </a:bodyPr>
          <a:lstStyle/>
          <a:p>
            <a:r>
              <a:rPr lang="es-MX" sz="2800" dirty="0" err="1">
                <a:solidFill>
                  <a:schemeClr val="tx1"/>
                </a:solidFill>
                <a:latin typeface="Arial" panose="020B0604020202020204" pitchFamily="34" charset="0"/>
                <a:cs typeface="Arial" panose="020B0604020202020204" pitchFamily="34" charset="0"/>
              </a:rPr>
              <a:t>Vinayak</a:t>
            </a:r>
            <a:r>
              <a:rPr lang="es-MX" sz="2800" dirty="0">
                <a:solidFill>
                  <a:schemeClr val="tx1"/>
                </a:solidFill>
                <a:latin typeface="Arial" panose="020B0604020202020204" pitchFamily="34" charset="0"/>
                <a:cs typeface="Arial" panose="020B0604020202020204" pitchFamily="34" charset="0"/>
              </a:rPr>
              <a:t> Dev</a:t>
            </a:r>
          </a:p>
          <a:p>
            <a:r>
              <a:rPr lang="es-MX" sz="2800" dirty="0" err="1">
                <a:solidFill>
                  <a:schemeClr val="tx1"/>
                </a:solidFill>
                <a:latin typeface="Arial" panose="020B0604020202020204" pitchFamily="34" charset="0"/>
                <a:cs typeface="Arial" panose="020B0604020202020204" pitchFamily="34" charset="0"/>
              </a:rPr>
              <a:t>University</a:t>
            </a:r>
            <a:r>
              <a:rPr lang="es-MX" sz="2800" dirty="0">
                <a:solidFill>
                  <a:schemeClr val="tx1"/>
                </a:solidFill>
                <a:latin typeface="Arial" panose="020B0604020202020204" pitchFamily="34" charset="0"/>
                <a:cs typeface="Arial" panose="020B0604020202020204" pitchFamily="34" charset="0"/>
              </a:rPr>
              <a:t> </a:t>
            </a:r>
            <a:r>
              <a:rPr lang="es-MX" sz="2800" dirty="0" err="1">
                <a:solidFill>
                  <a:schemeClr val="tx1"/>
                </a:solidFill>
                <a:latin typeface="Arial" panose="020B0604020202020204" pitchFamily="34" charset="0"/>
                <a:cs typeface="Arial" panose="020B0604020202020204" pitchFamily="34" charset="0"/>
              </a:rPr>
              <a:t>of</a:t>
            </a:r>
            <a:r>
              <a:rPr lang="es-MX" sz="2800" dirty="0">
                <a:solidFill>
                  <a:schemeClr val="tx1"/>
                </a:solidFill>
                <a:latin typeface="Arial" panose="020B0604020202020204" pitchFamily="34" charset="0"/>
                <a:cs typeface="Arial" panose="020B0604020202020204" pitchFamily="34" charset="0"/>
              </a:rPr>
              <a:t> Auckland</a:t>
            </a:r>
          </a:p>
        </p:txBody>
      </p:sp>
      <p:sp>
        <p:nvSpPr>
          <p:cNvPr id="4" name="CuadroTexto 3">
            <a:extLst>
              <a:ext uri="{FF2B5EF4-FFF2-40B4-BE49-F238E27FC236}">
                <a16:creationId xmlns:a16="http://schemas.microsoft.com/office/drawing/2014/main" id="{0D9326A5-235A-47E5-BACE-561269B15687}"/>
              </a:ext>
            </a:extLst>
          </p:cNvPr>
          <p:cNvSpPr txBox="1"/>
          <p:nvPr/>
        </p:nvSpPr>
        <p:spPr>
          <a:xfrm>
            <a:off x="9301656" y="5580993"/>
            <a:ext cx="2648607" cy="1015663"/>
          </a:xfrm>
          <a:prstGeom prst="rect">
            <a:avLst/>
          </a:prstGeom>
          <a:noFill/>
        </p:spPr>
        <p:txBody>
          <a:bodyPr wrap="square" rtlCol="0">
            <a:spAutoFit/>
          </a:bodyPr>
          <a:lstStyle/>
          <a:p>
            <a:r>
              <a:rPr lang="es-MX" sz="2000" dirty="0" err="1">
                <a:latin typeface="Arial" panose="020B0604020202020204" pitchFamily="34" charset="0"/>
                <a:cs typeface="Arial" panose="020B0604020202020204" pitchFamily="34" charset="0"/>
              </a:rPr>
              <a:t>Ps</a:t>
            </a:r>
            <a:r>
              <a:rPr lang="es-MX" sz="2000" dirty="0">
                <a:latin typeface="Arial" panose="020B0604020202020204" pitchFamily="34" charset="0"/>
                <a:cs typeface="Arial" panose="020B0604020202020204" pitchFamily="34" charset="0"/>
              </a:rPr>
              <a:t> Jaime E Vargas M</a:t>
            </a:r>
          </a:p>
          <a:p>
            <a:endParaRPr lang="es-MX" sz="2000" dirty="0">
              <a:latin typeface="Arial" panose="020B0604020202020204" pitchFamily="34" charset="0"/>
              <a:cs typeface="Arial" panose="020B0604020202020204" pitchFamily="34" charset="0"/>
            </a:endParaRPr>
          </a:p>
          <a:p>
            <a:pPr algn="ctr"/>
            <a:r>
              <a:rPr lang="es-MX" sz="2000" dirty="0">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4046117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254349-DC3F-4FE3-82A2-AC48EC46C689}"/>
              </a:ext>
            </a:extLst>
          </p:cNvPr>
          <p:cNvSpPr>
            <a:spLocks noGrp="1"/>
          </p:cNvSpPr>
          <p:nvPr>
            <p:ph type="title"/>
          </p:nvPr>
        </p:nvSpPr>
        <p:spPr/>
        <p:txBody>
          <a:bodyPr/>
          <a:lstStyle/>
          <a:p>
            <a:pPr algn="ctr"/>
            <a:r>
              <a:rPr lang="es-MX" dirty="0">
                <a:solidFill>
                  <a:schemeClr val="tx1"/>
                </a:solidFill>
                <a:latin typeface="Arial" panose="020B0604020202020204" pitchFamily="34" charset="0"/>
                <a:cs typeface="Arial" panose="020B0604020202020204" pitchFamily="34" charset="0"/>
              </a:rPr>
              <a:t>Evidencia contra su efectividad</a:t>
            </a:r>
          </a:p>
        </p:txBody>
      </p:sp>
      <p:sp>
        <p:nvSpPr>
          <p:cNvPr id="3" name="CuadroTexto 2">
            <a:extLst>
              <a:ext uri="{FF2B5EF4-FFF2-40B4-BE49-F238E27FC236}">
                <a16:creationId xmlns:a16="http://schemas.microsoft.com/office/drawing/2014/main" id="{0526DB1C-58C6-4802-97BA-42285E23C135}"/>
              </a:ext>
            </a:extLst>
          </p:cNvPr>
          <p:cNvSpPr txBox="1"/>
          <p:nvPr/>
        </p:nvSpPr>
        <p:spPr>
          <a:xfrm>
            <a:off x="3563008" y="1355834"/>
            <a:ext cx="7851228"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castigo no siempre es efectivo como técnica de modificación de conducta. En un reporte de </a:t>
            </a:r>
            <a:r>
              <a:rPr lang="es-MX" dirty="0" err="1">
                <a:latin typeface="Arial" panose="020B0604020202020204" pitchFamily="34" charset="0"/>
                <a:cs typeface="Arial" panose="020B0604020202020204" pitchFamily="34" charset="0"/>
              </a:rPr>
              <a:t>Ayllon</a:t>
            </a:r>
            <a:r>
              <a:rPr lang="es-MX" dirty="0">
                <a:latin typeface="Arial" panose="020B0604020202020204" pitchFamily="34" charset="0"/>
                <a:cs typeface="Arial" panose="020B0604020202020204" pitchFamily="34" charset="0"/>
              </a:rPr>
              <a:t> y </a:t>
            </a:r>
            <a:r>
              <a:rPr lang="es-MX" dirty="0" err="1">
                <a:latin typeface="Arial" panose="020B0604020202020204" pitchFamily="34" charset="0"/>
                <a:cs typeface="Arial" panose="020B0604020202020204" pitchFamily="34" charset="0"/>
              </a:rPr>
              <a:t>Azrin</a:t>
            </a:r>
            <a:r>
              <a:rPr lang="es-MX" dirty="0">
                <a:latin typeface="Arial" panose="020B0604020202020204" pitchFamily="34" charset="0"/>
                <a:cs typeface="Arial" panose="020B0604020202020204" pitchFamily="34" charset="0"/>
              </a:rPr>
              <a:t> (1966), donde pacientes femeninas con esquizofrenia (n = 3) fueron expuestas a una condición operante con dos respuestas, representadas por dos émbolos, en donde, presionar uno de ellos producía un ruido como castigo sobre un programa RF1, en tanto que el otro no tenía ninguna consecuencia.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Se observó, luego de un periodo de tiempo, que las participantes empezaron a seleccionar la respuesta que no tenía ninguna consecuencia.</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311614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746ACD29-138C-4F20-A5B3-E972ACD92DF1}"/>
              </a:ext>
            </a:extLst>
          </p:cNvPr>
          <p:cNvSpPr txBox="1"/>
          <p:nvPr/>
        </p:nvSpPr>
        <p:spPr>
          <a:xfrm>
            <a:off x="551793" y="867103"/>
            <a:ext cx="10862442" cy="53553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Adicionalmente, el castigo puede potencialmente llevar a consecuencias negativas no intensionales, como las encontradas en los reportes de Morris y Gibson (2011) y Turner y </a:t>
            </a:r>
            <a:r>
              <a:rPr lang="es-MX" dirty="0" err="1">
                <a:latin typeface="Arial" panose="020B0604020202020204" pitchFamily="34" charset="0"/>
                <a:cs typeface="Arial" panose="020B0604020202020204" pitchFamily="34" charset="0"/>
              </a:rPr>
              <a:t>Muller</a:t>
            </a:r>
            <a:r>
              <a:rPr lang="es-MX" dirty="0">
                <a:latin typeface="Arial" panose="020B0604020202020204" pitchFamily="34" charset="0"/>
                <a:cs typeface="Arial" panose="020B0604020202020204" pitchFamily="34" charset="0"/>
              </a:rPr>
              <a:t> (2004), que se enfocaron en analizar los efectos a largo plazo del castigo corporal en niños y descubrieron que una gran proporción de sus participantes que habían experimentado castigo corporal, fueron, en promedio, más probables de exhibir síntomas indicativos de depresión y abuso de sustancias, así como conducta social negativa tal como agresividad y delincuencia.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En un estudio de </a:t>
            </a:r>
            <a:r>
              <a:rPr lang="es-MX" dirty="0" err="1">
                <a:latin typeface="Arial" panose="020B0604020202020204" pitchFamily="34" charset="0"/>
                <a:cs typeface="Arial" panose="020B0604020202020204" pitchFamily="34" charset="0"/>
              </a:rPr>
              <a:t>Felson</a:t>
            </a:r>
            <a:r>
              <a:rPr lang="es-MX" dirty="0">
                <a:latin typeface="Arial" panose="020B0604020202020204" pitchFamily="34" charset="0"/>
                <a:cs typeface="Arial" panose="020B0604020202020204" pitchFamily="34" charset="0"/>
              </a:rPr>
              <a:t> y Russo (1988) que se enfocó en analizar los efectos del castigo parental en niños y su relación con sus familiares, descubrieron que el castigo corporal era proporcional a la magnitud de la conducta agresiva demostrada por el niño que recibía el castigo, el mismo que también impactaba negativamente la relación de esos niños con sus familiares.</a:t>
            </a:r>
          </a:p>
          <a:p>
            <a:pPr algn="just">
              <a:lnSpc>
                <a:spcPct val="150000"/>
              </a:lnSpc>
            </a:pPr>
            <a:endParaRPr lang="es-MX" dirty="0">
              <a:latin typeface="Arial" panose="020B0604020202020204" pitchFamily="34" charset="0"/>
              <a:cs typeface="Arial" panose="020B0604020202020204" pitchFamily="34" charset="0"/>
            </a:endParaRPr>
          </a:p>
          <a:p>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753251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1B56CE66-348B-47EB-B9E6-036960F34F8F}"/>
              </a:ext>
            </a:extLst>
          </p:cNvPr>
          <p:cNvSpPr txBox="1"/>
          <p:nvPr/>
        </p:nvSpPr>
        <p:spPr>
          <a:xfrm>
            <a:off x="693683" y="1008994"/>
            <a:ext cx="10641725"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resultados de este estudio fueron consistentes con aquellos de otro estudio conducido por </a:t>
            </a:r>
            <a:r>
              <a:rPr lang="es-MX" dirty="0" err="1">
                <a:latin typeface="Arial" panose="020B0604020202020204" pitchFamily="34" charset="0"/>
                <a:cs typeface="Arial" panose="020B0604020202020204" pitchFamily="34" charset="0"/>
              </a:rPr>
              <a:t>Leung</a:t>
            </a:r>
            <a:r>
              <a:rPr lang="es-MX" dirty="0">
                <a:latin typeface="Arial" panose="020B0604020202020204" pitchFamily="34" charset="0"/>
                <a:cs typeface="Arial" panose="020B0604020202020204" pitchFamily="34" charset="0"/>
              </a:rPr>
              <a:t> (1991), usando casi la misma metodología, con excepción de enfocarse en la relación entre el niño y sus maestros, en lugar de sus familiares, en un ambiente de salón de clases. El estudio también resaltó los efectos negativos del castigo que llevaron a un bajo involucramiento en clases y a empeorar su aprendizaje (</a:t>
            </a:r>
            <a:r>
              <a:rPr lang="es-MX" dirty="0" err="1">
                <a:latin typeface="Arial" panose="020B0604020202020204" pitchFamily="34" charset="0"/>
                <a:cs typeface="Arial" panose="020B0604020202020204" pitchFamily="34" charset="0"/>
              </a:rPr>
              <a:t>Leung</a:t>
            </a:r>
            <a:r>
              <a:rPr lang="es-MX" dirty="0">
                <a:latin typeface="Arial" panose="020B0604020202020204" pitchFamily="34" charset="0"/>
                <a:cs typeface="Arial" panose="020B0604020202020204" pitchFamily="34" charset="0"/>
              </a:rPr>
              <a:t>, 1991).</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Estos resultados concuerdan con los reportados por Smith (2006) que resaltaron los efectos negativos del castigo en su contribución en el desarrollo y mantenimiento de productos negativos para el desarrollo en el niño. El estudio demostró una correlación positiva entre castigo físico y la agresión infantil, problemas de salud mental (tales como depresión), bajos logros intelectuales, comportamiento antisocial, internalización moral disminuida y empobrecimiento de la relación padre-hijo (Smith, 2006). </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21403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A453474-5C43-495D-A825-56059123AAF9}"/>
              </a:ext>
            </a:extLst>
          </p:cNvPr>
          <p:cNvSpPr txBox="1"/>
          <p:nvPr/>
        </p:nvSpPr>
        <p:spPr>
          <a:xfrm>
            <a:off x="630620" y="1261241"/>
            <a:ext cx="10815145"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castigo en forma de encarcelamiento también no resulta una estrategia tan efectiva para modificar las conductas de personas en la cárcel, por las que fueron recluidas. La evidencia para esto proviene de un meta análisis de 117 reportes enfocados en examinar los efectos de las sanciones para mujeres, juveniles y poblaciones minoritarias sobre futuras recaídas, conducido por Smith, </a:t>
            </a:r>
            <a:r>
              <a:rPr lang="es-MX" dirty="0" err="1">
                <a:latin typeface="Arial" panose="020B0604020202020204" pitchFamily="34" charset="0"/>
                <a:cs typeface="Arial" panose="020B0604020202020204" pitchFamily="34" charset="0"/>
              </a:rPr>
              <a:t>Gendreau</a:t>
            </a:r>
            <a:r>
              <a:rPr lang="es-MX" dirty="0">
                <a:latin typeface="Arial" panose="020B0604020202020204" pitchFamily="34" charset="0"/>
                <a:cs typeface="Arial" panose="020B0604020202020204" pitchFamily="34" charset="0"/>
              </a:rPr>
              <a:t> y </a:t>
            </a:r>
            <a:r>
              <a:rPr lang="es-MX" dirty="0" err="1">
                <a:latin typeface="Arial" panose="020B0604020202020204" pitchFamily="34" charset="0"/>
                <a:cs typeface="Arial" panose="020B0604020202020204" pitchFamily="34" charset="0"/>
              </a:rPr>
              <a:t>Goggin</a:t>
            </a:r>
            <a:r>
              <a:rPr lang="es-MX" dirty="0">
                <a:latin typeface="Arial" panose="020B0604020202020204" pitchFamily="34" charset="0"/>
                <a:cs typeface="Arial" panose="020B0604020202020204" pitchFamily="34" charset="0"/>
              </a:rPr>
              <a:t> (2002), quienes descubrieron que la encarcelación y sanciones intermedias, contrario a la percepción pública popular, no conducen a reducir la probabilidad de recaídas criminales futuras.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Sin embargo, una estrategia alternativa basada en el castigo, diseñada por </a:t>
            </a:r>
            <a:r>
              <a:rPr lang="es-MX" dirty="0" err="1">
                <a:latin typeface="Arial" panose="020B0604020202020204" pitchFamily="34" charset="0"/>
                <a:cs typeface="Arial" panose="020B0604020202020204" pitchFamily="34" charset="0"/>
              </a:rPr>
              <a:t>Foxx</a:t>
            </a:r>
            <a:r>
              <a:rPr lang="es-MX" dirty="0">
                <a:latin typeface="Arial" panose="020B0604020202020204" pitchFamily="34" charset="0"/>
                <a:cs typeface="Arial" panose="020B0604020202020204" pitchFamily="34" charset="0"/>
              </a:rPr>
              <a:t> y </a:t>
            </a:r>
            <a:r>
              <a:rPr lang="es-MX" dirty="0" err="1">
                <a:latin typeface="Arial" panose="020B0604020202020204" pitchFamily="34" charset="0"/>
                <a:cs typeface="Arial" panose="020B0604020202020204" pitchFamily="34" charset="0"/>
              </a:rPr>
              <a:t>Azrin</a:t>
            </a:r>
            <a:r>
              <a:rPr lang="es-MX" dirty="0">
                <a:latin typeface="Arial" panose="020B0604020202020204" pitchFamily="34" charset="0"/>
                <a:cs typeface="Arial" panose="020B0604020202020204" pitchFamily="34" charset="0"/>
              </a:rPr>
              <a:t> (1972) que buscaba reducir la conducta disruptiva y socialmente desviada de criminales, demostró una reducción en la conducta agresiva y disruptiva de sus participantes, luego de la identificación de reforzamiento para esas ofensas y el retiro de ese reforzamiento mediante el uso de tiempo fuera (</a:t>
            </a:r>
            <a:r>
              <a:rPr lang="es-MX" dirty="0" err="1">
                <a:latin typeface="Arial" panose="020B0604020202020204" pitchFamily="34" charset="0"/>
                <a:cs typeface="Arial" panose="020B0604020202020204" pitchFamily="34" charset="0"/>
              </a:rPr>
              <a:t>Foxx</a:t>
            </a:r>
            <a:r>
              <a:rPr lang="es-MX" dirty="0">
                <a:latin typeface="Arial" panose="020B0604020202020204" pitchFamily="34" charset="0"/>
                <a:cs typeface="Arial" panose="020B0604020202020204" pitchFamily="34" charset="0"/>
              </a:rPr>
              <a:t> y </a:t>
            </a:r>
            <a:r>
              <a:rPr lang="es-MX" dirty="0" err="1">
                <a:latin typeface="Arial" panose="020B0604020202020204" pitchFamily="34" charset="0"/>
                <a:cs typeface="Arial" panose="020B0604020202020204" pitchFamily="34" charset="0"/>
              </a:rPr>
              <a:t>Azrin</a:t>
            </a:r>
            <a:r>
              <a:rPr lang="es-MX" dirty="0">
                <a:latin typeface="Arial" panose="020B0604020202020204" pitchFamily="34" charset="0"/>
                <a:cs typeface="Arial" panose="020B0604020202020204" pitchFamily="34" charset="0"/>
              </a:rPr>
              <a:t>, 1972)</a:t>
            </a:r>
          </a:p>
        </p:txBody>
      </p:sp>
    </p:spTree>
    <p:extLst>
      <p:ext uri="{BB962C8B-B14F-4D97-AF65-F5344CB8AC3E}">
        <p14:creationId xmlns:p14="http://schemas.microsoft.com/office/powerpoint/2010/main" val="29461203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86186A-4F27-40AF-944A-9BEC457FC777}"/>
              </a:ext>
            </a:extLst>
          </p:cNvPr>
          <p:cNvSpPr>
            <a:spLocks noGrp="1"/>
          </p:cNvSpPr>
          <p:nvPr>
            <p:ph type="title"/>
          </p:nvPr>
        </p:nvSpPr>
        <p:spPr/>
        <p:txBody>
          <a:bodyPr/>
          <a:lstStyle/>
          <a:p>
            <a:pPr algn="ctr"/>
            <a:r>
              <a:rPr lang="es-MX" dirty="0">
                <a:solidFill>
                  <a:schemeClr val="tx1"/>
                </a:solidFill>
                <a:latin typeface="Arial" panose="020B0604020202020204" pitchFamily="34" charset="0"/>
                <a:cs typeface="Arial" panose="020B0604020202020204" pitchFamily="34" charset="0"/>
              </a:rPr>
              <a:t>Conclusión</a:t>
            </a:r>
          </a:p>
        </p:txBody>
      </p:sp>
      <p:sp>
        <p:nvSpPr>
          <p:cNvPr id="3" name="CuadroTexto 2">
            <a:extLst>
              <a:ext uri="{FF2B5EF4-FFF2-40B4-BE49-F238E27FC236}">
                <a16:creationId xmlns:a16="http://schemas.microsoft.com/office/drawing/2014/main" id="{B7370DA7-233A-49A2-92B4-16252F7AD7A4}"/>
              </a:ext>
            </a:extLst>
          </p:cNvPr>
          <p:cNvSpPr txBox="1"/>
          <p:nvPr/>
        </p:nvSpPr>
        <p:spPr>
          <a:xfrm>
            <a:off x="3594538" y="693683"/>
            <a:ext cx="7977352"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Basados en este análisis, puede concluirse que el castigo, como una técnica de modificación de conducta, es tanto efectivo como inefectivo en ciertas condiciones, comparado con otras estrategias. Mucha de la evidencia contra el castigo principalmente se enfoca en su potencial para inducir comportamientos de tipo agresivo y emociones negativas, lo que restringe su utilidad, especialmente en contextos aplicados. No obstante, la mayoría de los estudios que demuestran esta correlación tienden a enfocarse exclusivamente en el castigo físico y su influencia sobre los niños o sobre criminales.</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castigo, en sus formas de uso vigentes, tiene sus limitaciones, sin embargo,  existe evidencia sustancial en la literatura para demostrar su efectividad.</a:t>
            </a:r>
          </a:p>
        </p:txBody>
      </p:sp>
    </p:spTree>
    <p:extLst>
      <p:ext uri="{BB962C8B-B14F-4D97-AF65-F5344CB8AC3E}">
        <p14:creationId xmlns:p14="http://schemas.microsoft.com/office/powerpoint/2010/main" val="1890246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A08F67-AEF4-45CF-B9F9-579F3B537BDE}"/>
              </a:ext>
            </a:extLst>
          </p:cNvPr>
          <p:cNvSpPr>
            <a:spLocks noGrp="1"/>
          </p:cNvSpPr>
          <p:nvPr>
            <p:ph type="title"/>
          </p:nvPr>
        </p:nvSpPr>
        <p:spPr/>
        <p:txBody>
          <a:bodyPr/>
          <a:lstStyle/>
          <a:p>
            <a:pPr algn="ctr"/>
            <a:r>
              <a:rPr lang="es-MX" dirty="0">
                <a:solidFill>
                  <a:schemeClr val="tx1"/>
                </a:solidFill>
                <a:latin typeface="Arial" panose="020B0604020202020204" pitchFamily="34" charset="0"/>
                <a:cs typeface="Arial" panose="020B0604020202020204" pitchFamily="34" charset="0"/>
              </a:rPr>
              <a:t>Resumen</a:t>
            </a:r>
          </a:p>
        </p:txBody>
      </p:sp>
      <p:sp>
        <p:nvSpPr>
          <p:cNvPr id="4" name="CuadroTexto 3">
            <a:extLst>
              <a:ext uri="{FF2B5EF4-FFF2-40B4-BE49-F238E27FC236}">
                <a16:creationId xmlns:a16="http://schemas.microsoft.com/office/drawing/2014/main" id="{3FCBFC31-C960-4B57-966A-B384007613FC}"/>
              </a:ext>
            </a:extLst>
          </p:cNvPr>
          <p:cNvSpPr txBox="1"/>
          <p:nvPr/>
        </p:nvSpPr>
        <p:spPr>
          <a:xfrm>
            <a:off x="3547241" y="536028"/>
            <a:ext cx="8135007" cy="5909310"/>
          </a:xfrm>
          <a:prstGeom prst="rect">
            <a:avLst/>
          </a:prstGeom>
          <a:noFill/>
        </p:spPr>
        <p:txBody>
          <a:bodyPr wrap="square" rtlCol="0">
            <a:spAutoFit/>
          </a:bodyPr>
          <a:lstStyle/>
          <a:p>
            <a:pPr algn="just"/>
            <a:r>
              <a:rPr lang="es-MX" dirty="0">
                <a:latin typeface="Arial" panose="020B0604020202020204" pitchFamily="34" charset="0"/>
                <a:cs typeface="Arial" panose="020B0604020202020204" pitchFamily="34" charset="0"/>
              </a:rPr>
              <a:t>El castigo es una importante técnica de modificación de conducta que ha estado bajo discusión todo el tiempo que se ha usado. Así que, el siguiente ensayo busca explorar la discusión sobre su uso, al comparar y analizar la evidencia en la literatura a favor y en contra, explorando dos de sus modelos dominantes, esto es, el modelo de la supresión directa y el modelo de la supresión competitiva. Al hacerlo, fue descubierto que la efectividad del castigo sobrepasa sus riesgos potenciales y aspectos éticos. Esto fue hecho al observar que la mayor parte de la literatura en contra del uso del castigo subraya su potencial para inducir agresión y emociones negativas, en tanto que la literatura a su favor, demostró un basto conjunto de beneficios potenciales, que incluían, su efectividad para tratar conductas auto estimulatorias estereotipadas, así como en temas de alcohol y drogas, modificación de conductas sociales disruptivas  en sociópatas y criminales con retraso mental, con potencial para inducir supresión de respuesta completa e inmediata, especialmente cuando las variables causantes del problema no pueden ser identificadas, controladas o manipuladas y cuando la relación respuesta-reforzador no puede ser interrumpida completamente y ante la necesidad por recursos limitados. Así que, el análisis concluye que el castigo es una técnica de modificación de conducta viable y efectiva, que tiene sus limitaciones, pero ninguna que no puede ser sobrepasada por sus beneficios potenciales.</a:t>
            </a:r>
          </a:p>
        </p:txBody>
      </p:sp>
    </p:spTree>
    <p:extLst>
      <p:ext uri="{BB962C8B-B14F-4D97-AF65-F5344CB8AC3E}">
        <p14:creationId xmlns:p14="http://schemas.microsoft.com/office/powerpoint/2010/main" val="52249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85639131-87DC-497E-A86B-188F76334D45}"/>
              </a:ext>
            </a:extLst>
          </p:cNvPr>
          <p:cNvSpPr txBox="1"/>
          <p:nvPr/>
        </p:nvSpPr>
        <p:spPr>
          <a:xfrm>
            <a:off x="599090" y="315310"/>
            <a:ext cx="11130455" cy="627351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castigo, como paradigma conductual, se define como un cambio ambiental o un estímulo que conduce a la reducción en la probabilidad de una conducta ocurriendo en el futuro (</a:t>
            </a:r>
            <a:r>
              <a:rPr lang="es-MX" dirty="0" err="1">
                <a:latin typeface="Arial" panose="020B0604020202020204" pitchFamily="34" charset="0"/>
                <a:cs typeface="Arial" panose="020B0604020202020204" pitchFamily="34" charset="0"/>
              </a:rPr>
              <a:t>Lerman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Vorndran</a:t>
            </a:r>
            <a:r>
              <a:rPr lang="es-MX" dirty="0">
                <a:latin typeface="Arial" panose="020B0604020202020204" pitchFamily="34" charset="0"/>
                <a:cs typeface="Arial" panose="020B0604020202020204" pitchFamily="34" charset="0"/>
              </a:rPr>
              <a:t>, 2002; Negus, 2005). Esto se contrasta con la visión mas tradicional del castigo como técnica de modificación de conducta que lleva a reducir los niveles de respuesta (</a:t>
            </a:r>
            <a:r>
              <a:rPr lang="es-MX" dirty="0" err="1">
                <a:latin typeface="Arial" panose="020B0604020202020204" pitchFamily="34" charset="0"/>
                <a:cs typeface="Arial" panose="020B0604020202020204" pitchFamily="34" charset="0"/>
              </a:rPr>
              <a:t>Holth</a:t>
            </a:r>
            <a:r>
              <a:rPr lang="es-MX" dirty="0">
                <a:latin typeface="Arial" panose="020B0604020202020204" pitchFamily="34" charset="0"/>
                <a:cs typeface="Arial" panose="020B0604020202020204" pitchFamily="34" charset="0"/>
              </a:rPr>
              <a:t>, 2005).</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De acuerdo con Skinner (1953) el castigo es contingente sobre las respuestas “castigadas” siendo seguido por ya sea por el retiro de un estímulo reforzante o por la presentación de un estímulo aversivo. Skinner (1953) también subrayó las formas posibles en las que el castigo conduce a la reducción en la probabilidad de la conducta ocurriendo en el futuro. Estas tres formas incluyen, la provisión de un ambiente incompatible para que ocurra la conducta, elicitación de un estímulo condicionado previamente castigado y el reforzamiento de la conducta que reduce la estimulación aversiva condicionada, respectivamente (Skinner, 1953).</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Existen dos tipos de castigo, esto es, </a:t>
            </a:r>
            <a:r>
              <a:rPr lang="es-MX" u="sng" dirty="0">
                <a:latin typeface="Arial" panose="020B0604020202020204" pitchFamily="34" charset="0"/>
                <a:cs typeface="Arial" panose="020B0604020202020204" pitchFamily="34" charset="0"/>
              </a:rPr>
              <a:t>castigo positivo</a:t>
            </a:r>
            <a:r>
              <a:rPr lang="es-MX" dirty="0">
                <a:latin typeface="Arial" panose="020B0604020202020204" pitchFamily="34" charset="0"/>
                <a:cs typeface="Arial" panose="020B0604020202020204" pitchFamily="34" charset="0"/>
              </a:rPr>
              <a:t> y </a:t>
            </a:r>
            <a:r>
              <a:rPr lang="es-MX" u="sng" dirty="0">
                <a:latin typeface="Arial" panose="020B0604020202020204" pitchFamily="34" charset="0"/>
                <a:cs typeface="Arial" panose="020B0604020202020204" pitchFamily="34" charset="0"/>
              </a:rPr>
              <a:t>castigo negativo</a:t>
            </a:r>
            <a:r>
              <a:rPr lang="es-MX" dirty="0">
                <a:latin typeface="Arial" panose="020B0604020202020204" pitchFamily="34" charset="0"/>
                <a:cs typeface="Arial" panose="020B0604020202020204" pitchFamily="34" charset="0"/>
              </a:rPr>
              <a:t>, que involucran la adición o el retiro de estímulos, respectivamente (</a:t>
            </a:r>
            <a:r>
              <a:rPr lang="es-MX" dirty="0" err="1">
                <a:latin typeface="Arial" panose="020B0604020202020204" pitchFamily="34" charset="0"/>
                <a:cs typeface="Arial" panose="020B0604020202020204" pitchFamily="34" charset="0"/>
              </a:rPr>
              <a:t>Lerman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Vorndran</a:t>
            </a:r>
            <a:r>
              <a:rPr lang="es-MX" dirty="0">
                <a:latin typeface="Arial" panose="020B0604020202020204" pitchFamily="34" charset="0"/>
                <a:cs typeface="Arial" panose="020B0604020202020204" pitchFamily="34" charset="0"/>
              </a:rPr>
              <a:t>, 2002).</a:t>
            </a:r>
          </a:p>
        </p:txBody>
      </p:sp>
    </p:spTree>
    <p:extLst>
      <p:ext uri="{BB962C8B-B14F-4D97-AF65-F5344CB8AC3E}">
        <p14:creationId xmlns:p14="http://schemas.microsoft.com/office/powerpoint/2010/main" val="485593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AE04F625-4434-4115-A66B-077B8BE8BBB0}"/>
              </a:ext>
            </a:extLst>
          </p:cNvPr>
          <p:cNvSpPr txBox="1"/>
          <p:nvPr/>
        </p:nvSpPr>
        <p:spPr>
          <a:xfrm>
            <a:off x="599090" y="1292773"/>
            <a:ext cx="10893972"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Existe evidencia en la literatura que demuestra la efectividad del castigo, que, en ciertos contextos y situaciones, incluso sobrepasa el de las estrategias de reforzamiento (</a:t>
            </a:r>
            <a:r>
              <a:rPr lang="es-MX" dirty="0" err="1">
                <a:latin typeface="Arial" panose="020B0604020202020204" pitchFamily="34" charset="0"/>
                <a:cs typeface="Arial" panose="020B0604020202020204" pitchFamily="34" charset="0"/>
              </a:rPr>
              <a:t>Lerman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Vorndran</a:t>
            </a:r>
            <a:r>
              <a:rPr lang="es-MX" dirty="0">
                <a:latin typeface="Arial" panose="020B0604020202020204" pitchFamily="34" charset="0"/>
                <a:cs typeface="Arial" panose="020B0604020202020204" pitchFamily="34" charset="0"/>
              </a:rPr>
              <a:t>, 2002).         Sin embargo, en comparación con el reforzamiento, se piensa que el castigo lleva a consecuencias negativas no intencionales en el largo plazo tanto para el castigado como para el castigador, que incluyen entre otras, la generación de emociones negativas, ansiedad, y el desarrollo de una predisposición a escapar o vengarse (Skinner, 1953).</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Considerando las facetas positiva y negativa del castigo, el siguiente ensayo busca evaluar su efectividad como técnica de modificación de conducta y comparar la evidencia en la literatura a favor y en contra.</a:t>
            </a:r>
          </a:p>
        </p:txBody>
      </p:sp>
    </p:spTree>
    <p:extLst>
      <p:ext uri="{BB962C8B-B14F-4D97-AF65-F5344CB8AC3E}">
        <p14:creationId xmlns:p14="http://schemas.microsoft.com/office/powerpoint/2010/main" val="2043285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D0822E-A4EC-4B96-A977-244C0213348A}"/>
              </a:ext>
            </a:extLst>
          </p:cNvPr>
          <p:cNvSpPr>
            <a:spLocks noGrp="1"/>
          </p:cNvSpPr>
          <p:nvPr>
            <p:ph type="title"/>
          </p:nvPr>
        </p:nvSpPr>
        <p:spPr/>
        <p:txBody>
          <a:bodyPr/>
          <a:lstStyle/>
          <a:p>
            <a:pPr algn="ctr"/>
            <a:r>
              <a:rPr lang="es-MX" dirty="0">
                <a:solidFill>
                  <a:schemeClr val="tx1"/>
                </a:solidFill>
                <a:latin typeface="Arial" panose="020B0604020202020204" pitchFamily="34" charset="0"/>
                <a:cs typeface="Arial" panose="020B0604020202020204" pitchFamily="34" charset="0"/>
              </a:rPr>
              <a:t>Modelos de Castigo</a:t>
            </a:r>
          </a:p>
        </p:txBody>
      </p:sp>
      <p:sp>
        <p:nvSpPr>
          <p:cNvPr id="3" name="CuadroTexto 2">
            <a:extLst>
              <a:ext uri="{FF2B5EF4-FFF2-40B4-BE49-F238E27FC236}">
                <a16:creationId xmlns:a16="http://schemas.microsoft.com/office/drawing/2014/main" id="{4086FDDE-C27B-4295-99DF-829A268175A9}"/>
              </a:ext>
            </a:extLst>
          </p:cNvPr>
          <p:cNvSpPr txBox="1"/>
          <p:nvPr/>
        </p:nvSpPr>
        <p:spPr>
          <a:xfrm>
            <a:off x="3626069" y="1024759"/>
            <a:ext cx="8040414"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dos modelos del castigo dominantes en la literatura incluyen, el modelo de </a:t>
            </a:r>
            <a:r>
              <a:rPr lang="es-MX" u="sng" dirty="0">
                <a:latin typeface="Arial" panose="020B0604020202020204" pitchFamily="34" charset="0"/>
                <a:cs typeface="Arial" panose="020B0604020202020204" pitchFamily="34" charset="0"/>
              </a:rPr>
              <a:t>supresión directa </a:t>
            </a:r>
            <a:r>
              <a:rPr lang="es-MX" dirty="0">
                <a:latin typeface="Arial" panose="020B0604020202020204" pitchFamily="34" charset="0"/>
                <a:cs typeface="Arial" panose="020B0604020202020204" pitchFamily="34" charset="0"/>
              </a:rPr>
              <a:t>y el modelo de </a:t>
            </a:r>
            <a:r>
              <a:rPr lang="es-MX" u="sng" dirty="0">
                <a:latin typeface="Arial" panose="020B0604020202020204" pitchFamily="34" charset="0"/>
                <a:cs typeface="Arial" panose="020B0604020202020204" pitchFamily="34" charset="0"/>
              </a:rPr>
              <a:t>supresión competitiva</a:t>
            </a:r>
            <a:r>
              <a:rPr lang="es-MX" dirty="0">
                <a:latin typeface="Arial" panose="020B0604020202020204" pitchFamily="34" charset="0"/>
                <a:cs typeface="Arial" panose="020B0604020202020204" pitchFamily="34" charset="0"/>
              </a:rPr>
              <a:t>. </a:t>
            </a:r>
          </a:p>
          <a:p>
            <a:pPr algn="just">
              <a:lnSpc>
                <a:spcPct val="150000"/>
              </a:lnSpc>
            </a:pPr>
            <a:endParaRPr lang="es-MX" u="sng"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modelo de </a:t>
            </a:r>
            <a:r>
              <a:rPr lang="es-MX" i="1" u="sng" dirty="0">
                <a:latin typeface="Arial" panose="020B0604020202020204" pitchFamily="34" charset="0"/>
                <a:cs typeface="Arial" panose="020B0604020202020204" pitchFamily="34" charset="0"/>
              </a:rPr>
              <a:t>supresión directa </a:t>
            </a:r>
            <a:r>
              <a:rPr lang="es-MX" dirty="0">
                <a:latin typeface="Arial" panose="020B0604020202020204" pitchFamily="34" charset="0"/>
                <a:cs typeface="Arial" panose="020B0604020202020204" pitchFamily="34" charset="0"/>
              </a:rPr>
              <a:t>fue propuesto en un reporte por de </a:t>
            </a:r>
            <a:r>
              <a:rPr lang="es-MX" dirty="0" err="1">
                <a:latin typeface="Arial" panose="020B0604020202020204" pitchFamily="34" charset="0"/>
                <a:cs typeface="Arial" panose="020B0604020202020204" pitchFamily="34" charset="0"/>
              </a:rPr>
              <a:t>Villiers</a:t>
            </a:r>
            <a:r>
              <a:rPr lang="es-MX" dirty="0">
                <a:latin typeface="Arial" panose="020B0604020202020204" pitchFamily="34" charset="0"/>
                <a:cs typeface="Arial" panose="020B0604020202020204" pitchFamily="34" charset="0"/>
              </a:rPr>
              <a:t> (1980). Sus experimentos demostraron que podemos reducir directamente la fuerza de una respuesta bajo reforzamiento, mediante el uso del castigo, esto es, el castigo se sustrae del efecto del reforzamiento (de </a:t>
            </a:r>
            <a:r>
              <a:rPr lang="es-MX" dirty="0" err="1">
                <a:latin typeface="Arial" panose="020B0604020202020204" pitchFamily="34" charset="0"/>
                <a:cs typeface="Arial" panose="020B0604020202020204" pitchFamily="34" charset="0"/>
              </a:rPr>
              <a:t>Villiers</a:t>
            </a:r>
            <a:r>
              <a:rPr lang="es-MX" dirty="0">
                <a:latin typeface="Arial" panose="020B0604020202020204" pitchFamily="34" charset="0"/>
                <a:cs typeface="Arial" panose="020B0604020202020204" pitchFamily="34" charset="0"/>
              </a:rPr>
              <a:t>, 1980). Existe evidencia en la literatura para apoyar el modelo sustractivo del castigo, incluyendo estudios de, Lie y </a:t>
            </a:r>
            <a:r>
              <a:rPr lang="es-MX" dirty="0" err="1">
                <a:latin typeface="Arial" panose="020B0604020202020204" pitchFamily="34" charset="0"/>
                <a:cs typeface="Arial" panose="020B0604020202020204" pitchFamily="34" charset="0"/>
              </a:rPr>
              <a:t>Alsop</a:t>
            </a:r>
            <a:r>
              <a:rPr lang="es-MX" dirty="0">
                <a:latin typeface="Arial" panose="020B0604020202020204" pitchFamily="34" charset="0"/>
                <a:cs typeface="Arial" panose="020B0604020202020204" pitchFamily="34" charset="0"/>
              </a:rPr>
              <a:t> (2009) en detección de señales con humanos y de </a:t>
            </a:r>
            <a:r>
              <a:rPr lang="es-MX" dirty="0" err="1">
                <a:latin typeface="Arial" panose="020B0604020202020204" pitchFamily="34" charset="0"/>
                <a:cs typeface="Arial" panose="020B0604020202020204" pitchFamily="34" charset="0"/>
              </a:rPr>
              <a:t>Critchfield</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Paletz</a:t>
            </a:r>
            <a:r>
              <a:rPr lang="es-MX" dirty="0">
                <a:latin typeface="Arial" panose="020B0604020202020204" pitchFamily="34" charset="0"/>
                <a:cs typeface="Arial" panose="020B0604020202020204" pitchFamily="34" charset="0"/>
              </a:rPr>
              <a:t>, </a:t>
            </a:r>
            <a:r>
              <a:rPr lang="es-MX" dirty="0" err="1">
                <a:latin typeface="Arial" panose="020B0604020202020204" pitchFamily="34" charset="0"/>
                <a:cs typeface="Arial" panose="020B0604020202020204" pitchFamily="34" charset="0"/>
              </a:rPr>
              <a:t>MacAleese</a:t>
            </a:r>
            <a:r>
              <a:rPr lang="es-MX" dirty="0">
                <a:latin typeface="Arial" panose="020B0604020202020204" pitchFamily="34" charset="0"/>
                <a:cs typeface="Arial" panose="020B0604020202020204" pitchFamily="34" charset="0"/>
              </a:rPr>
              <a:t> y </a:t>
            </a:r>
            <a:r>
              <a:rPr lang="es-MX" dirty="0" err="1">
                <a:latin typeface="Arial" panose="020B0604020202020204" pitchFamily="34" charset="0"/>
                <a:cs typeface="Arial" panose="020B0604020202020204" pitchFamily="34" charset="0"/>
              </a:rPr>
              <a:t>Newland</a:t>
            </a:r>
            <a:r>
              <a:rPr lang="es-MX" dirty="0">
                <a:latin typeface="Arial" panose="020B0604020202020204" pitchFamily="34" charset="0"/>
                <a:cs typeface="Arial" panose="020B0604020202020204" pitchFamily="34" charset="0"/>
              </a:rPr>
              <a:t> (2003) empleando pérdida monetaria como castigo.</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040033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09849856-6560-4F78-A61F-362FD1BCE900}"/>
              </a:ext>
            </a:extLst>
          </p:cNvPr>
          <p:cNvSpPr txBox="1"/>
          <p:nvPr/>
        </p:nvSpPr>
        <p:spPr>
          <a:xfrm>
            <a:off x="851337" y="168989"/>
            <a:ext cx="10720552" cy="6689011"/>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modelo de </a:t>
            </a:r>
            <a:r>
              <a:rPr lang="es-MX" i="1" u="sng" dirty="0">
                <a:latin typeface="Arial" panose="020B0604020202020204" pitchFamily="34" charset="0"/>
                <a:cs typeface="Arial" panose="020B0604020202020204" pitchFamily="34" charset="0"/>
              </a:rPr>
              <a:t>supresión competitiva </a:t>
            </a:r>
            <a:r>
              <a:rPr lang="es-MX" dirty="0">
                <a:latin typeface="Arial" panose="020B0604020202020204" pitchFamily="34" charset="0"/>
                <a:cs typeface="Arial" panose="020B0604020202020204" pitchFamily="34" charset="0"/>
              </a:rPr>
              <a:t>fue propuesto por </a:t>
            </a:r>
            <a:r>
              <a:rPr lang="es-MX" dirty="0" err="1">
                <a:latin typeface="Arial" panose="020B0604020202020204" pitchFamily="34" charset="0"/>
                <a:cs typeface="Arial" panose="020B0604020202020204" pitchFamily="34" charset="0"/>
              </a:rPr>
              <a:t>Deluty</a:t>
            </a:r>
            <a:r>
              <a:rPr lang="es-MX" dirty="0">
                <a:latin typeface="Arial" panose="020B0604020202020204" pitchFamily="34" charset="0"/>
                <a:cs typeface="Arial" panose="020B0604020202020204" pitchFamily="34" charset="0"/>
              </a:rPr>
              <a:t> (1976), quien descubrió que la presión de la palanca por las ratas se reducía gradualmente conforme la severidad del castigo aumentaba (</a:t>
            </a:r>
            <a:r>
              <a:rPr lang="es-MX" dirty="0" err="1">
                <a:latin typeface="Arial" panose="020B0604020202020204" pitchFamily="34" charset="0"/>
                <a:cs typeface="Arial" panose="020B0604020202020204" pitchFamily="34" charset="0"/>
              </a:rPr>
              <a:t>Deluty</a:t>
            </a:r>
            <a:r>
              <a:rPr lang="es-MX" dirty="0">
                <a:latin typeface="Arial" panose="020B0604020202020204" pitchFamily="34" charset="0"/>
                <a:cs typeface="Arial" panose="020B0604020202020204" pitchFamily="34" charset="0"/>
              </a:rPr>
              <a:t>, 1976).</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También se descubrió que la tasa de respuesta en la palanca con menor severidad de castigo aumentaba al compararse con la otra palanca, a pesar de que aún se seguía castigando al presionar esa palanca y otorgando reforzamiento por presionar ambas (</a:t>
            </a:r>
            <a:r>
              <a:rPr lang="es-MX" dirty="0" err="1">
                <a:latin typeface="Arial" panose="020B0604020202020204" pitchFamily="34" charset="0"/>
                <a:cs typeface="Arial" panose="020B0604020202020204" pitchFamily="34" charset="0"/>
              </a:rPr>
              <a:t>Deluty</a:t>
            </a:r>
            <a:r>
              <a:rPr lang="es-MX" dirty="0">
                <a:latin typeface="Arial" panose="020B0604020202020204" pitchFamily="34" charset="0"/>
                <a:cs typeface="Arial" panose="020B0604020202020204" pitchFamily="34" charset="0"/>
              </a:rPr>
              <a:t>, 1976). Basados en esta observación, la contribución de este modelo a la literatura correspondiente  y a este campo en general, fue el proponer que el castigo de una conducta proporcionalmente aumentará el efecto del reforzamiento en la conducta contraria (</a:t>
            </a:r>
            <a:r>
              <a:rPr lang="es-MX" dirty="0" err="1">
                <a:latin typeface="Arial" panose="020B0604020202020204" pitchFamily="34" charset="0"/>
                <a:cs typeface="Arial" panose="020B0604020202020204" pitchFamily="34" charset="0"/>
              </a:rPr>
              <a:t>Deluty</a:t>
            </a:r>
            <a:r>
              <a:rPr lang="es-MX" dirty="0">
                <a:latin typeface="Arial" panose="020B0604020202020204" pitchFamily="34" charset="0"/>
                <a:cs typeface="Arial" panose="020B0604020202020204" pitchFamily="34" charset="0"/>
              </a:rPr>
              <a:t>, 1976). Esto esencialmente propone que los efectos del castigo en una respuesta se adicionan al efecto del reforzamiento en la otra, se trata de un modelo aditivo, diferente al modelo de supresión directa.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Hay una evidencia limitada en la literatura para apoyar la validez del modelo aditivo del castigo, los que principalmente incluyen estudios de lie y </a:t>
            </a:r>
            <a:r>
              <a:rPr lang="es-MX" dirty="0" err="1">
                <a:latin typeface="Arial" panose="020B0604020202020204" pitchFamily="34" charset="0"/>
                <a:cs typeface="Arial" panose="020B0604020202020204" pitchFamily="34" charset="0"/>
              </a:rPr>
              <a:t>Alsop</a:t>
            </a:r>
            <a:r>
              <a:rPr lang="es-MX" dirty="0">
                <a:latin typeface="Arial" panose="020B0604020202020204" pitchFamily="34" charset="0"/>
                <a:cs typeface="Arial" panose="020B0604020202020204" pitchFamily="34" charset="0"/>
              </a:rPr>
              <a:t> (2007) en detección de señales y de Negus (2005) en conducta de elección con monos Rhesus.</a:t>
            </a:r>
          </a:p>
        </p:txBody>
      </p:sp>
    </p:spTree>
    <p:extLst>
      <p:ext uri="{BB962C8B-B14F-4D97-AF65-F5344CB8AC3E}">
        <p14:creationId xmlns:p14="http://schemas.microsoft.com/office/powerpoint/2010/main" val="4254244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A2DFD0-9311-4F08-9D71-A363A6D205E7}"/>
              </a:ext>
            </a:extLst>
          </p:cNvPr>
          <p:cNvSpPr>
            <a:spLocks noGrp="1"/>
          </p:cNvSpPr>
          <p:nvPr>
            <p:ph type="title"/>
          </p:nvPr>
        </p:nvSpPr>
        <p:spPr/>
        <p:txBody>
          <a:bodyPr/>
          <a:lstStyle/>
          <a:p>
            <a:pPr algn="ctr"/>
            <a:r>
              <a:rPr lang="es-MX" dirty="0">
                <a:solidFill>
                  <a:schemeClr val="tx1"/>
                </a:solidFill>
                <a:latin typeface="Arial" panose="020B0604020202020204" pitchFamily="34" charset="0"/>
                <a:cs typeface="Arial" panose="020B0604020202020204" pitchFamily="34" charset="0"/>
              </a:rPr>
              <a:t>Evidencia de la efectividad del Castigo</a:t>
            </a:r>
          </a:p>
        </p:txBody>
      </p:sp>
      <p:sp>
        <p:nvSpPr>
          <p:cNvPr id="3" name="CuadroTexto 2">
            <a:extLst>
              <a:ext uri="{FF2B5EF4-FFF2-40B4-BE49-F238E27FC236}">
                <a16:creationId xmlns:a16="http://schemas.microsoft.com/office/drawing/2014/main" id="{CD48FE01-7C07-4C4E-8F43-E18B75E5A147}"/>
              </a:ext>
            </a:extLst>
          </p:cNvPr>
          <p:cNvSpPr txBox="1"/>
          <p:nvPr/>
        </p:nvSpPr>
        <p:spPr>
          <a:xfrm>
            <a:off x="3641834" y="945931"/>
            <a:ext cx="7945821"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Los hallazgos de la investigación básica consistentemente </a:t>
            </a:r>
            <a:r>
              <a:rPr lang="es-MX" dirty="0" err="1">
                <a:latin typeface="Arial" panose="020B0604020202020204" pitchFamily="34" charset="0"/>
                <a:cs typeface="Arial" panose="020B0604020202020204" pitchFamily="34" charset="0"/>
              </a:rPr>
              <a:t>hen</a:t>
            </a:r>
            <a:r>
              <a:rPr lang="es-MX" dirty="0">
                <a:latin typeface="Arial" panose="020B0604020202020204" pitchFamily="34" charset="0"/>
                <a:cs typeface="Arial" panose="020B0604020202020204" pitchFamily="34" charset="0"/>
              </a:rPr>
              <a:t> demostrado que ciertos tipos de castigos, tales como, el ruido, un soplido de aire, un shock y el tiempo-fuera, pueden producir completa e inmediata supresión de respuestas en ciertos organismos, incluyendo pichones, ratas y humanos, la que puede ser especialmente útil en situaciones donde el problema conductual necesite de ser suprimido inmediatamente para evitar que el empeoramiento del problema dañe severamente los dañe a ellos o a otras personas en el ambiente (</a:t>
            </a:r>
            <a:r>
              <a:rPr lang="es-MX" dirty="0" err="1">
                <a:latin typeface="Arial" panose="020B0604020202020204" pitchFamily="34" charset="0"/>
                <a:cs typeface="Arial" panose="020B0604020202020204" pitchFamily="34" charset="0"/>
              </a:rPr>
              <a:t>Lerman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Vorndran</a:t>
            </a:r>
            <a:r>
              <a:rPr lang="es-MX" dirty="0">
                <a:latin typeface="Arial" panose="020B0604020202020204" pitchFamily="34" charset="0"/>
                <a:cs typeface="Arial" panose="020B0604020202020204" pitchFamily="34" charset="0"/>
              </a:rPr>
              <a:t>, 2002). En situaciones donde las variables causantes del problema no puedan ser identificadas, controladas y manipuladas, el castigo puede ser una estrategia efectiva de tratamiento (</a:t>
            </a:r>
            <a:r>
              <a:rPr lang="es-MX" dirty="0" err="1">
                <a:latin typeface="Arial" panose="020B0604020202020204" pitchFamily="34" charset="0"/>
                <a:cs typeface="Arial" panose="020B0604020202020204" pitchFamily="34" charset="0"/>
              </a:rPr>
              <a:t>Lerman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Vorndran</a:t>
            </a:r>
            <a:r>
              <a:rPr lang="es-MX" dirty="0">
                <a:latin typeface="Arial" panose="020B0604020202020204" pitchFamily="34" charset="0"/>
                <a:cs typeface="Arial" panose="020B0604020202020204" pitchFamily="34" charset="0"/>
              </a:rPr>
              <a:t>, 2002; </a:t>
            </a:r>
            <a:r>
              <a:rPr lang="es-MX" dirty="0" err="1">
                <a:latin typeface="Arial" panose="020B0604020202020204" pitchFamily="34" charset="0"/>
                <a:cs typeface="Arial" panose="020B0604020202020204" pitchFamily="34" charset="0"/>
              </a:rPr>
              <a:t>Repp</a:t>
            </a:r>
            <a:r>
              <a:rPr lang="es-MX" dirty="0">
                <a:latin typeface="Arial" panose="020B0604020202020204" pitchFamily="34" charset="0"/>
                <a:cs typeface="Arial" panose="020B0604020202020204" pitchFamily="34" charset="0"/>
              </a:rPr>
              <a:t> &amp; Singh, 1990; </a:t>
            </a:r>
            <a:r>
              <a:rPr lang="es-MX" dirty="0" err="1">
                <a:latin typeface="Arial" panose="020B0604020202020204" pitchFamily="34" charset="0"/>
                <a:cs typeface="Arial" panose="020B0604020202020204" pitchFamily="34" charset="0"/>
              </a:rPr>
              <a:t>Voller</a:t>
            </a:r>
            <a:r>
              <a:rPr lang="es-MX" dirty="0">
                <a:latin typeface="Arial" panose="020B0604020202020204" pitchFamily="34" charset="0"/>
                <a:cs typeface="Arial" panose="020B0604020202020204" pitchFamily="34" charset="0"/>
              </a:rPr>
              <a:t> &amp; Iwata, 1993).</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564483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6AE6B8E-75AB-44EB-A118-950C28B30170}"/>
              </a:ext>
            </a:extLst>
          </p:cNvPr>
          <p:cNvSpPr txBox="1"/>
          <p:nvPr/>
        </p:nvSpPr>
        <p:spPr>
          <a:xfrm>
            <a:off x="583324" y="168989"/>
            <a:ext cx="11004331" cy="6689011"/>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castigo es una estrategia efectiva para ser usada cuando la relación respuesta-reforzamiento no puede ser completamente interrumpida (</a:t>
            </a:r>
            <a:r>
              <a:rPr lang="es-MX" dirty="0" err="1">
                <a:latin typeface="Arial" panose="020B0604020202020204" pitchFamily="34" charset="0"/>
                <a:cs typeface="Arial" panose="020B0604020202020204" pitchFamily="34" charset="0"/>
              </a:rPr>
              <a:t>Lerman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Vorndran</a:t>
            </a:r>
            <a:r>
              <a:rPr lang="es-MX" dirty="0">
                <a:latin typeface="Arial" panose="020B0604020202020204" pitchFamily="34" charset="0"/>
                <a:cs typeface="Arial" panose="020B0604020202020204" pitchFamily="34" charset="0"/>
              </a:rPr>
              <a:t>, 2002). El castigo también puede ser una estrategia efectiva para emplearse cuando los recursos son limitados y el reforzamiento no puede proporcionarse continuamente o ser proporcionado en incrementos progresivos de magnitud para compensar por cualquier efecto de habituación.</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Los efectos del castigo en la probabilidad futura de una conducta se vuelven observables mucho más rápido de lo que ocurre con la extinción, la saciedad y el reforzamiento diferencial (</a:t>
            </a:r>
            <a:r>
              <a:rPr lang="es-MX" dirty="0" err="1">
                <a:latin typeface="Arial" panose="020B0604020202020204" pitchFamily="34" charset="0"/>
                <a:cs typeface="Arial" panose="020B0604020202020204" pitchFamily="34" charset="0"/>
              </a:rPr>
              <a:t>Lerman</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Vorndran</a:t>
            </a:r>
            <a:r>
              <a:rPr lang="es-MX" dirty="0">
                <a:latin typeface="Arial" panose="020B0604020202020204" pitchFamily="34" charset="0"/>
                <a:cs typeface="Arial" panose="020B0604020202020204" pitchFamily="34" charset="0"/>
              </a:rPr>
              <a:t>, 2002). Adicionalmente, en contraste con lo que se observa con el reforzamiento, en el castigo, un programa continuo y no un intermitente, es más efectivo para modificar la conducta (Carvalho et al, 2005).</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castigo también puede ser una estrategia efectiva comparado con medidas basadas en el reforzamiento para el tratamiento de conducta estereotipada y auto estimulatoria. Esto es debido a que es prácticamente difícil encontrar reforzadores que puedan competir con los reforzadores automáticos en términos de gratificación sensorial, lo que consecuentemente también hace tales conductas difíciles de controlar y reducir (</a:t>
            </a:r>
            <a:r>
              <a:rPr lang="es-MX" dirty="0" err="1">
                <a:latin typeface="Arial" panose="020B0604020202020204" pitchFamily="34" charset="0"/>
                <a:cs typeface="Arial" panose="020B0604020202020204" pitchFamily="34" charset="0"/>
              </a:rPr>
              <a:t>Doughty</a:t>
            </a:r>
            <a:r>
              <a:rPr lang="es-MX" dirty="0">
                <a:latin typeface="Arial" panose="020B0604020202020204" pitchFamily="34" charset="0"/>
                <a:cs typeface="Arial" panose="020B0604020202020204" pitchFamily="34" charset="0"/>
              </a:rPr>
              <a:t>, Anderson, </a:t>
            </a:r>
            <a:r>
              <a:rPr lang="es-MX" dirty="0" err="1">
                <a:latin typeface="Arial" panose="020B0604020202020204" pitchFamily="34" charset="0"/>
                <a:cs typeface="Arial" panose="020B0604020202020204" pitchFamily="34" charset="0"/>
              </a:rPr>
              <a:t>Doughty</a:t>
            </a:r>
            <a:r>
              <a:rPr lang="es-MX" dirty="0">
                <a:latin typeface="Arial" panose="020B0604020202020204" pitchFamily="34" charset="0"/>
                <a:cs typeface="Arial" panose="020B0604020202020204" pitchFamily="34" charset="0"/>
              </a:rPr>
              <a:t>, Williams y Saunders, 2007).</a:t>
            </a:r>
          </a:p>
        </p:txBody>
      </p:sp>
    </p:spTree>
    <p:extLst>
      <p:ext uri="{BB962C8B-B14F-4D97-AF65-F5344CB8AC3E}">
        <p14:creationId xmlns:p14="http://schemas.microsoft.com/office/powerpoint/2010/main" val="2102429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02FB5481-4B6B-4751-AB87-8C3326D6B2EA}"/>
              </a:ext>
            </a:extLst>
          </p:cNvPr>
          <p:cNvSpPr txBox="1"/>
          <p:nvPr/>
        </p:nvSpPr>
        <p:spPr>
          <a:xfrm>
            <a:off x="425669" y="472965"/>
            <a:ext cx="10957034"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 asunto similar con el uso de estrategias de reforzamiento también está presente en el caso de las drogas y el alcohol (uso y abuso), debido a la dificultad de encontrar reforzadores que compitan con la gratificación sensorial conseguida por el uso de la droga. Luego, estrategias basadas en el castigo pueden también ser de utilidad en estas situaciones (Negus, 2005).</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El castigo también muestra ser efectivo en el manejo de comportamientos de sociópatas. Un reporte de </a:t>
            </a:r>
            <a:r>
              <a:rPr lang="es-MX" dirty="0" err="1">
                <a:latin typeface="Arial" panose="020B0604020202020204" pitchFamily="34" charset="0"/>
                <a:cs typeface="Arial" panose="020B0604020202020204" pitchFamily="34" charset="0"/>
              </a:rPr>
              <a:t>Schmauk</a:t>
            </a:r>
            <a:r>
              <a:rPr lang="es-MX" dirty="0">
                <a:latin typeface="Arial" panose="020B0604020202020204" pitchFamily="34" charset="0"/>
                <a:cs typeface="Arial" panose="020B0604020202020204" pitchFamily="34" charset="0"/>
              </a:rPr>
              <a:t> (1970) demostró la efectividad de el empleo de castigo tangible (perder dinero), castigo social (decir ‘mal’) y castigo físico (shock eléctrico) en ése orden, para reducir las conductas aprendidas por sociópatas (n = 90), al exponerlos a diversas tareas de aprendizaje, tales como dibujar el camino en un laberinto, castigándolos por la respuesta incorrecta.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Un estudio realizado por </a:t>
            </a:r>
            <a:r>
              <a:rPr lang="es-MX" dirty="0" err="1">
                <a:latin typeface="Arial" panose="020B0604020202020204" pitchFamily="34" charset="0"/>
                <a:cs typeface="Arial" panose="020B0604020202020204" pitchFamily="34" charset="0"/>
              </a:rPr>
              <a:t>Hopfensitz</a:t>
            </a:r>
            <a:r>
              <a:rPr lang="es-MX" dirty="0">
                <a:latin typeface="Arial" panose="020B0604020202020204" pitchFamily="34" charset="0"/>
                <a:cs typeface="Arial" panose="020B0604020202020204" pitchFamily="34" charset="0"/>
              </a:rPr>
              <a:t> y </a:t>
            </a:r>
            <a:r>
              <a:rPr lang="es-MX" dirty="0" err="1">
                <a:latin typeface="Arial" panose="020B0604020202020204" pitchFamily="34" charset="0"/>
                <a:cs typeface="Arial" panose="020B0604020202020204" pitchFamily="34" charset="0"/>
              </a:rPr>
              <a:t>Reuben</a:t>
            </a:r>
            <a:r>
              <a:rPr lang="es-MX" dirty="0">
                <a:latin typeface="Arial" panose="020B0604020202020204" pitchFamily="34" charset="0"/>
                <a:cs typeface="Arial" panose="020B0604020202020204" pitchFamily="34" charset="0"/>
              </a:rPr>
              <a:t> (20099 que se enfocó en analizar los factores influyendo en la efectividad del castigo social, descubrió que las emociones como la culpa y la ira necesitan estar presentes para que el castigo social tenga su efecto. </a:t>
            </a:r>
          </a:p>
        </p:txBody>
      </p:sp>
    </p:spTree>
    <p:extLst>
      <p:ext uri="{BB962C8B-B14F-4D97-AF65-F5344CB8AC3E}">
        <p14:creationId xmlns:p14="http://schemas.microsoft.com/office/powerpoint/2010/main" val="3859116492"/>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TM03457475[[fn=Marco]]</Template>
  <TotalTime>2654</TotalTime>
  <Words>2318</Words>
  <Application>Microsoft Office PowerPoint</Application>
  <PresentationFormat>Panorámica</PresentationFormat>
  <Paragraphs>60</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Corbel</vt:lpstr>
      <vt:lpstr>Wingdings 2</vt:lpstr>
      <vt:lpstr>Marco</vt:lpstr>
      <vt:lpstr>Un análisis de la efectividad del  C a s t i g o  como una técnica de Modificación de Conducta</vt:lpstr>
      <vt:lpstr>Resumen</vt:lpstr>
      <vt:lpstr>Presentación de PowerPoint</vt:lpstr>
      <vt:lpstr>Presentación de PowerPoint</vt:lpstr>
      <vt:lpstr>Modelos de Castigo</vt:lpstr>
      <vt:lpstr>Presentación de PowerPoint</vt:lpstr>
      <vt:lpstr>Evidencia de la efectividad del Castigo</vt:lpstr>
      <vt:lpstr>Presentación de PowerPoint</vt:lpstr>
      <vt:lpstr>Presentación de PowerPoint</vt:lpstr>
      <vt:lpstr>Evidencia contra su efectividad</vt:lpstr>
      <vt:lpstr>Presentación de PowerPoint</vt:lpstr>
      <vt:lpstr>Presentación de PowerPoint</vt:lpstr>
      <vt:lpstr>Presentación de PowerPoint</vt:lpstr>
      <vt:lpstr>Conclusión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 análisis de la efectividad del  C a s t i g o  como una técnica de Modificación de Conducta</dc:title>
  <dc:creator>DR JAIME</dc:creator>
  <cp:lastModifiedBy>DR JAIME</cp:lastModifiedBy>
  <cp:revision>29</cp:revision>
  <dcterms:created xsi:type="dcterms:W3CDTF">2024-02-25T20:56:23Z</dcterms:created>
  <dcterms:modified xsi:type="dcterms:W3CDTF">2024-02-27T17:37:39Z</dcterms:modified>
</cp:coreProperties>
</file>