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1" d="100"/>
          <a:sy n="61" d="100"/>
        </p:scale>
        <p:origin x="8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1/22/2024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1/22/2024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E1A215-00EC-4205-A96A-AF25A535CC88}"/>
              </a:ext>
            </a:extLst>
          </p:cNvPr>
          <p:cNvSpPr>
            <a:spLocks noGrp="1"/>
          </p:cNvSpPr>
          <p:nvPr>
            <p:ph type="ctrTitle"/>
          </p:nvPr>
        </p:nvSpPr>
        <p:spPr/>
        <p:txBody>
          <a:bodyPr/>
          <a:lstStyle/>
          <a:p>
            <a:r>
              <a:rPr lang="es-MX" dirty="0">
                <a:latin typeface="Arial" panose="020B0604020202020204" pitchFamily="34" charset="0"/>
                <a:cs typeface="Arial" panose="020B0604020202020204" pitchFamily="34" charset="0"/>
              </a:rPr>
              <a:t>Tiempo Fuera</a:t>
            </a:r>
            <a:br>
              <a:rPr lang="es-MX" dirty="0">
                <a:latin typeface="Arial" panose="020B0604020202020204" pitchFamily="34" charset="0"/>
                <a:cs typeface="Arial" panose="020B0604020202020204" pitchFamily="34" charset="0"/>
              </a:rPr>
            </a:br>
            <a:r>
              <a:rPr lang="es-MX" sz="3200" dirty="0">
                <a:latin typeface="Arial" panose="020B0604020202020204" pitchFamily="34" charset="0"/>
                <a:cs typeface="Arial" panose="020B0604020202020204" pitchFamily="34" charset="0"/>
              </a:rPr>
              <a:t>Procedimientos y Políticas</a:t>
            </a:r>
            <a:br>
              <a:rPr lang="es-MX" sz="2000" dirty="0">
                <a:latin typeface="Arial" panose="020B0604020202020204" pitchFamily="34" charset="0"/>
                <a:cs typeface="Arial" panose="020B0604020202020204" pitchFamily="34" charset="0"/>
              </a:rPr>
            </a:br>
            <a:br>
              <a:rPr lang="es-MX" sz="2000" dirty="0">
                <a:latin typeface="Arial" panose="020B0604020202020204" pitchFamily="34" charset="0"/>
                <a:cs typeface="Arial" panose="020B0604020202020204" pitchFamily="34" charset="0"/>
              </a:rPr>
            </a:br>
            <a:r>
              <a:rPr lang="es-MX" sz="2000" dirty="0">
                <a:latin typeface="Arial" panose="020B0604020202020204" pitchFamily="34" charset="0"/>
                <a:cs typeface="Arial" panose="020B0604020202020204" pitchFamily="34" charset="0"/>
              </a:rPr>
              <a:t>Tennessee </a:t>
            </a:r>
            <a:r>
              <a:rPr lang="es-MX" sz="2000" dirty="0" err="1">
                <a:latin typeface="Arial" panose="020B0604020202020204" pitchFamily="34" charset="0"/>
                <a:cs typeface="Arial" panose="020B0604020202020204" pitchFamily="34" charset="0"/>
              </a:rPr>
              <a:t>department</a:t>
            </a:r>
            <a:r>
              <a:rPr lang="es-MX" sz="2000" dirty="0">
                <a:latin typeface="Arial" panose="020B0604020202020204" pitchFamily="34" charset="0"/>
                <a:cs typeface="Arial" panose="020B0604020202020204" pitchFamily="34" charset="0"/>
              </a:rPr>
              <a:t> </a:t>
            </a:r>
            <a:r>
              <a:rPr lang="es-MX" sz="2000" dirty="0" err="1">
                <a:latin typeface="Arial" panose="020B0604020202020204" pitchFamily="34" charset="0"/>
                <a:cs typeface="Arial" panose="020B0604020202020204" pitchFamily="34" charset="0"/>
              </a:rPr>
              <a:t>of</a:t>
            </a:r>
            <a:r>
              <a:rPr lang="es-MX" sz="2000" dirty="0">
                <a:latin typeface="Arial" panose="020B0604020202020204" pitchFamily="34" charset="0"/>
                <a:cs typeface="Arial" panose="020B0604020202020204" pitchFamily="34" charset="0"/>
              </a:rPr>
              <a:t> </a:t>
            </a:r>
            <a:r>
              <a:rPr lang="es-MX" sz="2000" dirty="0" err="1">
                <a:latin typeface="Arial" panose="020B0604020202020204" pitchFamily="34" charset="0"/>
                <a:cs typeface="Arial" panose="020B0604020202020204" pitchFamily="34" charset="0"/>
              </a:rPr>
              <a:t>education</a:t>
            </a:r>
            <a:br>
              <a:rPr lang="es-MX" sz="2000" dirty="0">
                <a:latin typeface="Arial" panose="020B0604020202020204" pitchFamily="34" charset="0"/>
                <a:cs typeface="Arial" panose="020B0604020202020204" pitchFamily="34" charset="0"/>
              </a:rPr>
            </a:br>
            <a:r>
              <a:rPr lang="es-MX" sz="2000" dirty="0" err="1">
                <a:latin typeface="Arial" panose="020B0604020202020204" pitchFamily="34" charset="0"/>
                <a:cs typeface="Arial" panose="020B0604020202020204" pitchFamily="34" charset="0"/>
              </a:rPr>
              <a:t>division</a:t>
            </a:r>
            <a:r>
              <a:rPr lang="es-MX" sz="2000" dirty="0">
                <a:latin typeface="Arial" panose="020B0604020202020204" pitchFamily="34" charset="0"/>
                <a:cs typeface="Arial" panose="020B0604020202020204" pitchFamily="34" charset="0"/>
              </a:rPr>
              <a:t> </a:t>
            </a:r>
            <a:r>
              <a:rPr lang="es-MX" sz="2000" dirty="0" err="1">
                <a:latin typeface="Arial" panose="020B0604020202020204" pitchFamily="34" charset="0"/>
                <a:cs typeface="Arial" panose="020B0604020202020204" pitchFamily="34" charset="0"/>
              </a:rPr>
              <a:t>of</a:t>
            </a:r>
            <a:r>
              <a:rPr lang="es-MX" sz="2000" dirty="0">
                <a:latin typeface="Arial" panose="020B0604020202020204" pitchFamily="34" charset="0"/>
                <a:cs typeface="Arial" panose="020B0604020202020204" pitchFamily="34" charset="0"/>
              </a:rPr>
              <a:t> </a:t>
            </a:r>
            <a:r>
              <a:rPr lang="es-MX" sz="2000" dirty="0" err="1">
                <a:latin typeface="Arial" panose="020B0604020202020204" pitchFamily="34" charset="0"/>
                <a:cs typeface="Arial" panose="020B0604020202020204" pitchFamily="34" charset="0"/>
              </a:rPr>
              <a:t>special</a:t>
            </a:r>
            <a:r>
              <a:rPr lang="es-MX" sz="2000" dirty="0">
                <a:latin typeface="Arial" panose="020B0604020202020204" pitchFamily="34" charset="0"/>
                <a:cs typeface="Arial" panose="020B0604020202020204" pitchFamily="34" charset="0"/>
              </a:rPr>
              <a:t> </a:t>
            </a:r>
            <a:r>
              <a:rPr lang="es-MX" sz="2000" dirty="0" err="1">
                <a:latin typeface="Arial" panose="020B0604020202020204" pitchFamily="34" charset="0"/>
                <a:cs typeface="Arial" panose="020B0604020202020204" pitchFamily="34" charset="0"/>
              </a:rPr>
              <a:t>education</a:t>
            </a:r>
            <a:endParaRPr lang="es-MX" dirty="0">
              <a:latin typeface="Arial" panose="020B0604020202020204" pitchFamily="34" charset="0"/>
              <a:cs typeface="Arial" panose="020B0604020202020204" pitchFamily="34" charset="0"/>
            </a:endParaRPr>
          </a:p>
        </p:txBody>
      </p:sp>
      <p:sp>
        <p:nvSpPr>
          <p:cNvPr id="3" name="Subtítulo 2">
            <a:extLst>
              <a:ext uri="{FF2B5EF4-FFF2-40B4-BE49-F238E27FC236}">
                <a16:creationId xmlns:a16="http://schemas.microsoft.com/office/drawing/2014/main" id="{F17CA300-EE6A-4157-ABAE-8E13C4C289E4}"/>
              </a:ext>
            </a:extLst>
          </p:cNvPr>
          <p:cNvSpPr>
            <a:spLocks noGrp="1"/>
          </p:cNvSpPr>
          <p:nvPr>
            <p:ph type="subTitle" idx="1"/>
          </p:nvPr>
        </p:nvSpPr>
        <p:spPr/>
        <p:txBody>
          <a:bodyPr>
            <a:normAutofit lnSpcReduction="10000"/>
          </a:bodyPr>
          <a:lstStyle/>
          <a:p>
            <a:r>
              <a:rPr lang="es-MX" sz="2000" dirty="0"/>
              <a:t>Joseph Fisher</a:t>
            </a:r>
          </a:p>
          <a:p>
            <a:r>
              <a:rPr lang="es-MX" sz="2000" dirty="0" err="1"/>
              <a:t>Assistant</a:t>
            </a:r>
            <a:r>
              <a:rPr lang="es-MX" sz="2000" dirty="0"/>
              <a:t> </a:t>
            </a:r>
            <a:r>
              <a:rPr lang="es-MX" sz="2000" dirty="0" err="1"/>
              <a:t>commissioner</a:t>
            </a:r>
            <a:endParaRPr lang="es-MX" sz="2000" dirty="0"/>
          </a:p>
        </p:txBody>
      </p:sp>
      <p:sp>
        <p:nvSpPr>
          <p:cNvPr id="4" name="CuadroTexto 3">
            <a:extLst>
              <a:ext uri="{FF2B5EF4-FFF2-40B4-BE49-F238E27FC236}">
                <a16:creationId xmlns:a16="http://schemas.microsoft.com/office/drawing/2014/main" id="{DC4B6391-9FAF-4876-BC1C-A424C24EC6F3}"/>
              </a:ext>
            </a:extLst>
          </p:cNvPr>
          <p:cNvSpPr txBox="1"/>
          <p:nvPr/>
        </p:nvSpPr>
        <p:spPr>
          <a:xfrm>
            <a:off x="9285891" y="5044966"/>
            <a:ext cx="2459420" cy="923330"/>
          </a:xfrm>
          <a:prstGeom prst="rect">
            <a:avLst/>
          </a:prstGeom>
          <a:noFill/>
        </p:spPr>
        <p:txBody>
          <a:bodyPr wrap="square" rtlCol="0">
            <a:spAutoFit/>
          </a:bodyPr>
          <a:lstStyle/>
          <a:p>
            <a:r>
              <a:rPr lang="es-MX" dirty="0" err="1">
                <a:latin typeface="Arial" panose="020B0604020202020204" pitchFamily="34" charset="0"/>
                <a:cs typeface="Arial" panose="020B0604020202020204" pitchFamily="34" charset="0"/>
              </a:rPr>
              <a:t>Ps</a:t>
            </a:r>
            <a:r>
              <a:rPr lang="es-MX" dirty="0">
                <a:latin typeface="Arial" panose="020B0604020202020204" pitchFamily="34" charset="0"/>
                <a:cs typeface="Arial" panose="020B0604020202020204" pitchFamily="34" charset="0"/>
              </a:rPr>
              <a:t> Jaime E Vargas M</a:t>
            </a:r>
          </a:p>
          <a:p>
            <a:endParaRPr lang="es-MX" dirty="0">
              <a:latin typeface="Arial" panose="020B0604020202020204" pitchFamily="34" charset="0"/>
              <a:cs typeface="Arial" panose="020B0604020202020204" pitchFamily="34" charset="0"/>
            </a:endParaRPr>
          </a:p>
          <a:p>
            <a:pPr algn="ctr"/>
            <a:r>
              <a:rPr lang="es-MX" b="1" dirty="0">
                <a:latin typeface="Arial" panose="020B0604020202020204" pitchFamily="34" charset="0"/>
                <a:cs typeface="Arial" panose="020B0604020202020204" pitchFamily="34" charset="0"/>
              </a:rPr>
              <a:t>A515TE</a:t>
            </a:r>
          </a:p>
        </p:txBody>
      </p:sp>
    </p:spTree>
    <p:extLst>
      <p:ext uri="{BB962C8B-B14F-4D97-AF65-F5344CB8AC3E}">
        <p14:creationId xmlns:p14="http://schemas.microsoft.com/office/powerpoint/2010/main" val="3907888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2CE9EA0-1786-4046-A8EC-B763C84C99B7}"/>
              </a:ext>
            </a:extLst>
          </p:cNvPr>
          <p:cNvSpPr txBox="1"/>
          <p:nvPr/>
        </p:nvSpPr>
        <p:spPr>
          <a:xfrm>
            <a:off x="867103" y="662152"/>
            <a:ext cx="10342180" cy="4334520"/>
          </a:xfrm>
          <a:prstGeom prst="rect">
            <a:avLst/>
          </a:prstGeom>
          <a:noFill/>
        </p:spPr>
        <p:txBody>
          <a:bodyPr wrap="square" rtlCol="0">
            <a:spAutoFit/>
          </a:bodyPr>
          <a:lstStyle/>
          <a:p>
            <a:pPr algn="ctr"/>
            <a:r>
              <a:rPr lang="es-MX" dirty="0">
                <a:latin typeface="Arial" panose="020B0604020202020204" pitchFamily="34" charset="0"/>
                <a:cs typeface="Arial" panose="020B0604020202020204" pitchFamily="34" charset="0"/>
              </a:rPr>
              <a:t>Referencias</a:t>
            </a:r>
          </a:p>
          <a:p>
            <a:endParaRPr lang="es-MX" dirty="0"/>
          </a:p>
          <a:p>
            <a:pPr>
              <a:lnSpc>
                <a:spcPct val="150000"/>
              </a:lnSpc>
            </a:pPr>
            <a:r>
              <a:rPr lang="es-MX" dirty="0">
                <a:latin typeface="Arial" panose="020B0604020202020204" pitchFamily="34" charset="0"/>
                <a:cs typeface="Arial" panose="020B0604020202020204" pitchFamily="34" charset="0"/>
              </a:rPr>
              <a:t>Allen, William. Ideas </a:t>
            </a:r>
            <a:r>
              <a:rPr lang="es-MX" dirty="0" err="1">
                <a:latin typeface="Arial" panose="020B0604020202020204" pitchFamily="34" charset="0"/>
                <a:cs typeface="Arial" panose="020B0604020202020204" pitchFamily="34" charset="0"/>
              </a:rPr>
              <a:t>on</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the</a:t>
            </a:r>
            <a:r>
              <a:rPr lang="es-MX" dirty="0">
                <a:latin typeface="Arial" panose="020B0604020202020204" pitchFamily="34" charset="0"/>
                <a:cs typeface="Arial" panose="020B0604020202020204" pitchFamily="34" charset="0"/>
              </a:rPr>
              <a:t> Use </a:t>
            </a:r>
            <a:r>
              <a:rPr lang="es-MX" dirty="0" err="1">
                <a:latin typeface="Arial" panose="020B0604020202020204" pitchFamily="34" charset="0"/>
                <a:cs typeface="Arial" panose="020B0604020202020204" pitchFamily="34" charset="0"/>
              </a:rPr>
              <a:t>of</a:t>
            </a:r>
            <a:r>
              <a:rPr lang="es-MX" dirty="0">
                <a:latin typeface="Arial" panose="020B0604020202020204" pitchFamily="34" charset="0"/>
                <a:cs typeface="Arial" panose="020B0604020202020204" pitchFamily="34" charset="0"/>
              </a:rPr>
              <a:t> Time </a:t>
            </a:r>
            <a:r>
              <a:rPr lang="es-MX" dirty="0" err="1">
                <a:latin typeface="Arial" panose="020B0604020202020204" pitchFamily="34" charset="0"/>
                <a:cs typeface="Arial" panose="020B0604020202020204" pitchFamily="34" charset="0"/>
              </a:rPr>
              <a:t>Out</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with</a:t>
            </a:r>
            <a:r>
              <a:rPr lang="es-MX" dirty="0">
                <a:latin typeface="Arial" panose="020B0604020202020204" pitchFamily="34" charset="0"/>
                <a:cs typeface="Arial" panose="020B0604020202020204" pitchFamily="34" charset="0"/>
              </a:rPr>
              <a:t> Young </a:t>
            </a:r>
            <a:r>
              <a:rPr lang="es-MX" dirty="0" err="1">
                <a:latin typeface="Arial" panose="020B0604020202020204" pitchFamily="34" charset="0"/>
                <a:cs typeface="Arial" panose="020B0604020202020204" pitchFamily="34" charset="0"/>
              </a:rPr>
              <a:t>Children</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Cherokee</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Health</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Systems</a:t>
            </a:r>
            <a:r>
              <a:rPr lang="es-MX" dirty="0">
                <a:latin typeface="Arial" panose="020B0604020202020204" pitchFamily="34" charset="0"/>
                <a:cs typeface="Arial" panose="020B0604020202020204" pitchFamily="34" charset="0"/>
              </a:rPr>
              <a:t>,</a:t>
            </a:r>
          </a:p>
          <a:p>
            <a:pPr>
              <a:lnSpc>
                <a:spcPct val="150000"/>
              </a:lnSpc>
            </a:pP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Talbott</a:t>
            </a:r>
            <a:r>
              <a:rPr lang="es-MX" dirty="0">
                <a:latin typeface="Arial" panose="020B0604020202020204" pitchFamily="34" charset="0"/>
                <a:cs typeface="Arial" panose="020B0604020202020204" pitchFamily="34" charset="0"/>
              </a:rPr>
              <a:t>, TN. </a:t>
            </a:r>
          </a:p>
          <a:p>
            <a:pPr>
              <a:lnSpc>
                <a:spcPct val="150000"/>
              </a:lnSpc>
            </a:pPr>
            <a:r>
              <a:rPr lang="es-MX" dirty="0">
                <a:latin typeface="Arial" panose="020B0604020202020204" pitchFamily="34" charset="0"/>
                <a:cs typeface="Arial" panose="020B0604020202020204" pitchFamily="34" charset="0"/>
              </a:rPr>
              <a:t>Hall, R. Vance y Hall, Marilyn L. (1998) </a:t>
            </a:r>
            <a:r>
              <a:rPr lang="es-MX" u="sng" dirty="0" err="1">
                <a:latin typeface="Arial" panose="020B0604020202020204" pitchFamily="34" charset="0"/>
                <a:cs typeface="Arial" panose="020B0604020202020204" pitchFamily="34" charset="0"/>
              </a:rPr>
              <a:t>How</a:t>
            </a:r>
            <a:r>
              <a:rPr lang="es-MX" u="sng" dirty="0">
                <a:latin typeface="Arial" panose="020B0604020202020204" pitchFamily="34" charset="0"/>
                <a:cs typeface="Arial" panose="020B0604020202020204" pitchFamily="34" charset="0"/>
              </a:rPr>
              <a:t> </a:t>
            </a:r>
            <a:r>
              <a:rPr lang="es-MX" u="sng" dirty="0" err="1">
                <a:latin typeface="Arial" panose="020B0604020202020204" pitchFamily="34" charset="0"/>
                <a:cs typeface="Arial" panose="020B0604020202020204" pitchFamily="34" charset="0"/>
              </a:rPr>
              <a:t>to</a:t>
            </a:r>
            <a:r>
              <a:rPr lang="es-MX" u="sng" dirty="0">
                <a:latin typeface="Arial" panose="020B0604020202020204" pitchFamily="34" charset="0"/>
                <a:cs typeface="Arial" panose="020B0604020202020204" pitchFamily="34" charset="0"/>
              </a:rPr>
              <a:t> Use Time </a:t>
            </a:r>
            <a:r>
              <a:rPr lang="es-MX" u="sng" dirty="0" err="1">
                <a:latin typeface="Arial" panose="020B0604020202020204" pitchFamily="34" charset="0"/>
                <a:cs typeface="Arial" panose="020B0604020202020204" pitchFamily="34" charset="0"/>
              </a:rPr>
              <a:t>Out</a:t>
            </a:r>
            <a:r>
              <a:rPr lang="es-MX" dirty="0">
                <a:latin typeface="Arial" panose="020B0604020202020204" pitchFamily="34" charset="0"/>
                <a:cs typeface="Arial" panose="020B0604020202020204" pitchFamily="34" charset="0"/>
              </a:rPr>
              <a:t>, 2nd Ed. Austin, Texas: PRO-ED.</a:t>
            </a:r>
          </a:p>
          <a:p>
            <a:pPr>
              <a:lnSpc>
                <a:spcPct val="150000"/>
              </a:lnSpc>
            </a:pPr>
            <a:r>
              <a:rPr lang="es-MX" dirty="0" err="1">
                <a:latin typeface="Arial" panose="020B0604020202020204" pitchFamily="34" charset="0"/>
                <a:cs typeface="Arial" panose="020B0604020202020204" pitchFamily="34" charset="0"/>
              </a:rPr>
              <a:t>Hartwig</a:t>
            </a:r>
            <a:r>
              <a:rPr lang="es-MX" dirty="0">
                <a:latin typeface="Arial" panose="020B0604020202020204" pitchFamily="34" charset="0"/>
                <a:cs typeface="Arial" panose="020B0604020202020204" pitchFamily="34" charset="0"/>
              </a:rPr>
              <a:t>, Eric P. and </a:t>
            </a:r>
            <a:r>
              <a:rPr lang="es-MX" dirty="0" err="1">
                <a:latin typeface="Arial" panose="020B0604020202020204" pitchFamily="34" charset="0"/>
                <a:cs typeface="Arial" panose="020B0604020202020204" pitchFamily="34" charset="0"/>
              </a:rPr>
              <a:t>Ruesch</a:t>
            </a:r>
            <a:r>
              <a:rPr lang="es-MX" dirty="0">
                <a:latin typeface="Arial" panose="020B0604020202020204" pitchFamily="34" charset="0"/>
                <a:cs typeface="Arial" panose="020B0604020202020204" pitchFamily="34" charset="0"/>
              </a:rPr>
              <a:t>, Gary M. (2001) “Positive </a:t>
            </a:r>
            <a:r>
              <a:rPr lang="es-MX" dirty="0" err="1">
                <a:latin typeface="Arial" panose="020B0604020202020204" pitchFamily="34" charset="0"/>
                <a:cs typeface="Arial" panose="020B0604020202020204" pitchFamily="34" charset="0"/>
              </a:rPr>
              <a:t>Educational</a:t>
            </a:r>
            <a:r>
              <a:rPr lang="es-MX" dirty="0">
                <a:latin typeface="Arial" panose="020B0604020202020204" pitchFamily="34" charset="0"/>
                <a:cs typeface="Arial" panose="020B0604020202020204" pitchFamily="34" charset="0"/>
              </a:rPr>
              <a:t> Alternatives </a:t>
            </a:r>
            <a:r>
              <a:rPr lang="es-MX" dirty="0" err="1">
                <a:latin typeface="Arial" panose="020B0604020202020204" pitchFamily="34" charset="0"/>
                <a:cs typeface="Arial" panose="020B0604020202020204" pitchFamily="34" charset="0"/>
              </a:rPr>
              <a:t>to</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Traditional</a:t>
            </a:r>
            <a:endParaRPr lang="es-MX" dirty="0">
              <a:latin typeface="Arial" panose="020B0604020202020204" pitchFamily="34" charset="0"/>
              <a:cs typeface="Arial" panose="020B0604020202020204" pitchFamily="34" charset="0"/>
            </a:endParaRPr>
          </a:p>
          <a:p>
            <a:pPr>
              <a:lnSpc>
                <a:spcPct val="150000"/>
              </a:lnSpc>
            </a:pPr>
            <a:r>
              <a:rPr lang="es-MX" dirty="0">
                <a:latin typeface="Arial" panose="020B0604020202020204" pitchFamily="34" charset="0"/>
                <a:cs typeface="Arial" panose="020B0604020202020204" pitchFamily="34" charset="0"/>
              </a:rPr>
              <a:t>	Discipline”, </a:t>
            </a:r>
            <a:r>
              <a:rPr lang="es-MX" u="sng" dirty="0">
                <a:latin typeface="Arial" panose="020B0604020202020204" pitchFamily="34" charset="0"/>
                <a:cs typeface="Arial" panose="020B0604020202020204" pitchFamily="34" charset="0"/>
              </a:rPr>
              <a:t>Discipline in </a:t>
            </a:r>
            <a:r>
              <a:rPr lang="es-MX" u="sng" dirty="0" err="1">
                <a:latin typeface="Arial" panose="020B0604020202020204" pitchFamily="34" charset="0"/>
                <a:cs typeface="Arial" panose="020B0604020202020204" pitchFamily="34" charset="0"/>
              </a:rPr>
              <a:t>the</a:t>
            </a:r>
            <a:r>
              <a:rPr lang="es-MX" u="sng" dirty="0">
                <a:latin typeface="Arial" panose="020B0604020202020204" pitchFamily="34" charset="0"/>
                <a:cs typeface="Arial" panose="020B0604020202020204" pitchFamily="34" charset="0"/>
              </a:rPr>
              <a:t> </a:t>
            </a:r>
            <a:r>
              <a:rPr lang="es-MX" u="sng" dirty="0" err="1">
                <a:latin typeface="Arial" panose="020B0604020202020204" pitchFamily="34" charset="0"/>
                <a:cs typeface="Arial" panose="020B0604020202020204" pitchFamily="34" charset="0"/>
              </a:rPr>
              <a:t>School</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Horsham</a:t>
            </a:r>
            <a:r>
              <a:rPr lang="es-MX" dirty="0">
                <a:latin typeface="Arial" panose="020B0604020202020204" pitchFamily="34" charset="0"/>
                <a:cs typeface="Arial" panose="020B0604020202020204" pitchFamily="34" charset="0"/>
              </a:rPr>
              <a:t>, PA: LRP </a:t>
            </a:r>
            <a:r>
              <a:rPr lang="es-MX" dirty="0" err="1">
                <a:latin typeface="Arial" panose="020B0604020202020204" pitchFamily="34" charset="0"/>
                <a:cs typeface="Arial" panose="020B0604020202020204" pitchFamily="34" charset="0"/>
              </a:rPr>
              <a:t>Publications</a:t>
            </a:r>
            <a:r>
              <a:rPr lang="es-MX" dirty="0">
                <a:latin typeface="Arial" panose="020B0604020202020204" pitchFamily="34" charset="0"/>
                <a:cs typeface="Arial" panose="020B0604020202020204" pitchFamily="34" charset="0"/>
              </a:rPr>
              <a:t>.</a:t>
            </a:r>
          </a:p>
          <a:p>
            <a:pPr>
              <a:lnSpc>
                <a:spcPct val="150000"/>
              </a:lnSpc>
            </a:pPr>
            <a:r>
              <a:rPr lang="es-MX" dirty="0">
                <a:latin typeface="Arial" panose="020B0604020202020204" pitchFamily="34" charset="0"/>
                <a:cs typeface="Arial" panose="020B0604020202020204" pitchFamily="34" charset="0"/>
              </a:rPr>
              <a:t>Jenson, William and </a:t>
            </a:r>
            <a:r>
              <a:rPr lang="es-MX" dirty="0" err="1">
                <a:latin typeface="Arial" panose="020B0604020202020204" pitchFamily="34" charset="0"/>
                <a:cs typeface="Arial" panose="020B0604020202020204" pitchFamily="34" charset="0"/>
              </a:rPr>
              <a:t>Reavis</a:t>
            </a:r>
            <a:r>
              <a:rPr lang="es-MX" dirty="0">
                <a:latin typeface="Arial" panose="020B0604020202020204" pitchFamily="34" charset="0"/>
                <a:cs typeface="Arial" panose="020B0604020202020204" pitchFamily="34" charset="0"/>
              </a:rPr>
              <a:t>, H. Kenton (1996) “Reductive </a:t>
            </a:r>
            <a:r>
              <a:rPr lang="es-MX" dirty="0" err="1">
                <a:latin typeface="Arial" panose="020B0604020202020204" pitchFamily="34" charset="0"/>
                <a:cs typeface="Arial" panose="020B0604020202020204" pitchFamily="34" charset="0"/>
              </a:rPr>
              <a:t>Procedures</a:t>
            </a:r>
            <a:r>
              <a:rPr lang="es-MX" dirty="0">
                <a:latin typeface="Arial" panose="020B0604020202020204" pitchFamily="34" charset="0"/>
                <a:cs typeface="Arial" panose="020B0604020202020204" pitchFamily="34" charset="0"/>
              </a:rPr>
              <a:t>: Time </a:t>
            </a:r>
            <a:r>
              <a:rPr lang="es-MX" dirty="0" err="1">
                <a:latin typeface="Arial" panose="020B0604020202020204" pitchFamily="34" charset="0"/>
                <a:cs typeface="Arial" panose="020B0604020202020204" pitchFamily="34" charset="0"/>
              </a:rPr>
              <a:t>Out</a:t>
            </a:r>
            <a:r>
              <a:rPr lang="es-MX" dirty="0">
                <a:latin typeface="Arial" panose="020B0604020202020204" pitchFamily="34" charset="0"/>
                <a:cs typeface="Arial" panose="020B0604020202020204" pitchFamily="34" charset="0"/>
              </a:rPr>
              <a:t> and </a:t>
            </a:r>
            <a:r>
              <a:rPr lang="es-MX" dirty="0" err="1">
                <a:latin typeface="Arial" panose="020B0604020202020204" pitchFamily="34" charset="0"/>
                <a:cs typeface="Arial" panose="020B0604020202020204" pitchFamily="34" charset="0"/>
              </a:rPr>
              <a:t>Other</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Related</a:t>
            </a:r>
            <a:endParaRPr lang="es-MX" dirty="0">
              <a:latin typeface="Arial" panose="020B0604020202020204" pitchFamily="34" charset="0"/>
              <a:cs typeface="Arial" panose="020B0604020202020204" pitchFamily="34" charset="0"/>
            </a:endParaRPr>
          </a:p>
          <a:p>
            <a:pPr>
              <a:lnSpc>
                <a:spcPct val="150000"/>
              </a:lnSpc>
            </a:pP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Techniques</a:t>
            </a:r>
            <a:r>
              <a:rPr lang="es-MX" dirty="0">
                <a:latin typeface="Arial" panose="020B0604020202020204" pitchFamily="34" charset="0"/>
                <a:cs typeface="Arial" panose="020B0604020202020204" pitchFamily="34" charset="0"/>
              </a:rPr>
              <a:t>”, </a:t>
            </a:r>
            <a:r>
              <a:rPr lang="es-MX" u="sng" dirty="0" err="1">
                <a:latin typeface="Arial" panose="020B0604020202020204" pitchFamily="34" charset="0"/>
                <a:cs typeface="Arial" panose="020B0604020202020204" pitchFamily="34" charset="0"/>
              </a:rPr>
              <a:t>Best</a:t>
            </a:r>
            <a:r>
              <a:rPr lang="es-MX" u="sng" dirty="0">
                <a:latin typeface="Arial" panose="020B0604020202020204" pitchFamily="34" charset="0"/>
                <a:cs typeface="Arial" panose="020B0604020202020204" pitchFamily="34" charset="0"/>
              </a:rPr>
              <a:t> </a:t>
            </a:r>
            <a:r>
              <a:rPr lang="es-MX" u="sng" dirty="0" err="1">
                <a:latin typeface="Arial" panose="020B0604020202020204" pitchFamily="34" charset="0"/>
                <a:cs typeface="Arial" panose="020B0604020202020204" pitchFamily="34" charset="0"/>
              </a:rPr>
              <a:t>Practices</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Longmont</a:t>
            </a:r>
            <a:r>
              <a:rPr lang="es-MX" dirty="0">
                <a:latin typeface="Arial" panose="020B0604020202020204" pitchFamily="34" charset="0"/>
                <a:cs typeface="Arial" panose="020B0604020202020204" pitchFamily="34" charset="0"/>
              </a:rPr>
              <a:t>, CO: </a:t>
            </a:r>
            <a:r>
              <a:rPr lang="es-MX" dirty="0" err="1">
                <a:latin typeface="Arial" panose="020B0604020202020204" pitchFamily="34" charset="0"/>
                <a:cs typeface="Arial" panose="020B0604020202020204" pitchFamily="34" charset="0"/>
              </a:rPr>
              <a:t>Sopris</a:t>
            </a:r>
            <a:r>
              <a:rPr lang="es-MX" dirty="0">
                <a:latin typeface="Arial" panose="020B0604020202020204" pitchFamily="34" charset="0"/>
                <a:cs typeface="Arial" panose="020B0604020202020204" pitchFamily="34" charset="0"/>
              </a:rPr>
              <a:t> West.</a:t>
            </a:r>
          </a:p>
          <a:p>
            <a:pPr>
              <a:lnSpc>
                <a:spcPct val="150000"/>
              </a:lnSpc>
            </a:pPr>
            <a:r>
              <a:rPr lang="es-MX" dirty="0" err="1">
                <a:latin typeface="Arial" panose="020B0604020202020204" pitchFamily="34" charset="0"/>
                <a:cs typeface="Arial" panose="020B0604020202020204" pitchFamily="34" charset="0"/>
              </a:rPr>
              <a:t>Sprick</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Randal</a:t>
            </a:r>
            <a:r>
              <a:rPr lang="es-MX" dirty="0">
                <a:latin typeface="Arial" panose="020B0604020202020204" pitchFamily="34" charset="0"/>
                <a:cs typeface="Arial" panose="020B0604020202020204" pitchFamily="34" charset="0"/>
              </a:rPr>
              <a:t> and </a:t>
            </a:r>
            <a:r>
              <a:rPr lang="es-MX" dirty="0" err="1">
                <a:latin typeface="Arial" panose="020B0604020202020204" pitchFamily="34" charset="0"/>
                <a:cs typeface="Arial" panose="020B0604020202020204" pitchFamily="34" charset="0"/>
              </a:rPr>
              <a:t>Garrison</a:t>
            </a:r>
            <a:r>
              <a:rPr lang="es-MX" dirty="0">
                <a:latin typeface="Arial" panose="020B0604020202020204" pitchFamily="34" charset="0"/>
                <a:cs typeface="Arial" panose="020B0604020202020204" pitchFamily="34" charset="0"/>
              </a:rPr>
              <a:t>, Mickey and Howard, Lisa (1998) </a:t>
            </a:r>
            <a:r>
              <a:rPr lang="es-MX" u="sng" dirty="0">
                <a:latin typeface="Arial" panose="020B0604020202020204" pitchFamily="34" charset="0"/>
                <a:cs typeface="Arial" panose="020B0604020202020204" pitchFamily="34" charset="0"/>
              </a:rPr>
              <a:t>CHAMPS, A Proactive and Positive</a:t>
            </a:r>
          </a:p>
          <a:p>
            <a:pPr>
              <a:lnSpc>
                <a:spcPct val="150000"/>
              </a:lnSpc>
            </a:pPr>
            <a:r>
              <a:rPr lang="es-MX" dirty="0">
                <a:latin typeface="Arial" panose="020B0604020202020204" pitchFamily="34" charset="0"/>
                <a:cs typeface="Arial" panose="020B0604020202020204" pitchFamily="34" charset="0"/>
              </a:rPr>
              <a:t>	</a:t>
            </a:r>
            <a:r>
              <a:rPr lang="es-MX" u="sng" dirty="0" err="1">
                <a:latin typeface="Arial" panose="020B0604020202020204" pitchFamily="34" charset="0"/>
                <a:cs typeface="Arial" panose="020B0604020202020204" pitchFamily="34" charset="0"/>
              </a:rPr>
              <a:t>Approach</a:t>
            </a:r>
            <a:r>
              <a:rPr lang="es-MX" u="sng" dirty="0">
                <a:latin typeface="Arial" panose="020B0604020202020204" pitchFamily="34" charset="0"/>
                <a:cs typeface="Arial" panose="020B0604020202020204" pitchFamily="34" charset="0"/>
              </a:rPr>
              <a:t> </a:t>
            </a:r>
            <a:r>
              <a:rPr lang="es-MX" u="sng" dirty="0" err="1">
                <a:latin typeface="Arial" panose="020B0604020202020204" pitchFamily="34" charset="0"/>
                <a:cs typeface="Arial" panose="020B0604020202020204" pitchFamily="34" charset="0"/>
              </a:rPr>
              <a:t>to</a:t>
            </a:r>
            <a:r>
              <a:rPr lang="es-MX" u="sng" dirty="0">
                <a:latin typeface="Arial" panose="020B0604020202020204" pitchFamily="34" charset="0"/>
                <a:cs typeface="Arial" panose="020B0604020202020204" pitchFamily="34" charset="0"/>
              </a:rPr>
              <a:t> </a:t>
            </a:r>
            <a:r>
              <a:rPr lang="es-MX" u="sng" dirty="0" err="1">
                <a:latin typeface="Arial" panose="020B0604020202020204" pitchFamily="34" charset="0"/>
                <a:cs typeface="Arial" panose="020B0604020202020204" pitchFamily="34" charset="0"/>
              </a:rPr>
              <a:t>Classroom</a:t>
            </a:r>
            <a:r>
              <a:rPr lang="es-MX" u="sng" dirty="0">
                <a:latin typeface="Arial" panose="020B0604020202020204" pitchFamily="34" charset="0"/>
                <a:cs typeface="Arial" panose="020B0604020202020204" pitchFamily="34" charset="0"/>
              </a:rPr>
              <a:t> Management</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Longmont</a:t>
            </a:r>
            <a:r>
              <a:rPr lang="es-MX" dirty="0">
                <a:latin typeface="Arial" panose="020B0604020202020204" pitchFamily="34" charset="0"/>
                <a:cs typeface="Arial" panose="020B0604020202020204" pitchFamily="34" charset="0"/>
              </a:rPr>
              <a:t>, CO: </a:t>
            </a:r>
            <a:r>
              <a:rPr lang="es-MX" dirty="0" err="1">
                <a:latin typeface="Arial" panose="020B0604020202020204" pitchFamily="34" charset="0"/>
                <a:cs typeface="Arial" panose="020B0604020202020204" pitchFamily="34" charset="0"/>
              </a:rPr>
              <a:t>Sopris</a:t>
            </a:r>
            <a:r>
              <a:rPr lang="es-MX" dirty="0">
                <a:latin typeface="Arial" panose="020B0604020202020204" pitchFamily="34" charset="0"/>
                <a:cs typeface="Arial" panose="020B0604020202020204" pitchFamily="34" charset="0"/>
              </a:rPr>
              <a:t> West.</a:t>
            </a:r>
          </a:p>
        </p:txBody>
      </p:sp>
    </p:spTree>
    <p:extLst>
      <p:ext uri="{BB962C8B-B14F-4D97-AF65-F5344CB8AC3E}">
        <p14:creationId xmlns:p14="http://schemas.microsoft.com/office/powerpoint/2010/main" val="38846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BA839E85-DA0A-49ED-9716-64D2647B7C85}"/>
              </a:ext>
            </a:extLst>
          </p:cNvPr>
          <p:cNvSpPr txBox="1"/>
          <p:nvPr/>
        </p:nvSpPr>
        <p:spPr>
          <a:xfrm>
            <a:off x="236484" y="0"/>
            <a:ext cx="11634950" cy="5858014"/>
          </a:xfrm>
          <a:prstGeom prst="rect">
            <a:avLst/>
          </a:prstGeom>
          <a:noFill/>
        </p:spPr>
        <p:txBody>
          <a:bodyPr wrap="square" rtlCol="0">
            <a:spAutoFit/>
          </a:bodyPr>
          <a:lstStyle/>
          <a:p>
            <a:pPr algn="just">
              <a:lnSpc>
                <a:spcPct val="150000"/>
              </a:lnSpc>
            </a:pPr>
            <a:r>
              <a:rPr lang="es-MX" dirty="0"/>
              <a:t>	</a:t>
            </a:r>
            <a:r>
              <a:rPr lang="es-MX" dirty="0">
                <a:latin typeface="Arial" panose="020B0604020202020204" pitchFamily="34" charset="0"/>
                <a:cs typeface="Arial" panose="020B0604020202020204" pitchFamily="34" charset="0"/>
              </a:rPr>
              <a:t>Como resultado de diversas interrogantes relativas al uso del tiempo fuera, el Departamento de Educación en Tennessee ha desarrollado las siguientes guías: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	El propósito del tiempo fuera radica en retirar al niño de un ambiente reforzante y colocarlo en un ambiente que no sea reforzante, cuando ocurra la conducta objetivo. Cuando se usa apropiadamente, el tiempo fuera puede reducir comportamientos inapropiados específicos no deseados. El tiempo fuera es </a:t>
            </a:r>
            <a:r>
              <a:rPr lang="es-MX" b="1" dirty="0">
                <a:latin typeface="Arial" panose="020B0604020202020204" pitchFamily="34" charset="0"/>
                <a:cs typeface="Arial" panose="020B0604020202020204" pitchFamily="34" charset="0"/>
              </a:rPr>
              <a:t>solo una parte </a:t>
            </a:r>
            <a:r>
              <a:rPr lang="es-MX" dirty="0">
                <a:latin typeface="Arial" panose="020B0604020202020204" pitchFamily="34" charset="0"/>
                <a:cs typeface="Arial" panose="020B0604020202020204" pitchFamily="34" charset="0"/>
              </a:rPr>
              <a:t>de un plan de manejo conductual comprensivo, que debe incluir altas tasas de reforzamiento positivo para la conducta apropiada. Este incluye una amplia variedad de técnicas, aunque generalmente requiere que el niño ‘tome un descanso’ de una actividad deseada o se le separe de una situación hasta que esté calmado.                      Usado apropiadamente, los procedimientos de tiempo fuera no ridiculizan ni humillan. No exponen al niño a un daño corporal e incluso preservan la dignidad y la integridad del adulto que los emplea. El tiempo fuera </a:t>
            </a:r>
            <a:r>
              <a:rPr lang="es-MX" b="1" dirty="0">
                <a:latin typeface="Arial" panose="020B0604020202020204" pitchFamily="34" charset="0"/>
                <a:cs typeface="Arial" panose="020B0604020202020204" pitchFamily="34" charset="0"/>
              </a:rPr>
              <a:t>no</a:t>
            </a:r>
            <a:r>
              <a:rPr lang="es-MX" dirty="0">
                <a:latin typeface="Arial" panose="020B0604020202020204" pitchFamily="34" charset="0"/>
                <a:cs typeface="Arial" panose="020B0604020202020204" pitchFamily="34" charset="0"/>
              </a:rPr>
              <a:t> es un castigo y no funciona con </a:t>
            </a:r>
            <a:r>
              <a:rPr lang="es-MX" b="1" dirty="0">
                <a:latin typeface="Arial" panose="020B0604020202020204" pitchFamily="34" charset="0"/>
                <a:cs typeface="Arial" panose="020B0604020202020204" pitchFamily="34" charset="0"/>
              </a:rPr>
              <a:t>todas</a:t>
            </a:r>
            <a:r>
              <a:rPr lang="es-MX" dirty="0">
                <a:latin typeface="Arial" panose="020B0604020202020204" pitchFamily="34" charset="0"/>
                <a:cs typeface="Arial" panose="020B0604020202020204" pitchFamily="34" charset="0"/>
              </a:rPr>
              <a:t> las conductas. Los propósitos del tiempo fuera generalmente incluyen:               1) ayudar a los niños a calmarse, 2) permitir al niño reconsiderar sus opciones de comportamiento, y 3) imponer las reglas de la clase para que el grupo pueda aprender.</a:t>
            </a:r>
          </a:p>
        </p:txBody>
      </p:sp>
    </p:spTree>
    <p:extLst>
      <p:ext uri="{BB962C8B-B14F-4D97-AF65-F5344CB8AC3E}">
        <p14:creationId xmlns:p14="http://schemas.microsoft.com/office/powerpoint/2010/main" val="250528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387B5B-EA15-4E9B-83FA-A7F194609DC4}"/>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Tipos de tiempo fuera</a:t>
            </a:r>
          </a:p>
        </p:txBody>
      </p:sp>
      <p:sp>
        <p:nvSpPr>
          <p:cNvPr id="3" name="CuadroTexto 2">
            <a:extLst>
              <a:ext uri="{FF2B5EF4-FFF2-40B4-BE49-F238E27FC236}">
                <a16:creationId xmlns:a16="http://schemas.microsoft.com/office/drawing/2014/main" id="{6A53B482-720A-441C-AD07-826C5BD27562}"/>
              </a:ext>
            </a:extLst>
          </p:cNvPr>
          <p:cNvSpPr txBox="1"/>
          <p:nvPr/>
        </p:nvSpPr>
        <p:spPr>
          <a:xfrm>
            <a:off x="520263" y="1876096"/>
            <a:ext cx="11225048" cy="4524315"/>
          </a:xfrm>
          <a:prstGeom prst="rect">
            <a:avLst/>
          </a:prstGeom>
          <a:noFill/>
        </p:spPr>
        <p:txBody>
          <a:bodyPr wrap="square" rtlCol="0">
            <a:spAutoFit/>
          </a:bodyPr>
          <a:lstStyle/>
          <a:p>
            <a:pPr algn="just"/>
            <a:r>
              <a:rPr lang="es-MX" dirty="0">
                <a:latin typeface="Arial" panose="020B0604020202020204" pitchFamily="34" charset="0"/>
                <a:cs typeface="Arial" panose="020B0604020202020204" pitchFamily="34" charset="0"/>
              </a:rPr>
              <a:t>	Los maestros y el personal que emplea el tiempo fuera siempre necesita empezar con el método de tiempo fuera menos restrictivo que funcione con un niño específico, excepto que la conducta del niño sea peligrosa para la propiedad, para otros o para sí mismo. Si el tiempo fuera menos restrictivo no resulta efectivo, debería intentarse con un método un poco más restrictivo.</a:t>
            </a:r>
          </a:p>
          <a:p>
            <a:pPr algn="just"/>
            <a:r>
              <a:rPr lang="es-MX" dirty="0">
                <a:latin typeface="Arial" panose="020B0604020202020204" pitchFamily="34" charset="0"/>
                <a:cs typeface="Arial" panose="020B0604020202020204" pitchFamily="34" charset="0"/>
              </a:rPr>
              <a:t>	Los tipos comunes de tiempo fuera incluyen (ordenados de menos a más restrictivos):</a:t>
            </a:r>
          </a:p>
          <a:p>
            <a:pPr algn="just"/>
            <a:endParaRPr lang="es-MX" dirty="0">
              <a:latin typeface="Arial" panose="020B0604020202020204" pitchFamily="34" charset="0"/>
              <a:cs typeface="Arial" panose="020B0604020202020204" pitchFamily="34" charset="0"/>
            </a:endParaRPr>
          </a:p>
          <a:p>
            <a:pPr marL="342900" indent="-342900" algn="just">
              <a:buAutoNum type="alphaLcPeriod"/>
            </a:pPr>
            <a:r>
              <a:rPr lang="es-MX" dirty="0">
                <a:latin typeface="Arial" panose="020B0604020202020204" pitchFamily="34" charset="0"/>
                <a:cs typeface="Arial" panose="020B0604020202020204" pitchFamily="34" charset="0"/>
              </a:rPr>
              <a:t>Ignorar planificadamente (asumiendo que la atención del maestro sea reforzante)</a:t>
            </a:r>
          </a:p>
          <a:p>
            <a:pPr marL="342900" indent="-342900" algn="just">
              <a:buAutoNum type="alphaLcPeriod"/>
            </a:pPr>
            <a:r>
              <a:rPr lang="es-MX" dirty="0">
                <a:latin typeface="Arial" panose="020B0604020202020204" pitchFamily="34" charset="0"/>
                <a:cs typeface="Arial" panose="020B0604020202020204" pitchFamily="34" charset="0"/>
              </a:rPr>
              <a:t>Retirar materiales</a:t>
            </a:r>
          </a:p>
          <a:p>
            <a:pPr marL="342900" indent="-342900" algn="just">
              <a:buAutoNum type="alphaLcPeriod"/>
            </a:pPr>
            <a:r>
              <a:rPr lang="es-MX" dirty="0">
                <a:latin typeface="Arial" panose="020B0604020202020204" pitchFamily="34" charset="0"/>
                <a:cs typeface="Arial" panose="020B0604020202020204" pitchFamily="34" charset="0"/>
              </a:rPr>
              <a:t>Tiempo Fuera de su objeto favorito</a:t>
            </a:r>
          </a:p>
          <a:p>
            <a:pPr marL="342900" indent="-342900" algn="just">
              <a:buAutoNum type="alphaLcPeriod"/>
            </a:pPr>
            <a:r>
              <a:rPr lang="es-MX" dirty="0">
                <a:latin typeface="Arial" panose="020B0604020202020204" pitchFamily="34" charset="0"/>
                <a:cs typeface="Arial" panose="020B0604020202020204" pitchFamily="34" charset="0"/>
              </a:rPr>
              <a:t>Retirar al niño a un lugar donde solo pueda ver la clase</a:t>
            </a:r>
          </a:p>
          <a:p>
            <a:pPr marL="342900" indent="-342900" algn="just">
              <a:buAutoNum type="alphaLcPeriod"/>
            </a:pPr>
            <a:r>
              <a:rPr lang="es-MX" dirty="0">
                <a:latin typeface="Arial" panose="020B0604020202020204" pitchFamily="34" charset="0"/>
                <a:cs typeface="Arial" panose="020B0604020202020204" pitchFamily="34" charset="0"/>
              </a:rPr>
              <a:t>Retirar al niño a un lugar donde no pueda observar la clase</a:t>
            </a:r>
          </a:p>
          <a:p>
            <a:pPr marL="342900" indent="-342900" algn="just">
              <a:buAutoNum type="alphaLcPeriod"/>
            </a:pPr>
            <a:r>
              <a:rPr lang="es-MX" dirty="0">
                <a:latin typeface="Arial" panose="020B0604020202020204" pitchFamily="34" charset="0"/>
                <a:cs typeface="Arial" panose="020B0604020202020204" pitchFamily="34" charset="0"/>
              </a:rPr>
              <a:t>Mantener la cabeza recostada sobre el escritorio (nunca debe forzarse)</a:t>
            </a:r>
          </a:p>
          <a:p>
            <a:pPr marL="342900" indent="-342900" algn="just">
              <a:buAutoNum type="alphaLcPeriod"/>
            </a:pPr>
            <a:r>
              <a:rPr lang="es-MX" dirty="0">
                <a:latin typeface="Arial" panose="020B0604020202020204" pitchFamily="34" charset="0"/>
                <a:cs typeface="Arial" panose="020B0604020202020204" pitchFamily="34" charset="0"/>
              </a:rPr>
              <a:t>Tiempo Fuera en el pasillo (generalmente no es efectivo y puede ser problemático)</a:t>
            </a:r>
          </a:p>
          <a:p>
            <a:pPr marL="342900" indent="-342900" algn="just">
              <a:buAutoNum type="alphaLcPeriod"/>
            </a:pPr>
            <a:r>
              <a:rPr lang="es-MX" dirty="0">
                <a:latin typeface="Arial" panose="020B0604020202020204" pitchFamily="34" charset="0"/>
                <a:cs typeface="Arial" panose="020B0604020202020204" pitchFamily="34" charset="0"/>
              </a:rPr>
              <a:t>Tiempo Fuera en otra clase (necesita arreglos previos)</a:t>
            </a:r>
          </a:p>
          <a:p>
            <a:pPr marL="342900" indent="-342900" algn="just">
              <a:buAutoNum type="alphaLcPeriod"/>
            </a:pPr>
            <a:r>
              <a:rPr lang="es-MX" dirty="0">
                <a:latin typeface="Arial" panose="020B0604020202020204" pitchFamily="34" charset="0"/>
                <a:cs typeface="Arial" panose="020B0604020202020204" pitchFamily="34" charset="0"/>
              </a:rPr>
              <a:t>Tiempo Fuera en aislamiento</a:t>
            </a:r>
          </a:p>
          <a:p>
            <a:pPr marL="342900" indent="-342900">
              <a:buAutoNum type="alphaLcPeriod"/>
            </a:pP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6316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0FF975-ED71-4431-B53E-1A154D45354A}"/>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procedimientos</a:t>
            </a:r>
          </a:p>
        </p:txBody>
      </p:sp>
      <p:sp>
        <p:nvSpPr>
          <p:cNvPr id="3" name="CuadroTexto 2">
            <a:extLst>
              <a:ext uri="{FF2B5EF4-FFF2-40B4-BE49-F238E27FC236}">
                <a16:creationId xmlns:a16="http://schemas.microsoft.com/office/drawing/2014/main" id="{9A8385BD-F156-4562-B06B-2F39FF173E7F}"/>
              </a:ext>
            </a:extLst>
          </p:cNvPr>
          <p:cNvSpPr txBox="1"/>
          <p:nvPr/>
        </p:nvSpPr>
        <p:spPr>
          <a:xfrm>
            <a:off x="346840" y="1702676"/>
            <a:ext cx="11540359" cy="419800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procedimientos de tiempo fuera debe ser explicados completamente al niño, antes de ser empleados. Generalmente, se recomienda usar periodos de un minuto por año de edad del niño. Periodos más largos de tiempo no son efectivos. El uso de un cronómetro es una buena forma de hacer saber al adulto y al niño cuando se termine el tiempo fuera.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TIEMPO FUERA SIN AISLAMIENTO:</a:t>
            </a:r>
          </a:p>
          <a:p>
            <a:pPr algn="just">
              <a:lnSpc>
                <a:spcPct val="150000"/>
              </a:lnSpc>
            </a:pPr>
            <a:r>
              <a:rPr lang="es-MX" dirty="0">
                <a:latin typeface="Arial" panose="020B0604020202020204" pitchFamily="34" charset="0"/>
                <a:cs typeface="Arial" panose="020B0604020202020204" pitchFamily="34" charset="0"/>
              </a:rPr>
              <a:t>Cuando ocurre la conducta objetivo, el adulto, de manera calmada y corta le dice al niño la razón por la que estará en tiempo fuera y por cuanto tiempo (“Tú le aventaste basura a un compañero. Estarás en tiempo fuera por 10 minutos”). Camino al tiempo fuera el adulto no le habla al niño, ignorando sus excusas y comentarios.</a:t>
            </a:r>
          </a:p>
          <a:p>
            <a:pPr algn="just">
              <a:lnSpc>
                <a:spcPct val="150000"/>
              </a:lnSpc>
            </a:pPr>
            <a:r>
              <a:rPr lang="es-MX" dirty="0">
                <a:latin typeface="Arial" panose="020B0604020202020204" pitchFamily="34" charset="0"/>
                <a:cs typeface="Arial" panose="020B0604020202020204" pitchFamily="34" charset="0"/>
              </a:rPr>
              <a:t>																		…..</a:t>
            </a:r>
            <a:endParaRPr lang="es-MX" dirty="0"/>
          </a:p>
        </p:txBody>
      </p:sp>
    </p:spTree>
    <p:extLst>
      <p:ext uri="{BB962C8B-B14F-4D97-AF65-F5344CB8AC3E}">
        <p14:creationId xmlns:p14="http://schemas.microsoft.com/office/powerpoint/2010/main" val="477783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EE5CBFF-A11E-459F-84A5-90B5411588F9}"/>
              </a:ext>
            </a:extLst>
          </p:cNvPr>
          <p:cNvSpPr txBox="1"/>
          <p:nvPr/>
        </p:nvSpPr>
        <p:spPr>
          <a:xfrm>
            <a:off x="457201" y="409903"/>
            <a:ext cx="11193517"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Si el niño no procede inmediatamente al tiempo fuera, se puede usar una asistencia manual ligera, pero no debe ocurrir fuerza física, a menos que el adulto haya sido entrenado. Puede ser de ayuda añadir un minuto al periodo de tiempo fuera si el niño no quiere obedecer. Sin embargo, si ya ha acumulado 30 minutos de tiempo fuera, se necesita un plan de respaldo (por ejemplo, la pérdida de un privilegio tangible o significativo). Mientras el alumno está en tiempo fuera, el adulto no habla con él o argumenta con él.       Antes de abandonar el tiempo fuera, el estudiante debe permanecer tranquilo por al menos 30 segundos.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El adulto puede proporcionar al estudiante breves indicaciones conforme abandona el tiempo fuera      (“Ahora necesito que recojas tu basura y vayas a tu asiento”). Cualquier desarreglo cometido por el niño mientras estaba en tiempo fuera debe ser corregido antes de abandonarlo. Si el niño se niega a salir del tiempo fuera, debe ser ignorado, como muchos niños saldrán cuando no se les da atención. Es importante que el niño esté calmado y quieto antes de abandonar el tiempo fuera. El adulto no debe tratar de obtener confesiones o derivar apologías del estudiante.</a:t>
            </a:r>
          </a:p>
        </p:txBody>
      </p:sp>
    </p:spTree>
    <p:extLst>
      <p:ext uri="{BB962C8B-B14F-4D97-AF65-F5344CB8AC3E}">
        <p14:creationId xmlns:p14="http://schemas.microsoft.com/office/powerpoint/2010/main" val="256495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DE60616B-9003-4D68-ACCE-BD80D7406E96}"/>
              </a:ext>
            </a:extLst>
          </p:cNvPr>
          <p:cNvSpPr txBox="1"/>
          <p:nvPr/>
        </p:nvSpPr>
        <p:spPr>
          <a:xfrm>
            <a:off x="472966" y="126125"/>
            <a:ext cx="11177751" cy="585801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TIEMPO FUERA EN AISLAMIENTO</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Los procedimientos de tiempo fuera en aislamiento deben ser explicados tanto al estudiante como al personal antes de ser utilizados. Todos los miembros del personal deben practicarlos y hacer un examen sobre los procedimientos de tiempo fuera, actualizándose en estas evaluaciones. La lista de procedimientos debe pegarse en la puerta del cuarto de tiempo fuera. Debe obtenerse el permiso por escrito antes de usar el tiempo fuera con reclusión. Ambos padres y el niño necesitan ver el cuarto de tiempo fuera y obtener una descripción de los procedimientos de tiempo fuera. Estos procedimientos deben estar por escrito en el expediente del niño, especificando las conductas objetivo.</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Debe mantenerse una bitácora de tiempo fuera, enlistando el nombre del alumno, su adulto responsable, la fecha, tiempos de entrada y de salida, comportamiento y otros comentarios. Si no se mantiene esta bitácora, no habrá forma de determinar si el tiempo fuera ha sido efectivo. El alumno es conducido y liberado del tiempo fuera siguiendo los procedimientos del tiempo fuera </a:t>
            </a:r>
            <a:r>
              <a:rPr lang="es-MX" b="1" dirty="0">
                <a:latin typeface="Arial" panose="020B0604020202020204" pitchFamily="34" charset="0"/>
                <a:cs typeface="Arial" panose="020B0604020202020204" pitchFamily="34" charset="0"/>
              </a:rPr>
              <a:t>sin</a:t>
            </a:r>
            <a:r>
              <a:rPr lang="es-MX" dirty="0">
                <a:latin typeface="Arial" panose="020B0604020202020204" pitchFamily="34" charset="0"/>
                <a:cs typeface="Arial" panose="020B0604020202020204" pitchFamily="34" charset="0"/>
              </a:rPr>
              <a:t> aislamiento.</a:t>
            </a:r>
          </a:p>
        </p:txBody>
      </p:sp>
    </p:spTree>
    <p:extLst>
      <p:ext uri="{BB962C8B-B14F-4D97-AF65-F5344CB8AC3E}">
        <p14:creationId xmlns:p14="http://schemas.microsoft.com/office/powerpoint/2010/main" val="1327244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AE232CC-1248-4FA4-A5F5-C4295C243182}"/>
              </a:ext>
            </a:extLst>
          </p:cNvPr>
          <p:cNvSpPr txBox="1"/>
          <p:nvPr/>
        </p:nvSpPr>
        <p:spPr>
          <a:xfrm>
            <a:off x="599090" y="677917"/>
            <a:ext cx="10909738"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HABITACIÓN PARA EL TIEMPO FUERA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El cuarto del tiempo fuera, para su empleo, debe estar limpio, bien iluminado, no espantar ni ser un peligro para el alumno. No debe emplearse para ningún otro propósito que no sea el tiempo fuera y no debe tener o promover ningún objeto o actividad reforzante. Se necesita que tenga una ventana o un pestillo de observación, de manera que el alumno pueda ser observado por el adulto, quien está presente todo el tiempo. La vigilancia con cámara de video es insuficiente.</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Idealmente, la puerta debe abrirse solo desde fuera, la agarradera en el exterior de la puerta debe ser del tipo donde el adulto debe mantenerla en posición cerrada, posibilitando que la puerta se abra si el adulto se retira.</a:t>
            </a:r>
          </a:p>
        </p:txBody>
      </p:sp>
    </p:spTree>
    <p:extLst>
      <p:ext uri="{BB962C8B-B14F-4D97-AF65-F5344CB8AC3E}">
        <p14:creationId xmlns:p14="http://schemas.microsoft.com/office/powerpoint/2010/main" val="4097540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DFCFCD-D2EC-4B14-BBF7-430D455236AE}"/>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Que </a:t>
            </a:r>
            <a:r>
              <a:rPr lang="es-MX" dirty="0">
                <a:solidFill>
                  <a:srgbClr val="FF0000"/>
                </a:solidFill>
                <a:latin typeface="Arial" panose="020B0604020202020204" pitchFamily="34" charset="0"/>
                <a:cs typeface="Arial" panose="020B0604020202020204" pitchFamily="34" charset="0"/>
              </a:rPr>
              <a:t>no</a:t>
            </a:r>
            <a:r>
              <a:rPr lang="es-MX" dirty="0">
                <a:latin typeface="Arial" panose="020B0604020202020204" pitchFamily="34" charset="0"/>
                <a:cs typeface="Arial" panose="020B0604020202020204" pitchFamily="34" charset="0"/>
              </a:rPr>
              <a:t> hacer </a:t>
            </a:r>
            <a:br>
              <a:rPr lang="es-MX" dirty="0">
                <a:latin typeface="Arial" panose="020B0604020202020204" pitchFamily="34" charset="0"/>
                <a:cs typeface="Arial" panose="020B0604020202020204" pitchFamily="34" charset="0"/>
              </a:rPr>
            </a:br>
            <a:r>
              <a:rPr lang="es-MX" dirty="0">
                <a:latin typeface="Arial" panose="020B0604020202020204" pitchFamily="34" charset="0"/>
                <a:cs typeface="Arial" panose="020B0604020202020204" pitchFamily="34" charset="0"/>
              </a:rPr>
              <a:t>al aplicar tiempo fuera</a:t>
            </a:r>
          </a:p>
        </p:txBody>
      </p:sp>
      <p:sp>
        <p:nvSpPr>
          <p:cNvPr id="3" name="CuadroTexto 2">
            <a:extLst>
              <a:ext uri="{FF2B5EF4-FFF2-40B4-BE49-F238E27FC236}">
                <a16:creationId xmlns:a16="http://schemas.microsoft.com/office/drawing/2014/main" id="{812064D4-FDD3-488C-8EE8-360FF99A6A87}"/>
              </a:ext>
            </a:extLst>
          </p:cNvPr>
          <p:cNvSpPr txBox="1"/>
          <p:nvPr/>
        </p:nvSpPr>
        <p:spPr>
          <a:xfrm>
            <a:off x="835572" y="2175641"/>
            <a:ext cx="10594428" cy="4047262"/>
          </a:xfrm>
          <a:prstGeom prst="rect">
            <a:avLst/>
          </a:prstGeom>
          <a:noFill/>
        </p:spPr>
        <p:txBody>
          <a:bodyPr wrap="square" rtlCol="0">
            <a:spAutoFit/>
          </a:bodyPr>
          <a:lstStyle/>
          <a:p>
            <a:r>
              <a:rPr lang="es-MX" sz="3200" dirty="0">
                <a:latin typeface="Arial" panose="020B0604020202020204" pitchFamily="34" charset="0"/>
                <a:cs typeface="Arial" panose="020B0604020202020204" pitchFamily="34" charset="0"/>
              </a:rPr>
              <a:t>NO</a:t>
            </a:r>
          </a:p>
          <a:p>
            <a:endParaRPr lang="es-MX" dirty="0">
              <a:latin typeface="Arial" panose="020B0604020202020204" pitchFamily="34" charset="0"/>
              <a:cs typeface="Arial" panose="020B0604020202020204" pitchFamily="34" charset="0"/>
            </a:endParaRPr>
          </a:p>
          <a:p>
            <a:pPr marL="285750" indent="-285750">
              <a:lnSpc>
                <a:spcPct val="150000"/>
              </a:lnSpc>
              <a:buFont typeface="Arial" panose="020B0604020202020204" pitchFamily="34" charset="0"/>
              <a:buChar char="•"/>
            </a:pPr>
            <a:r>
              <a:rPr lang="es-MX" dirty="0">
                <a:latin typeface="Arial" panose="020B0604020202020204" pitchFamily="34" charset="0"/>
                <a:cs typeface="Arial" panose="020B0604020202020204" pitchFamily="34" charset="0"/>
              </a:rPr>
              <a:t>Sobre explique el tiempo fuera. Hágalo una sola vez ampliamente</a:t>
            </a:r>
          </a:p>
          <a:p>
            <a:pPr marL="285750" indent="-285750">
              <a:lnSpc>
                <a:spcPct val="150000"/>
              </a:lnSpc>
              <a:buFont typeface="Arial" panose="020B0604020202020204" pitchFamily="34" charset="0"/>
              <a:buChar char="•"/>
            </a:pPr>
            <a:r>
              <a:rPr lang="es-MX" dirty="0">
                <a:latin typeface="Arial" panose="020B0604020202020204" pitchFamily="34" charset="0"/>
                <a:cs typeface="Arial" panose="020B0604020202020204" pitchFamily="34" charset="0"/>
              </a:rPr>
              <a:t>Hable con el alumno en camino al tiempo fuera o mientras esté en él</a:t>
            </a:r>
          </a:p>
          <a:p>
            <a:pPr marL="285750" indent="-285750">
              <a:lnSpc>
                <a:spcPct val="150000"/>
              </a:lnSpc>
              <a:buFont typeface="Arial" panose="020B0604020202020204" pitchFamily="34" charset="0"/>
              <a:buChar char="•"/>
            </a:pPr>
            <a:r>
              <a:rPr lang="es-MX" dirty="0">
                <a:latin typeface="Arial" panose="020B0604020202020204" pitchFamily="34" charset="0"/>
                <a:cs typeface="Arial" panose="020B0604020202020204" pitchFamily="34" charset="0"/>
              </a:rPr>
              <a:t>Permita que el alumno determine la duración del tiempo fuera “Sal cuando puedas portarte bien”</a:t>
            </a:r>
          </a:p>
          <a:p>
            <a:pPr marL="285750" indent="-285750">
              <a:lnSpc>
                <a:spcPct val="150000"/>
              </a:lnSpc>
              <a:buFont typeface="Arial" panose="020B0604020202020204" pitchFamily="34" charset="0"/>
              <a:buChar char="•"/>
            </a:pPr>
            <a:r>
              <a:rPr lang="es-MX" dirty="0">
                <a:latin typeface="Arial" panose="020B0604020202020204" pitchFamily="34" charset="0"/>
                <a:cs typeface="Arial" panose="020B0604020202020204" pitchFamily="34" charset="0"/>
              </a:rPr>
              <a:t>Permita que abandone el tiempo fuera si no está quieto</a:t>
            </a:r>
          </a:p>
          <a:p>
            <a:pPr marL="285750" indent="-285750">
              <a:lnSpc>
                <a:spcPct val="150000"/>
              </a:lnSpc>
              <a:buFont typeface="Arial" panose="020B0604020202020204" pitchFamily="34" charset="0"/>
              <a:buChar char="•"/>
            </a:pPr>
            <a:r>
              <a:rPr lang="es-MX" dirty="0">
                <a:latin typeface="Arial" panose="020B0604020202020204" pitchFamily="34" charset="0"/>
                <a:cs typeface="Arial" panose="020B0604020202020204" pitchFamily="34" charset="0"/>
              </a:rPr>
              <a:t>Requiera una confesión o apología</a:t>
            </a:r>
          </a:p>
          <a:p>
            <a:pPr marL="285750" indent="-285750">
              <a:lnSpc>
                <a:spcPct val="150000"/>
              </a:lnSpc>
              <a:buFont typeface="Arial" panose="020B0604020202020204" pitchFamily="34" charset="0"/>
              <a:buChar char="•"/>
            </a:pPr>
            <a:r>
              <a:rPr lang="es-MX" dirty="0">
                <a:latin typeface="Arial" panose="020B0604020202020204" pitchFamily="34" charset="0"/>
                <a:cs typeface="Arial" panose="020B0604020202020204" pitchFamily="34" charset="0"/>
              </a:rPr>
              <a:t>Amenace al alumno con más tiempos fuera si se porta mal</a:t>
            </a:r>
          </a:p>
          <a:p>
            <a:pPr marL="285750" indent="-285750">
              <a:lnSpc>
                <a:spcPct val="150000"/>
              </a:lnSpc>
              <a:buFont typeface="Arial" panose="020B0604020202020204" pitchFamily="34" charset="0"/>
              <a:buChar char="•"/>
            </a:pPr>
            <a:endParaRPr lang="es-MX"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475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F52863-A13B-49B5-B4E1-6B8BBFF60F72}"/>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Que </a:t>
            </a:r>
            <a:r>
              <a:rPr lang="es-MX" dirty="0">
                <a:solidFill>
                  <a:srgbClr val="FF0000"/>
                </a:solidFill>
                <a:latin typeface="Arial" panose="020B0604020202020204" pitchFamily="34" charset="0"/>
                <a:cs typeface="Arial" panose="020B0604020202020204" pitchFamily="34" charset="0"/>
              </a:rPr>
              <a:t>si</a:t>
            </a:r>
            <a:r>
              <a:rPr lang="es-MX" dirty="0">
                <a:latin typeface="Arial" panose="020B0604020202020204" pitchFamily="34" charset="0"/>
                <a:cs typeface="Arial" panose="020B0604020202020204" pitchFamily="34" charset="0"/>
              </a:rPr>
              <a:t> hacer </a:t>
            </a:r>
            <a:br>
              <a:rPr lang="es-MX" dirty="0">
                <a:latin typeface="Arial" panose="020B0604020202020204" pitchFamily="34" charset="0"/>
                <a:cs typeface="Arial" panose="020B0604020202020204" pitchFamily="34" charset="0"/>
              </a:rPr>
            </a:br>
            <a:r>
              <a:rPr lang="es-MX" dirty="0">
                <a:latin typeface="Arial" panose="020B0604020202020204" pitchFamily="34" charset="0"/>
                <a:cs typeface="Arial" panose="020B0604020202020204" pitchFamily="34" charset="0"/>
              </a:rPr>
              <a:t>al aplicar tiempo fuera</a:t>
            </a:r>
            <a:endParaRPr lang="es-MX" dirty="0"/>
          </a:p>
        </p:txBody>
      </p:sp>
      <p:sp>
        <p:nvSpPr>
          <p:cNvPr id="3" name="CuadroTexto 2">
            <a:extLst>
              <a:ext uri="{FF2B5EF4-FFF2-40B4-BE49-F238E27FC236}">
                <a16:creationId xmlns:a16="http://schemas.microsoft.com/office/drawing/2014/main" id="{0919E9E7-E931-429B-946D-4B3AE53C4AEB}"/>
              </a:ext>
            </a:extLst>
          </p:cNvPr>
          <p:cNvSpPr txBox="1"/>
          <p:nvPr/>
        </p:nvSpPr>
        <p:spPr>
          <a:xfrm>
            <a:off x="1024758" y="1923393"/>
            <a:ext cx="10925504" cy="4462760"/>
          </a:xfrm>
          <a:prstGeom prst="rect">
            <a:avLst/>
          </a:prstGeom>
          <a:noFill/>
        </p:spPr>
        <p:txBody>
          <a:bodyPr wrap="square" rtlCol="0">
            <a:spAutoFit/>
          </a:bodyPr>
          <a:lstStyle/>
          <a:p>
            <a:r>
              <a:rPr lang="es-MX" sz="3200" dirty="0">
                <a:latin typeface="Arial" panose="020B0604020202020204" pitchFamily="34" charset="0"/>
                <a:cs typeface="Arial" panose="020B0604020202020204" pitchFamily="34" charset="0"/>
              </a:rPr>
              <a:t>SI </a:t>
            </a:r>
            <a:endParaRPr lang="es-MX" dirty="0">
              <a:latin typeface="Arial" panose="020B0604020202020204" pitchFamily="34" charset="0"/>
              <a:cs typeface="Arial" panose="020B0604020202020204" pitchFamily="34" charset="0"/>
            </a:endParaRPr>
          </a:p>
          <a:p>
            <a:endParaRPr lang="es-MX"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s-MX" dirty="0">
                <a:latin typeface="Arial" panose="020B0604020202020204" pitchFamily="34" charset="0"/>
                <a:cs typeface="Arial" panose="020B0604020202020204" pitchFamily="34" charset="0"/>
              </a:rPr>
              <a:t>Explique el procedimiento previamente</a:t>
            </a:r>
          </a:p>
          <a:p>
            <a:pPr marL="285750" indent="-285750">
              <a:buFont typeface="Arial" panose="020B0604020202020204" pitchFamily="34" charset="0"/>
              <a:buChar char="•"/>
            </a:pPr>
            <a:r>
              <a:rPr lang="es-MX" dirty="0">
                <a:latin typeface="Arial" panose="020B0604020202020204" pitchFamily="34" charset="0"/>
                <a:cs typeface="Arial" panose="020B0604020202020204" pitchFamily="34" charset="0"/>
              </a:rPr>
              <a:t>Prepare un cuarto para el tiempo fuera</a:t>
            </a:r>
          </a:p>
          <a:p>
            <a:pPr marL="285750" indent="-285750">
              <a:buFont typeface="Arial" panose="020B0604020202020204" pitchFamily="34" charset="0"/>
              <a:buChar char="•"/>
            </a:pPr>
            <a:r>
              <a:rPr lang="es-MX" dirty="0">
                <a:latin typeface="Arial" panose="020B0604020202020204" pitchFamily="34" charset="0"/>
                <a:cs typeface="Arial" panose="020B0604020202020204" pitchFamily="34" charset="0"/>
              </a:rPr>
              <a:t>Haga solicitudes verbales precisas al llevar al alumno al tiempo fuera</a:t>
            </a:r>
          </a:p>
          <a:p>
            <a:pPr marL="285750" indent="-285750">
              <a:buFont typeface="Arial" panose="020B0604020202020204" pitchFamily="34" charset="0"/>
              <a:buChar char="•"/>
            </a:pPr>
            <a:r>
              <a:rPr lang="es-MX" dirty="0">
                <a:latin typeface="Arial" panose="020B0604020202020204" pitchFamily="34" charset="0"/>
                <a:cs typeface="Arial" panose="020B0604020202020204" pitchFamily="34" charset="0"/>
              </a:rPr>
              <a:t>Manténgase calmado</a:t>
            </a:r>
          </a:p>
          <a:p>
            <a:pPr marL="285750" indent="-285750">
              <a:buFont typeface="Arial" panose="020B0604020202020204" pitchFamily="34" charset="0"/>
              <a:buChar char="•"/>
            </a:pPr>
            <a:r>
              <a:rPr lang="es-MX" dirty="0">
                <a:latin typeface="Arial" panose="020B0604020202020204" pitchFamily="34" charset="0"/>
                <a:cs typeface="Arial" panose="020B0604020202020204" pitchFamily="34" charset="0"/>
              </a:rPr>
              <a:t>Requiera que el alumno esté calmado por al menos 30 segundos, antes de salir del tiempo fuera</a:t>
            </a:r>
          </a:p>
          <a:p>
            <a:pPr marL="285750" indent="-285750">
              <a:buFont typeface="Arial" panose="020B0604020202020204" pitchFamily="34" charset="0"/>
              <a:buChar char="•"/>
            </a:pPr>
            <a:r>
              <a:rPr lang="es-MX" dirty="0">
                <a:latin typeface="Arial" panose="020B0604020202020204" pitchFamily="34" charset="0"/>
                <a:cs typeface="Arial" panose="020B0604020202020204" pitchFamily="34" charset="0"/>
              </a:rPr>
              <a:t>Use periodos breves de tiempo fuera (un minuto por cada año de edad del niño)</a:t>
            </a:r>
          </a:p>
          <a:p>
            <a:pPr marL="285750" indent="-285750">
              <a:buFont typeface="Arial" panose="020B0604020202020204" pitchFamily="34" charset="0"/>
              <a:buChar char="•"/>
            </a:pPr>
            <a:r>
              <a:rPr lang="es-MX" dirty="0">
                <a:latin typeface="Arial" panose="020B0604020202020204" pitchFamily="34" charset="0"/>
                <a:cs typeface="Arial" panose="020B0604020202020204" pitchFamily="34" charset="0"/>
              </a:rPr>
              <a:t>Pida al niño que complete el trabajo que se perdió por estar en el tiempo fuera</a:t>
            </a:r>
          </a:p>
          <a:p>
            <a:pPr marL="285750" indent="-285750">
              <a:buFont typeface="Arial" panose="020B0604020202020204" pitchFamily="34" charset="0"/>
              <a:buChar char="•"/>
            </a:pPr>
            <a:r>
              <a:rPr lang="es-MX" dirty="0">
                <a:latin typeface="Arial" panose="020B0604020202020204" pitchFamily="34" charset="0"/>
                <a:cs typeface="Arial" panose="020B0604020202020204" pitchFamily="34" charset="0"/>
              </a:rPr>
              <a:t>Ignore expresiones como “Me gusta el tiempo fuera” o que rechace salir del tiempo fuera</a:t>
            </a:r>
          </a:p>
          <a:p>
            <a:pPr marL="285750" indent="-285750">
              <a:buFont typeface="Arial" panose="020B0604020202020204" pitchFamily="34" charset="0"/>
              <a:buChar char="•"/>
            </a:pPr>
            <a:r>
              <a:rPr lang="es-MX" dirty="0">
                <a:latin typeface="Arial" panose="020B0604020202020204" pitchFamily="34" charset="0"/>
                <a:cs typeface="Arial" panose="020B0604020202020204" pitchFamily="34" charset="0"/>
              </a:rPr>
              <a:t>Haga que el alumno limpie cualquier desorden hecho mientras estuvo en tiempo fuera</a:t>
            </a:r>
          </a:p>
          <a:p>
            <a:pPr marL="285750" indent="-285750">
              <a:buFont typeface="Arial" panose="020B0604020202020204" pitchFamily="34" charset="0"/>
              <a:buChar char="•"/>
            </a:pPr>
            <a:r>
              <a:rPr lang="es-MX" dirty="0">
                <a:latin typeface="Arial" panose="020B0604020202020204" pitchFamily="34" charset="0"/>
                <a:cs typeface="Arial" panose="020B0604020202020204" pitchFamily="34" charset="0"/>
              </a:rPr>
              <a:t>Aumente la duración si rechaza ir al tiempo fuera</a:t>
            </a:r>
          </a:p>
          <a:p>
            <a:pPr marL="285750" indent="-285750">
              <a:buFont typeface="Arial" panose="020B0604020202020204" pitchFamily="34" charset="0"/>
              <a:buChar char="•"/>
            </a:pPr>
            <a:r>
              <a:rPr lang="es-MX" b="1" dirty="0">
                <a:latin typeface="Arial" panose="020B0604020202020204" pitchFamily="34" charset="0"/>
                <a:cs typeface="Arial" panose="020B0604020202020204" pitchFamily="34" charset="0"/>
              </a:rPr>
              <a:t>Registre en la bitácora </a:t>
            </a:r>
            <a:r>
              <a:rPr lang="es-MX" dirty="0">
                <a:latin typeface="Arial" panose="020B0604020202020204" pitchFamily="34" charset="0"/>
                <a:cs typeface="Arial" panose="020B0604020202020204" pitchFamily="34" charset="0"/>
              </a:rPr>
              <a:t>cada que use el tiempo fuera</a:t>
            </a:r>
          </a:p>
          <a:p>
            <a:endParaRPr lang="es-MX" dirty="0"/>
          </a:p>
          <a:p>
            <a:endParaRPr lang="es-MX" dirty="0"/>
          </a:p>
        </p:txBody>
      </p:sp>
    </p:spTree>
    <p:extLst>
      <p:ext uri="{BB962C8B-B14F-4D97-AF65-F5344CB8AC3E}">
        <p14:creationId xmlns:p14="http://schemas.microsoft.com/office/powerpoint/2010/main" val="4097909923"/>
      </p:ext>
    </p:extLst>
  </p:cSld>
  <p:clrMapOvr>
    <a:masterClrMapping/>
  </p:clrMapOvr>
</p:sld>
</file>

<file path=ppt/theme/theme1.xml><?xml version="1.0" encoding="utf-8"?>
<a:theme xmlns:a="http://schemas.openxmlformats.org/drawingml/2006/main" name="Galería">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TM10001114[[fn=Galería]]</Template>
  <TotalTime>155</TotalTime>
  <Words>1504</Words>
  <Application>Microsoft Office PowerPoint</Application>
  <PresentationFormat>Panorámica</PresentationFormat>
  <Paragraphs>75</Paragraphs>
  <Slides>10</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Arial</vt:lpstr>
      <vt:lpstr>Gill Sans MT</vt:lpstr>
      <vt:lpstr>Galería</vt:lpstr>
      <vt:lpstr>Tiempo Fuera Procedimientos y Políticas  Tennessee department of education division of special education</vt:lpstr>
      <vt:lpstr>Presentación de PowerPoint</vt:lpstr>
      <vt:lpstr>Tipos de tiempo fuera</vt:lpstr>
      <vt:lpstr>procedimientos</vt:lpstr>
      <vt:lpstr>Presentación de PowerPoint</vt:lpstr>
      <vt:lpstr>Presentación de PowerPoint</vt:lpstr>
      <vt:lpstr>Presentación de PowerPoint</vt:lpstr>
      <vt:lpstr>Que no hacer  al aplicar tiempo fuera</vt:lpstr>
      <vt:lpstr>Que si hacer  al aplicar tiempo fuera</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Tiempo Fuera Procedimientos y Políticas  Tennessee department of education division of special education</dc:title>
  <dc:creator>DR JAIME</dc:creator>
  <cp:lastModifiedBy>DR JAIME</cp:lastModifiedBy>
  <cp:revision>18</cp:revision>
  <dcterms:created xsi:type="dcterms:W3CDTF">2024-01-07T08:23:58Z</dcterms:created>
  <dcterms:modified xsi:type="dcterms:W3CDTF">2024-01-22T23:43:31Z</dcterms:modified>
</cp:coreProperties>
</file>