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1" d="100"/>
          <a:sy n="61" d="100"/>
        </p:scale>
        <p:origin x="8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4/19/2024</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‹Nº›</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4/19/2024</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4/19/2024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4/19/2024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4/19/2024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4/19/2024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4/19/2024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4/19/2024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4/19/2024</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‹Nº›</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4A89D4-2277-4E49-9C23-7C17E7E07771}"/>
              </a:ext>
            </a:extLst>
          </p:cNvPr>
          <p:cNvSpPr>
            <a:spLocks noGrp="1"/>
          </p:cNvSpPr>
          <p:nvPr>
            <p:ph type="ctrTitle"/>
          </p:nvPr>
        </p:nvSpPr>
        <p:spPr>
          <a:xfrm>
            <a:off x="2325032" y="1135118"/>
            <a:ext cx="8361229" cy="2672735"/>
          </a:xfrm>
        </p:spPr>
        <p:txBody>
          <a:bodyPr/>
          <a:lstStyle/>
          <a:p>
            <a:r>
              <a:rPr lang="es-MX" sz="4800" b="1" dirty="0">
                <a:solidFill>
                  <a:srgbClr val="FFFF00"/>
                </a:solidFill>
                <a:latin typeface="Arial" panose="020B0604020202020204" pitchFamily="34" charset="0"/>
                <a:cs typeface="Arial" panose="020B0604020202020204" pitchFamily="34" charset="0"/>
              </a:rPr>
              <a:t>Análisis conductual aplicado del crimen y la delincuencia</a:t>
            </a:r>
            <a:br>
              <a:rPr lang="es-MX" sz="4800" dirty="0">
                <a:solidFill>
                  <a:srgbClr val="FFFF00"/>
                </a:solidFill>
                <a:latin typeface="Arial" panose="020B0604020202020204" pitchFamily="34" charset="0"/>
                <a:cs typeface="Arial" panose="020B0604020202020204" pitchFamily="34" charset="0"/>
              </a:rPr>
            </a:br>
            <a:r>
              <a:rPr lang="es-MX" sz="2800" dirty="0">
                <a:solidFill>
                  <a:srgbClr val="FFFF00"/>
                </a:solidFill>
                <a:latin typeface="Arial" panose="020B0604020202020204" pitchFamily="34" charset="0"/>
                <a:cs typeface="Arial" panose="020B0604020202020204" pitchFamily="34" charset="0"/>
              </a:rPr>
              <a:t>Enfoque preventivo</a:t>
            </a:r>
            <a:endParaRPr lang="es-MX" sz="4800" dirty="0">
              <a:solidFill>
                <a:srgbClr val="FFFF00"/>
              </a:solidFill>
              <a:latin typeface="Arial" panose="020B0604020202020204" pitchFamily="34" charset="0"/>
              <a:cs typeface="Arial" panose="020B0604020202020204" pitchFamily="34" charset="0"/>
            </a:endParaRPr>
          </a:p>
        </p:txBody>
      </p:sp>
      <p:sp>
        <p:nvSpPr>
          <p:cNvPr id="3" name="Subtítulo 2">
            <a:extLst>
              <a:ext uri="{FF2B5EF4-FFF2-40B4-BE49-F238E27FC236}">
                <a16:creationId xmlns:a16="http://schemas.microsoft.com/office/drawing/2014/main" id="{F6EEA247-9904-4069-A80C-92E568310622}"/>
              </a:ext>
            </a:extLst>
          </p:cNvPr>
          <p:cNvSpPr>
            <a:spLocks noGrp="1"/>
          </p:cNvSpPr>
          <p:nvPr>
            <p:ph type="subTitle" idx="1"/>
          </p:nvPr>
        </p:nvSpPr>
        <p:spPr>
          <a:xfrm>
            <a:off x="1261010" y="5771763"/>
            <a:ext cx="3358288" cy="1086237"/>
          </a:xfrm>
        </p:spPr>
        <p:txBody>
          <a:bodyPr/>
          <a:lstStyle/>
          <a:p>
            <a:pPr algn="l"/>
            <a:r>
              <a:rPr lang="es-MX" dirty="0">
                <a:solidFill>
                  <a:schemeClr val="tx1"/>
                </a:solidFill>
                <a:latin typeface="Arial" panose="020B0604020202020204" pitchFamily="34" charset="0"/>
                <a:cs typeface="Arial" panose="020B0604020202020204" pitchFamily="34" charset="0"/>
              </a:rPr>
              <a:t>Edward K. Morris</a:t>
            </a:r>
          </a:p>
          <a:p>
            <a:pPr algn="l"/>
            <a:r>
              <a:rPr lang="es-MX" dirty="0">
                <a:solidFill>
                  <a:schemeClr val="tx1"/>
                </a:solidFill>
                <a:latin typeface="Arial" panose="020B0604020202020204" pitchFamily="34" charset="0"/>
                <a:cs typeface="Arial" panose="020B0604020202020204" pitchFamily="34" charset="0"/>
              </a:rPr>
              <a:t>Universidad de Kansas</a:t>
            </a:r>
          </a:p>
        </p:txBody>
      </p:sp>
      <p:sp>
        <p:nvSpPr>
          <p:cNvPr id="4" name="CuadroTexto 3">
            <a:extLst>
              <a:ext uri="{FF2B5EF4-FFF2-40B4-BE49-F238E27FC236}">
                <a16:creationId xmlns:a16="http://schemas.microsoft.com/office/drawing/2014/main" id="{90CFD59D-98C7-47BB-AA29-4C5A3DCFCA08}"/>
              </a:ext>
            </a:extLst>
          </p:cNvPr>
          <p:cNvSpPr txBox="1"/>
          <p:nvPr/>
        </p:nvSpPr>
        <p:spPr>
          <a:xfrm>
            <a:off x="8324193" y="5218386"/>
            <a:ext cx="2916621" cy="1323439"/>
          </a:xfrm>
          <a:prstGeom prst="rect">
            <a:avLst/>
          </a:prstGeom>
          <a:noFill/>
        </p:spPr>
        <p:txBody>
          <a:bodyPr wrap="square" rtlCol="0">
            <a:spAutoFit/>
          </a:bodyPr>
          <a:lstStyle/>
          <a:p>
            <a:r>
              <a:rPr lang="es-MX" sz="2000" dirty="0" err="1">
                <a:latin typeface="Arial" panose="020B0604020202020204" pitchFamily="34" charset="0"/>
                <a:cs typeface="Arial" panose="020B0604020202020204" pitchFamily="34" charset="0"/>
              </a:rPr>
              <a:t>Ps</a:t>
            </a:r>
            <a:r>
              <a:rPr lang="es-MX" sz="2000" dirty="0">
                <a:latin typeface="Arial" panose="020B0604020202020204" pitchFamily="34" charset="0"/>
                <a:cs typeface="Arial" panose="020B0604020202020204" pitchFamily="34" charset="0"/>
              </a:rPr>
              <a:t> Jaime E Vargas M</a:t>
            </a:r>
          </a:p>
          <a:p>
            <a:endParaRPr lang="es-MX" sz="2000" dirty="0">
              <a:latin typeface="Arial" panose="020B0604020202020204" pitchFamily="34" charset="0"/>
              <a:cs typeface="Arial" panose="020B0604020202020204" pitchFamily="34" charset="0"/>
            </a:endParaRPr>
          </a:p>
          <a:p>
            <a:endParaRPr lang="es-MX" sz="2000" dirty="0">
              <a:latin typeface="Arial" panose="020B0604020202020204" pitchFamily="34" charset="0"/>
              <a:cs typeface="Arial" panose="020B0604020202020204" pitchFamily="34" charset="0"/>
            </a:endParaRPr>
          </a:p>
          <a:p>
            <a:pPr algn="ctr"/>
            <a:r>
              <a:rPr lang="es-MX" sz="2000" b="1" dirty="0">
                <a:latin typeface="Arial" panose="020B0604020202020204" pitchFamily="34" charset="0"/>
                <a:cs typeface="Arial" panose="020B0604020202020204" pitchFamily="34" charset="0"/>
              </a:rPr>
              <a:t>A515TE</a:t>
            </a:r>
          </a:p>
        </p:txBody>
      </p:sp>
      <p:pic>
        <p:nvPicPr>
          <p:cNvPr id="5" name="Imagen 4">
            <a:extLst>
              <a:ext uri="{FF2B5EF4-FFF2-40B4-BE49-F238E27FC236}">
                <a16:creationId xmlns:a16="http://schemas.microsoft.com/office/drawing/2014/main" id="{79A10B7F-C43C-4649-A2FA-42D8C2707DF2}"/>
              </a:ext>
            </a:extLst>
          </p:cNvPr>
          <p:cNvPicPr>
            <a:picLocks noChangeAspect="1"/>
          </p:cNvPicPr>
          <p:nvPr/>
        </p:nvPicPr>
        <p:blipFill>
          <a:blip r:embed="rId2"/>
          <a:stretch>
            <a:fillRect/>
          </a:stretch>
        </p:blipFill>
        <p:spPr>
          <a:xfrm>
            <a:off x="1479857" y="3184635"/>
            <a:ext cx="2036510" cy="2545638"/>
          </a:xfrm>
          <a:prstGeom prst="rect">
            <a:avLst/>
          </a:prstGeom>
        </p:spPr>
      </p:pic>
    </p:spTree>
    <p:extLst>
      <p:ext uri="{BB962C8B-B14F-4D97-AF65-F5344CB8AC3E}">
        <p14:creationId xmlns:p14="http://schemas.microsoft.com/office/powerpoint/2010/main" val="359086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6D2A87A3-85F2-49F7-BE2D-74F3F8CE8413}"/>
              </a:ext>
            </a:extLst>
          </p:cNvPr>
          <p:cNvSpPr txBox="1"/>
          <p:nvPr/>
        </p:nvSpPr>
        <p:spPr>
          <a:xfrm>
            <a:off x="1308538" y="646386"/>
            <a:ext cx="10216055"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crimen y la delincuencia representan un problema social amplio y serio. Por lo serio, se ubica dentro del rango de actividades que muchas sociedades consideran reprensibles casi todo el tiempo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el asalto agravado) o de actividades que algunas sociedades consideran reprensibles solo algunas de las veces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crímenes sin víctimas). Por lo amplio, basta decir que pocos de nosotros nunca han quebrado una regla.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La seriedad y amplitud del crimen y la delincuencia, han hecho de esto una preocupación pública fundamental y el objeto de diversos y variados esfuerzos por entender y corregirlos.                Estos esfuerzos van en un rango desde el optimismo por los avances científicos y la posibilidad de intervenciones correctivas, hasta el pesimismo del determinismo biológico y la pena de muerte.      El análisis conductual posiblemente es una de las alternativas más optimistas para entender y corregir el crimen y la delincuencia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Burgess &amp; </a:t>
            </a:r>
            <a:r>
              <a:rPr lang="es-MX" dirty="0" err="1">
                <a:latin typeface="Arial" panose="020B0604020202020204" pitchFamily="34" charset="0"/>
                <a:cs typeface="Arial" panose="020B0604020202020204" pitchFamily="34" charset="0"/>
              </a:rPr>
              <a:t>Akers</a:t>
            </a:r>
            <a:r>
              <a:rPr lang="es-MX" dirty="0">
                <a:latin typeface="Arial" panose="020B0604020202020204" pitchFamily="34" charset="0"/>
                <a:cs typeface="Arial" panose="020B0604020202020204" pitchFamily="34" charset="0"/>
              </a:rPr>
              <a:t>, 1966; </a:t>
            </a:r>
            <a:r>
              <a:rPr lang="es-MX" dirty="0" err="1">
                <a:latin typeface="Arial" panose="020B0604020202020204" pitchFamily="34" charset="0"/>
                <a:cs typeface="Arial" panose="020B0604020202020204" pitchFamily="34" charset="0"/>
              </a:rPr>
              <a:t>Nietzel</a:t>
            </a:r>
            <a:r>
              <a:rPr lang="es-MX" dirty="0">
                <a:latin typeface="Arial" panose="020B0604020202020204" pitchFamily="34" charset="0"/>
                <a:cs typeface="Arial" panose="020B0604020202020204" pitchFamily="34" charset="0"/>
              </a:rPr>
              <a:t>, 1979; </a:t>
            </a:r>
            <a:r>
              <a:rPr lang="es-MX" dirty="0" err="1">
                <a:latin typeface="Arial" panose="020B0604020202020204" pitchFamily="34" charset="0"/>
                <a:cs typeface="Arial" panose="020B0604020202020204" pitchFamily="34" charset="0"/>
              </a:rPr>
              <a:t>Stumhauzer</a:t>
            </a:r>
            <a:r>
              <a:rPr lang="es-MX" dirty="0">
                <a:latin typeface="Arial" panose="020B0604020202020204" pitchFamily="34" charset="0"/>
                <a:cs typeface="Arial" panose="020B0604020202020204" pitchFamily="34" charset="0"/>
              </a:rPr>
              <a:t>, 1986).																…..</a:t>
            </a:r>
          </a:p>
        </p:txBody>
      </p:sp>
    </p:spTree>
    <p:extLst>
      <p:ext uri="{BB962C8B-B14F-4D97-AF65-F5344CB8AC3E}">
        <p14:creationId xmlns:p14="http://schemas.microsoft.com/office/powerpoint/2010/main" val="232707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B67375A-0A32-4C4C-A6CD-3F420A9D5FDD}"/>
              </a:ext>
            </a:extLst>
          </p:cNvPr>
          <p:cNvSpPr txBox="1"/>
          <p:nvPr/>
        </p:nvSpPr>
        <p:spPr>
          <a:xfrm>
            <a:off x="1277007" y="709448"/>
            <a:ext cx="10042634" cy="585801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Pero, aunque muchas teorías de la desviación social resultan  un tanto compatibles con una orientación basada en la “teoría del aprendizaje” (</a:t>
            </a:r>
            <a:r>
              <a:rPr lang="es-MX" dirty="0" err="1">
                <a:latin typeface="Arial" panose="020B0604020202020204" pitchFamily="34" charset="0"/>
                <a:cs typeface="Arial" panose="020B0604020202020204" pitchFamily="34" charset="0"/>
              </a:rPr>
              <a:t>Hirschi</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Gottfredson</a:t>
            </a:r>
            <a:r>
              <a:rPr lang="es-MX" dirty="0">
                <a:latin typeface="Arial" panose="020B0604020202020204" pitchFamily="34" charset="0"/>
                <a:cs typeface="Arial" panose="020B0604020202020204" pitchFamily="34" charset="0"/>
              </a:rPr>
              <a:t>, 1980), el análisis conductual aplicado no ha sido tan efectivo o diversificado como se consideró originalmente.    Las razones para esto son diversas, entre ellas: (a) el campo de los correctivos para la conducta ha ocasionalmente instituido programas orientados a la enfermedad (Emery &amp; </a:t>
            </a:r>
            <a:r>
              <a:rPr lang="es-MX" dirty="0" err="1">
                <a:latin typeface="Arial" panose="020B0604020202020204" pitchFamily="34" charset="0"/>
                <a:cs typeface="Arial" panose="020B0604020202020204" pitchFamily="34" charset="0"/>
              </a:rPr>
              <a:t>Marholin</a:t>
            </a:r>
            <a:r>
              <a:rPr lang="es-MX" dirty="0">
                <a:latin typeface="Arial" panose="020B0604020202020204" pitchFamily="34" charset="0"/>
                <a:cs typeface="Arial" panose="020B0604020202020204" pitchFamily="34" charset="0"/>
              </a:rPr>
              <a:t>, 1977; </a:t>
            </a:r>
            <a:r>
              <a:rPr lang="es-MX" dirty="0" err="1">
                <a:latin typeface="Arial" panose="020B0604020202020204" pitchFamily="34" charset="0"/>
                <a:cs typeface="Arial" panose="020B0604020202020204" pitchFamily="34" charset="0"/>
              </a:rPr>
              <a:t>Geller</a:t>
            </a:r>
            <a:r>
              <a:rPr lang="es-MX" dirty="0">
                <a:latin typeface="Arial" panose="020B0604020202020204" pitchFamily="34" charset="0"/>
                <a:cs typeface="Arial" panose="020B0604020202020204" pitchFamily="34" charset="0"/>
              </a:rPr>
              <a:t> et al, 1977; Johnson, 1977); (b) donde la sociedad ha permitido correcciones conductuales, algunas veces las ha pervertido en sus propios usos (</a:t>
            </a:r>
            <a:r>
              <a:rPr lang="es-MX" dirty="0" err="1">
                <a:latin typeface="Arial" panose="020B0604020202020204" pitchFamily="34" charset="0"/>
                <a:cs typeface="Arial" panose="020B0604020202020204" pitchFamily="34" charset="0"/>
              </a:rPr>
              <a:t>Holland</a:t>
            </a:r>
            <a:r>
              <a:rPr lang="es-MX" dirty="0">
                <a:latin typeface="Arial" panose="020B0604020202020204" pitchFamily="34" charset="0"/>
                <a:cs typeface="Arial" panose="020B0604020202020204" pitchFamily="34" charset="0"/>
              </a:rPr>
              <a:t>, 1978; </a:t>
            </a:r>
            <a:r>
              <a:rPr lang="es-MX" dirty="0" err="1">
                <a:latin typeface="Arial" panose="020B0604020202020204" pitchFamily="34" charset="0"/>
                <a:cs typeface="Arial" panose="020B0604020202020204" pitchFamily="34" charset="0"/>
              </a:rPr>
              <a:t>Reppucci</a:t>
            </a:r>
            <a:r>
              <a:rPr lang="es-MX" dirty="0">
                <a:latin typeface="Arial" panose="020B0604020202020204" pitchFamily="34" charset="0"/>
                <a:cs typeface="Arial" panose="020B0604020202020204" pitchFamily="34" charset="0"/>
              </a:rPr>
              <a:t> &amp; Saunders, 1974); y (c) quizás en ningún lugar de nuestra cultura coexisten mas las filosofías del determinismo y la libre voluntad como posibilidades, que en nuestro sistema legal (Hart, 1968).</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Una de las consecuencias de esta aplicación errónea y resistencia está en la declinación aparente de las correcciones conductuales, al menos en la literatura publicada. Ciertamente, en la actualidad puede que hayan mas revisiones de la literatura de las correcciones conductuales, que estudios para revisar (</a:t>
            </a:r>
            <a:r>
              <a:rPr lang="es-MX" dirty="0" err="1">
                <a:latin typeface="Arial" panose="020B0604020202020204" pitchFamily="34" charset="0"/>
                <a:cs typeface="Arial" panose="020B0604020202020204" pitchFamily="34" charset="0"/>
              </a:rPr>
              <a:t>Milan</a:t>
            </a:r>
            <a:r>
              <a:rPr lang="es-MX" dirty="0">
                <a:latin typeface="Arial" panose="020B0604020202020204" pitchFamily="34" charset="0"/>
                <a:cs typeface="Arial" panose="020B0604020202020204" pitchFamily="34" charset="0"/>
              </a:rPr>
              <a:t>, comunicación personal, 1986).</a:t>
            </a:r>
          </a:p>
        </p:txBody>
      </p:sp>
    </p:spTree>
    <p:extLst>
      <p:ext uri="{BB962C8B-B14F-4D97-AF65-F5344CB8AC3E}">
        <p14:creationId xmlns:p14="http://schemas.microsoft.com/office/powerpoint/2010/main" val="599794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96307CF9-5D07-4FEA-9E9A-BFDF25AF6A41}"/>
              </a:ext>
            </a:extLst>
          </p:cNvPr>
          <p:cNvSpPr txBox="1"/>
          <p:nvPr/>
        </p:nvSpPr>
        <p:spPr>
          <a:xfrm>
            <a:off x="1150882" y="362606"/>
            <a:ext cx="10357945" cy="627351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posibilidad de desarrollar correctivos conductuales que realmente funcionen, es una meta difícil pero alcanzable. Sin embargo, aún cuando tenemos disponibles excelentes programas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the</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Achievement</a:t>
            </a:r>
            <a:r>
              <a:rPr lang="es-MX" dirty="0">
                <a:latin typeface="Arial" panose="020B0604020202020204" pitchFamily="34" charset="0"/>
                <a:cs typeface="Arial" panose="020B0604020202020204" pitchFamily="34" charset="0"/>
              </a:rPr>
              <a:t> Place, </a:t>
            </a:r>
            <a:r>
              <a:rPr lang="es-MX" dirty="0" err="1">
                <a:latin typeface="Arial" panose="020B0604020202020204" pitchFamily="34" charset="0"/>
                <a:cs typeface="Arial" panose="020B0604020202020204" pitchFamily="34" charset="0"/>
              </a:rPr>
              <a:t>Theaching-Family</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model</a:t>
            </a:r>
            <a:r>
              <a:rPr lang="es-MX" dirty="0">
                <a:latin typeface="Arial" panose="020B0604020202020204" pitchFamily="34" charset="0"/>
                <a:cs typeface="Arial" panose="020B0604020202020204" pitchFamily="34" charset="0"/>
              </a:rPr>
              <a:t>; Wolf, Phillips &amp; </a:t>
            </a:r>
            <a:r>
              <a:rPr lang="es-MX" dirty="0" err="1">
                <a:latin typeface="Arial" panose="020B0604020202020204" pitchFamily="34" charset="0"/>
                <a:cs typeface="Arial" panose="020B0604020202020204" pitchFamily="34" charset="0"/>
              </a:rPr>
              <a:t>Fixsen</a:t>
            </a:r>
            <a:r>
              <a:rPr lang="es-MX" dirty="0">
                <a:latin typeface="Arial" panose="020B0604020202020204" pitchFamily="34" charset="0"/>
                <a:cs typeface="Arial" panose="020B0604020202020204" pitchFamily="34" charset="0"/>
              </a:rPr>
              <a:t>, 1972), la generalización y el mantenimiento probablemente continuarán siendo un problema serio. Pensar de otra manera parecería miope: Descuidaría el hecho de que los ambientes a los que regresan los internos liberados, en realidad son fuertes programas de modificación de conducta, persistentes y poderosos, que establecen la conducta criminal, en primer lugar.</a:t>
            </a:r>
          </a:p>
          <a:p>
            <a:pPr algn="just">
              <a:lnSpc>
                <a:spcPct val="150000"/>
              </a:lnSpc>
            </a:pPr>
            <a:r>
              <a:rPr lang="es-MX" dirty="0">
                <a:latin typeface="Arial" panose="020B0604020202020204" pitchFamily="34" charset="0"/>
                <a:cs typeface="Arial" panose="020B0604020202020204" pitchFamily="34" charset="0"/>
              </a:rPr>
              <a:t>O, dándole un giro, los correctivos conductuales (que es la prevención terciaria para no reincidir) podría ser vista como la fase “A” en un diseño reversible B – A – B (tratamiento – línea base – tratamiento) para evaluar qué tan bien el ambiente natural establece y mantiene las desviaciones sociales. Lo que necesita ser cambiado es esta última fase de “tratamiento” ambiental. Para ser más especifico, la prevención terciaria con correctivos conductuales necesita ser aumentada con    (a) programas preventivos que mantengan a individuos actualmente en riesgo de volverse criminales o delincuentes (prevención secundaria) y (b) programas preventivos que mantengan a la población, en su conjunto, lejos de involucrarse en tales actividades (prevención primaria). </a:t>
            </a:r>
          </a:p>
        </p:txBody>
      </p:sp>
    </p:spTree>
    <p:extLst>
      <p:ext uri="{BB962C8B-B14F-4D97-AF65-F5344CB8AC3E}">
        <p14:creationId xmlns:p14="http://schemas.microsoft.com/office/powerpoint/2010/main" val="1861198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E50956D-967B-4552-8CEE-2B6108860237}"/>
              </a:ext>
            </a:extLst>
          </p:cNvPr>
          <p:cNvSpPr txBox="1"/>
          <p:nvPr/>
        </p:nvSpPr>
        <p:spPr>
          <a:xfrm>
            <a:off x="1213945" y="268014"/>
            <a:ext cx="10247586" cy="627351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programas de prevención primaria y secundaria no son desconocidos en la actualidad, aunque no siempre se les denomina como analíticos conductuales y no siempre se publican para un público o audiencia estrictamente analítica conductual. Ejemplos de este trabajo son evidentes en intervenciones escolares (Mayer et al, 1983; </a:t>
            </a:r>
            <a:r>
              <a:rPr lang="es-MX" dirty="0" err="1">
                <a:latin typeface="Arial" panose="020B0604020202020204" pitchFamily="34" charset="0"/>
                <a:cs typeface="Arial" panose="020B0604020202020204" pitchFamily="34" charset="0"/>
              </a:rPr>
              <a:t>Safer</a:t>
            </a:r>
            <a:r>
              <a:rPr lang="es-MX" dirty="0">
                <a:latin typeface="Arial" panose="020B0604020202020204" pitchFamily="34" charset="0"/>
                <a:cs typeface="Arial" panose="020B0604020202020204" pitchFamily="34" charset="0"/>
              </a:rPr>
              <a:t>, 1982), tratamientos familiares (Alexander &amp; Barton, 1980; </a:t>
            </a:r>
            <a:r>
              <a:rPr lang="es-MX" dirty="0" err="1">
                <a:latin typeface="Arial" panose="020B0604020202020204" pitchFamily="34" charset="0"/>
                <a:cs typeface="Arial" panose="020B0604020202020204" pitchFamily="34" charset="0"/>
              </a:rPr>
              <a:t>Lutzker</a:t>
            </a:r>
            <a:r>
              <a:rPr lang="es-MX" dirty="0">
                <a:latin typeface="Arial" panose="020B0604020202020204" pitchFamily="34" charset="0"/>
                <a:cs typeface="Arial" panose="020B0604020202020204" pitchFamily="34" charset="0"/>
              </a:rPr>
              <a:t>, 1984), programas para vecindarios (O’Donnell, 1980; Burchard, </a:t>
            </a:r>
            <a:r>
              <a:rPr lang="es-MX" dirty="0" err="1">
                <a:latin typeface="Arial" panose="020B0604020202020204" pitchFamily="34" charset="0"/>
                <a:cs typeface="Arial" panose="020B0604020202020204" pitchFamily="34" charset="0"/>
              </a:rPr>
              <a:t>Harig</a:t>
            </a:r>
            <a:r>
              <a:rPr lang="es-MX" dirty="0">
                <a:latin typeface="Arial" panose="020B0604020202020204" pitchFamily="34" charset="0"/>
                <a:cs typeface="Arial" panose="020B0604020202020204" pitchFamily="34" charset="0"/>
              </a:rPr>
              <a:t>, Miller &amp; </a:t>
            </a:r>
            <a:r>
              <a:rPr lang="es-MX" dirty="0" err="1">
                <a:latin typeface="Arial" panose="020B0604020202020204" pitchFamily="34" charset="0"/>
                <a:cs typeface="Arial" panose="020B0604020202020204" pitchFamily="34" charset="0"/>
              </a:rPr>
              <a:t>Amour</a:t>
            </a:r>
            <a:r>
              <a:rPr lang="es-MX" dirty="0">
                <a:latin typeface="Arial" panose="020B0604020202020204" pitchFamily="34" charset="0"/>
                <a:cs typeface="Arial" panose="020B0604020202020204" pitchFamily="34" charset="0"/>
              </a:rPr>
              <a:t>, 1976), y  en imposición de leyes (</a:t>
            </a:r>
            <a:r>
              <a:rPr lang="es-MX" dirty="0" err="1">
                <a:latin typeface="Arial" panose="020B0604020202020204" pitchFamily="34" charset="0"/>
                <a:cs typeface="Arial" panose="020B0604020202020204" pitchFamily="34" charset="0"/>
              </a:rPr>
              <a:t>Schnelle</a:t>
            </a:r>
            <a:r>
              <a:rPr lang="es-MX" dirty="0">
                <a:latin typeface="Arial" panose="020B0604020202020204" pitchFamily="34" charset="0"/>
                <a:cs typeface="Arial" panose="020B0604020202020204" pitchFamily="34" charset="0"/>
              </a:rPr>
              <a:t>, Kirchner, </a:t>
            </a:r>
            <a:r>
              <a:rPr lang="es-MX" dirty="0" err="1">
                <a:latin typeface="Arial" panose="020B0604020202020204" pitchFamily="34" charset="0"/>
                <a:cs typeface="Arial" panose="020B0604020202020204" pitchFamily="34" charset="0"/>
              </a:rPr>
              <a:t>McNees</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Lawler</a:t>
            </a:r>
            <a:r>
              <a:rPr lang="es-MX" dirty="0">
                <a:latin typeface="Arial" panose="020B0604020202020204" pitchFamily="34" charset="0"/>
                <a:cs typeface="Arial" panose="020B0604020202020204" pitchFamily="34" charset="0"/>
              </a:rPr>
              <a:t>, 1975; Van </a:t>
            </a:r>
            <a:r>
              <a:rPr lang="es-MX" dirty="0" err="1">
                <a:latin typeface="Arial" panose="020B0604020202020204" pitchFamily="34" charset="0"/>
                <a:cs typeface="Arial" panose="020B0604020202020204" pitchFamily="34" charset="0"/>
              </a:rPr>
              <a:t>Houten</a:t>
            </a:r>
            <a:r>
              <a:rPr lang="es-MX" dirty="0">
                <a:latin typeface="Arial" panose="020B0604020202020204" pitchFamily="34" charset="0"/>
                <a:cs typeface="Arial" panose="020B0604020202020204" pitchFamily="34" charset="0"/>
              </a:rPr>
              <a:t>, Nau &amp; Marini, 1980). El crimen y la delincuencia necesitan mas de estos esfuerzos preventivos, esfuerzos que reducen la incidencia de este problema social y lo hacen de una manera costo-beneficio razonable.</a:t>
            </a:r>
          </a:p>
          <a:p>
            <a:pPr algn="just">
              <a:lnSpc>
                <a:spcPct val="150000"/>
              </a:lnSpc>
            </a:pPr>
            <a:endParaRPr lang="es-MX" dirty="0">
              <a:latin typeface="Arial" panose="020B0604020202020204" pitchFamily="34" charset="0"/>
              <a:cs typeface="Arial" panose="020B0604020202020204" pitchFamily="34" charset="0"/>
            </a:endParaRPr>
          </a:p>
          <a:p>
            <a:pPr algn="ctr">
              <a:lnSpc>
                <a:spcPct val="150000"/>
              </a:lnSpc>
            </a:pPr>
            <a:r>
              <a:rPr lang="es-MX" dirty="0">
                <a:latin typeface="Arial" panose="020B0604020202020204" pitchFamily="34" charset="0"/>
                <a:cs typeface="Arial" panose="020B0604020202020204" pitchFamily="34" charset="0"/>
              </a:rPr>
              <a:t>Referencia</a:t>
            </a:r>
          </a:p>
          <a:p>
            <a:pPr algn="ctr">
              <a:lnSpc>
                <a:spcPct val="150000"/>
              </a:lnSpc>
            </a:pPr>
            <a:r>
              <a:rPr lang="es-MX" dirty="0" err="1">
                <a:latin typeface="Arial" panose="020B0604020202020204" pitchFamily="34" charset="0"/>
                <a:cs typeface="Arial" panose="020B0604020202020204" pitchFamily="34" charset="0"/>
              </a:rPr>
              <a:t>Introductory</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Comments</a:t>
            </a:r>
            <a:r>
              <a:rPr lang="es-MX" dirty="0">
                <a:latin typeface="Arial" panose="020B0604020202020204" pitchFamily="34" charset="0"/>
                <a:cs typeface="Arial" panose="020B0604020202020204" pitchFamily="34" charset="0"/>
              </a:rPr>
              <a:t>:</a:t>
            </a:r>
          </a:p>
          <a:p>
            <a:pPr algn="ctr">
              <a:lnSpc>
                <a:spcPct val="150000"/>
              </a:lnSpc>
            </a:pPr>
            <a:r>
              <a:rPr lang="es-MX" dirty="0" err="1">
                <a:latin typeface="Arial" panose="020B0604020202020204" pitchFamily="34" charset="0"/>
                <a:cs typeface="Arial" panose="020B0604020202020204" pitchFamily="34" charset="0"/>
              </a:rPr>
              <a:t>Applied</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Behavior</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Analysis</a:t>
            </a:r>
            <a:r>
              <a:rPr lang="es-MX" dirty="0">
                <a:latin typeface="Arial" panose="020B0604020202020204" pitchFamily="34" charset="0"/>
                <a:cs typeface="Arial" panose="020B0604020202020204" pitchFamily="34" charset="0"/>
              </a:rPr>
              <a:t> in </a:t>
            </a:r>
            <a:r>
              <a:rPr lang="es-MX" dirty="0" err="1">
                <a:latin typeface="Arial" panose="020B0604020202020204" pitchFamily="34" charset="0"/>
                <a:cs typeface="Arial" panose="020B0604020202020204" pitchFamily="34" charset="0"/>
              </a:rPr>
              <a:t>Crime</a:t>
            </a:r>
            <a:r>
              <a:rPr lang="es-MX" dirty="0">
                <a:latin typeface="Arial" panose="020B0604020202020204" pitchFamily="34" charset="0"/>
                <a:cs typeface="Arial" panose="020B0604020202020204" pitchFamily="34" charset="0"/>
              </a:rPr>
              <a:t> and </a:t>
            </a:r>
            <a:r>
              <a:rPr lang="es-MX" dirty="0" err="1">
                <a:latin typeface="Arial" panose="020B0604020202020204" pitchFamily="34" charset="0"/>
                <a:cs typeface="Arial" panose="020B0604020202020204" pitchFamily="34" charset="0"/>
              </a:rPr>
              <a:t>Delincuency</a:t>
            </a:r>
            <a:r>
              <a:rPr lang="es-MX" dirty="0">
                <a:latin typeface="Arial" panose="020B0604020202020204" pitchFamily="34" charset="0"/>
                <a:cs typeface="Arial" panose="020B0604020202020204" pitchFamily="34" charset="0"/>
              </a:rPr>
              <a:t>: Focus </a:t>
            </a:r>
            <a:r>
              <a:rPr lang="es-MX" dirty="0" err="1">
                <a:latin typeface="Arial" panose="020B0604020202020204" pitchFamily="34" charset="0"/>
                <a:cs typeface="Arial" panose="020B0604020202020204" pitchFamily="34" charset="0"/>
              </a:rPr>
              <a:t>on</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Prevention</a:t>
            </a:r>
            <a:endParaRPr lang="es-MX" dirty="0">
              <a:latin typeface="Arial" panose="020B0604020202020204" pitchFamily="34" charset="0"/>
              <a:cs typeface="Arial" panose="020B0604020202020204" pitchFamily="34" charset="0"/>
            </a:endParaRPr>
          </a:p>
          <a:p>
            <a:pPr algn="ctr">
              <a:lnSpc>
                <a:spcPct val="150000"/>
              </a:lnSpc>
            </a:pPr>
            <a:r>
              <a:rPr lang="es-MX" dirty="0">
                <a:latin typeface="Arial" panose="020B0604020202020204" pitchFamily="34" charset="0"/>
                <a:cs typeface="Arial" panose="020B0604020202020204" pitchFamily="34" charset="0"/>
              </a:rPr>
              <a:t>Edward K. Morris</a:t>
            </a:r>
          </a:p>
          <a:p>
            <a:pPr algn="ctr">
              <a:lnSpc>
                <a:spcPct val="150000"/>
              </a:lnSpc>
            </a:pPr>
            <a:r>
              <a:rPr lang="es-MX" dirty="0" err="1">
                <a:latin typeface="Arial" panose="020B0604020202020204" pitchFamily="34" charset="0"/>
                <a:cs typeface="Arial" panose="020B0604020202020204" pitchFamily="34" charset="0"/>
              </a:rPr>
              <a:t>The</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Behavior</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Analyst</a:t>
            </a:r>
            <a:r>
              <a:rPr lang="es-MX" dirty="0">
                <a:latin typeface="Arial" panose="020B0604020202020204" pitchFamily="34" charset="0"/>
                <a:cs typeface="Arial" panose="020B0604020202020204" pitchFamily="34" charset="0"/>
              </a:rPr>
              <a:t> 1987, 10, 67-68</a:t>
            </a:r>
          </a:p>
        </p:txBody>
      </p:sp>
    </p:spTree>
    <p:extLst>
      <p:ext uri="{BB962C8B-B14F-4D97-AF65-F5344CB8AC3E}">
        <p14:creationId xmlns:p14="http://schemas.microsoft.com/office/powerpoint/2010/main" val="1509536213"/>
      </p:ext>
    </p:extLst>
  </p:cSld>
  <p:clrMapOvr>
    <a:masterClrMapping/>
  </p:clrMapOvr>
</p:sld>
</file>

<file path=ppt/theme/theme1.xml><?xml version="1.0" encoding="utf-8"?>
<a:theme xmlns:a="http://schemas.openxmlformats.org/drawingml/2006/main" name="Recorte">
  <a:themeElements>
    <a:clrScheme name="Crop">
      <a:dk1>
        <a:sysClr val="windowText" lastClr="000000"/>
      </a:dk1>
      <a:lt1>
        <a:sysClr val="window" lastClr="FFFFFF"/>
      </a:lt1>
      <a:dk2>
        <a:srgbClr val="432A30"/>
      </a:dk2>
      <a:lt2>
        <a:srgbClr val="F2F2F0"/>
      </a:lt2>
      <a:accent1>
        <a:srgbClr val="836C9F"/>
      </a:accent1>
      <a:accent2>
        <a:srgbClr val="BDAB56"/>
      </a:accent2>
      <a:accent3>
        <a:srgbClr val="B0565D"/>
      </a:accent3>
      <a:accent4>
        <a:srgbClr val="55B1BC"/>
      </a:accent4>
      <a:accent5>
        <a:srgbClr val="4D925F"/>
      </a:accent5>
      <a:accent6>
        <a:srgbClr val="E08C4A"/>
      </a:accent6>
      <a:hlink>
        <a:srgbClr val="55B1BC"/>
      </a:hlink>
      <a:folHlink>
        <a:srgbClr val="836C9F"/>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9270AA94-2367-4B1E-B579-26147B222BD0}"/>
    </a:ext>
  </a:extLst>
</a:theme>
</file>

<file path=docProps/app.xml><?xml version="1.0" encoding="utf-8"?>
<Properties xmlns="http://schemas.openxmlformats.org/officeDocument/2006/extended-properties" xmlns:vt="http://schemas.openxmlformats.org/officeDocument/2006/docPropsVTypes">
  <Template>TM10001105[[fn=Recorte]]</Template>
  <TotalTime>81</TotalTime>
  <Words>849</Words>
  <Application>Microsoft Office PowerPoint</Application>
  <PresentationFormat>Panorámica</PresentationFormat>
  <Paragraphs>22</Paragraphs>
  <Slides>5</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5</vt:i4>
      </vt:variant>
    </vt:vector>
  </HeadingPairs>
  <TitlesOfParts>
    <vt:vector size="8" baseType="lpstr">
      <vt:lpstr>Arial</vt:lpstr>
      <vt:lpstr>Franklin Gothic Book</vt:lpstr>
      <vt:lpstr>Recorte</vt:lpstr>
      <vt:lpstr>Análisis conductual aplicado del crimen y la delincuencia Enfoque preventivo</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Análisis conductual aplicado del crimen y la delincuencia Enfoque preventivo</dc:title>
  <dc:creator>DR JAIME</dc:creator>
  <cp:lastModifiedBy>DR JAIME</cp:lastModifiedBy>
  <cp:revision>11</cp:revision>
  <dcterms:created xsi:type="dcterms:W3CDTF">2024-04-18T14:27:53Z</dcterms:created>
  <dcterms:modified xsi:type="dcterms:W3CDTF">2024-04-19T14:59:03Z</dcterms:modified>
</cp:coreProperties>
</file>