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4/25/2024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852788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CBC1C18-307B-4F68-A007-B5B542270E8D}" type="datetimeFigureOut">
              <a:rPr lang="en-US" smtClean="0"/>
              <a:t>4/25/2024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62817549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CBC1C18-307B-4F68-A007-B5B542270E8D}" type="datetimeFigureOut">
              <a:rPr lang="en-US" smtClean="0"/>
              <a:t>4/25/2024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47260368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CBC1C18-307B-4F68-A007-B5B542270E8D}" type="datetimeFigureOut">
              <a:rPr lang="en-US" smtClean="0"/>
              <a:t>4/25/2024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6285556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CBC1C18-307B-4F68-A007-B5B542270E8D}" type="datetimeFigureOut">
              <a:rPr lang="en-US" smtClean="0"/>
              <a:t>4/25/2024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44464120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CBC1C18-307B-4F68-A007-B5B542270E8D}" type="datetimeFigureOut">
              <a:rPr lang="en-US" smtClean="0"/>
              <a:t>4/25/2024</a:t>
            </a:fld>
            <a:endParaRPr lang="en-US" dirty="0"/>
          </a:p>
        </p:txBody>
      </p:sp>
      <p:sp>
        <p:nvSpPr>
          <p:cNvPr id="4"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45912772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CBC1C18-307B-4F68-A007-B5B542270E8D}" type="datetimeFigureOut">
              <a:rPr lang="en-US" smtClean="0"/>
              <a:t>4/25/2024</a:t>
            </a:fld>
            <a:endParaRPr lang="en-US" dirty="0"/>
          </a:p>
        </p:txBody>
      </p:sp>
      <p:sp>
        <p:nvSpPr>
          <p:cNvPr id="4"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73068162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4/25/2024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8725955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4/25/2024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729918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97D162C4-EDD9-4389-A98B-B87ECEA2A816}" type="datetimeFigureOut">
              <a:rPr lang="en-US" smtClean="0"/>
              <a:t>4/25/2024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134848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smtClean="0"/>
              <a:t>4/25/2024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84150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4/25/2024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70298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4/25/2024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258029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1FAF3416-4057-4DAA-829D-4CA07428D088}" type="datetimeFigureOut">
              <a:rPr lang="en-US" smtClean="0"/>
              <a:t>4/25/2024</a:t>
            </a:fld>
            <a:endParaRPr lang="en-US" dirty="0"/>
          </a:p>
        </p:txBody>
      </p:sp>
      <p:sp>
        <p:nvSpPr>
          <p:cNvPr id="5" name="Footer Placeholder 3"/>
          <p:cNvSpPr>
            <a:spLocks noGrp="1"/>
          </p:cNvSpPr>
          <p:nvPr>
            <p:ph type="ftr" sz="quarter" idx="11"/>
          </p:nvPr>
        </p:nvSpPr>
        <p:spPr/>
        <p:txBody>
          <a:bodyPr/>
          <a:lstStyle/>
          <a:p>
            <a:r>
              <a:rPr lang="en-US"/>
              <a:t>
              </a:t>
            </a:r>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05780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21D9284-D300-4297-87F7-E791DCC15DB1}" type="datetimeFigureOut">
              <a:rPr lang="en-US" smtClean="0"/>
              <a:t>4/25/2024</a:t>
            </a:fld>
            <a:endParaRPr lang="en-US" dirty="0"/>
          </a:p>
        </p:txBody>
      </p:sp>
      <p:sp>
        <p:nvSpPr>
          <p:cNvPr id="5" name="Footer Placeholder 2"/>
          <p:cNvSpPr>
            <a:spLocks noGrp="1"/>
          </p:cNvSpPr>
          <p:nvPr>
            <p:ph type="ftr" sz="quarter" idx="11"/>
          </p:nvPr>
        </p:nvSpPr>
        <p:spPr/>
        <p:txBody>
          <a:bodyPr/>
          <a:lstStyle/>
          <a:p>
            <a:r>
              <a:rPr lang="en-US"/>
              <a:t>
              </a:t>
            </a:r>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251640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37D525BB-DA17-4BA0-B3C8-3AC3ABC827E6}" type="datetimeFigureOut">
              <a:rPr lang="en-US" smtClean="0"/>
              <a:t>4/25/2024</a:t>
            </a:fld>
            <a:endParaRPr lang="en-US" dirty="0"/>
          </a:p>
        </p:txBody>
      </p:sp>
      <p:sp>
        <p:nvSpPr>
          <p:cNvPr id="5" name="Footer Placeholder 5"/>
          <p:cNvSpPr>
            <a:spLocks noGrp="1"/>
          </p:cNvSpPr>
          <p:nvPr>
            <p:ph type="ftr" sz="quarter" idx="11"/>
          </p:nvPr>
        </p:nvSpPr>
        <p:spPr/>
        <p:txBody>
          <a:bodyPr/>
          <a:lstStyle/>
          <a:p>
            <a:r>
              <a:rPr lang="en-US"/>
              <a:t>
              </a:t>
            </a:r>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235210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smtClean="0"/>
              <a:t>4/25/2024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493588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duotone>
              <a:schemeClr val="accent3">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CBC1C18-307B-4F68-A007-B5B542270E8D}" type="datetimeFigureOut">
              <a:rPr lang="en-US" smtClean="0"/>
              <a:t>4/25/2024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a:t>
              </a:t>
            </a:r>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39289932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7D4E57-CAA4-434B-A2EA-36BDBF77EC91}"/>
              </a:ext>
            </a:extLst>
          </p:cNvPr>
          <p:cNvSpPr>
            <a:spLocks noGrp="1"/>
          </p:cNvSpPr>
          <p:nvPr>
            <p:ph type="ctrTitle"/>
          </p:nvPr>
        </p:nvSpPr>
        <p:spPr>
          <a:xfrm>
            <a:off x="1154954" y="659524"/>
            <a:ext cx="10290811" cy="3329581"/>
          </a:xfrm>
        </p:spPr>
        <p:txBody>
          <a:bodyPr/>
          <a:lstStyle/>
          <a:p>
            <a:r>
              <a:rPr lang="es-MX" sz="6600" dirty="0">
                <a:solidFill>
                  <a:schemeClr val="bg1"/>
                </a:solidFill>
                <a:latin typeface="Arial" panose="020B0604020202020204" pitchFamily="34" charset="0"/>
                <a:cs typeface="Arial" panose="020B0604020202020204" pitchFamily="34" charset="0"/>
              </a:rPr>
              <a:t>La Efectividad de los Tratamientos Psicológicos para Delincuentes</a:t>
            </a:r>
          </a:p>
        </p:txBody>
      </p:sp>
      <p:sp>
        <p:nvSpPr>
          <p:cNvPr id="3" name="Subtítulo 2">
            <a:extLst>
              <a:ext uri="{FF2B5EF4-FFF2-40B4-BE49-F238E27FC236}">
                <a16:creationId xmlns:a16="http://schemas.microsoft.com/office/drawing/2014/main" id="{89FF52A9-E16C-4702-8D96-693DB3FFAFB1}"/>
              </a:ext>
            </a:extLst>
          </p:cNvPr>
          <p:cNvSpPr>
            <a:spLocks noGrp="1"/>
          </p:cNvSpPr>
          <p:nvPr>
            <p:ph type="subTitle" idx="1"/>
          </p:nvPr>
        </p:nvSpPr>
        <p:spPr>
          <a:xfrm>
            <a:off x="3251769" y="4099462"/>
            <a:ext cx="3874245" cy="861420"/>
          </a:xfrm>
        </p:spPr>
        <p:txBody>
          <a:bodyPr>
            <a:normAutofit/>
          </a:bodyPr>
          <a:lstStyle/>
          <a:p>
            <a:r>
              <a:rPr lang="es-MX" sz="4400" b="1" cap="none" dirty="0">
                <a:solidFill>
                  <a:srgbClr val="C00000"/>
                </a:solidFill>
                <a:latin typeface="Arial" panose="020B0604020202020204" pitchFamily="34" charset="0"/>
                <a:cs typeface="Arial" panose="020B0604020202020204" pitchFamily="34" charset="0"/>
              </a:rPr>
              <a:t>Alan </a:t>
            </a:r>
            <a:r>
              <a:rPr lang="es-MX" sz="4400" b="1" cap="none" dirty="0" err="1">
                <a:solidFill>
                  <a:srgbClr val="C00000"/>
                </a:solidFill>
                <a:latin typeface="Arial" panose="020B0604020202020204" pitchFamily="34" charset="0"/>
                <a:cs typeface="Arial" panose="020B0604020202020204" pitchFamily="34" charset="0"/>
              </a:rPr>
              <a:t>Carr</a:t>
            </a:r>
            <a:endParaRPr lang="es-MX" sz="4400" b="1" cap="none" dirty="0">
              <a:solidFill>
                <a:srgbClr val="C00000"/>
              </a:solidFill>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12CA08EC-2DB0-4A72-AC3B-40F4ACD19F15}"/>
              </a:ext>
            </a:extLst>
          </p:cNvPr>
          <p:cNvSpPr txBox="1"/>
          <p:nvPr/>
        </p:nvSpPr>
        <p:spPr>
          <a:xfrm>
            <a:off x="8639503" y="5502166"/>
            <a:ext cx="3121573" cy="1200329"/>
          </a:xfrm>
          <a:prstGeom prst="rect">
            <a:avLst/>
          </a:prstGeom>
          <a:noFill/>
        </p:spPr>
        <p:txBody>
          <a:bodyPr wrap="square" rtlCol="0">
            <a:spAutoFit/>
          </a:bodyPr>
          <a:lstStyle/>
          <a:p>
            <a:r>
              <a:rPr lang="es-MX" sz="2400" dirty="0" err="1">
                <a:solidFill>
                  <a:schemeClr val="bg1"/>
                </a:solidFill>
                <a:latin typeface="Arial" panose="020B0604020202020204" pitchFamily="34" charset="0"/>
                <a:cs typeface="Arial" panose="020B0604020202020204" pitchFamily="34" charset="0"/>
              </a:rPr>
              <a:t>Ps</a:t>
            </a:r>
            <a:r>
              <a:rPr lang="es-MX" sz="2400" dirty="0">
                <a:solidFill>
                  <a:schemeClr val="bg1"/>
                </a:solidFill>
                <a:latin typeface="Arial" panose="020B0604020202020204" pitchFamily="34" charset="0"/>
                <a:cs typeface="Arial" panose="020B0604020202020204" pitchFamily="34" charset="0"/>
              </a:rPr>
              <a:t> Jaime E Vargas M</a:t>
            </a:r>
          </a:p>
          <a:p>
            <a:endParaRPr lang="es-MX" sz="2400" dirty="0">
              <a:solidFill>
                <a:schemeClr val="bg1"/>
              </a:solidFill>
              <a:latin typeface="Arial" panose="020B0604020202020204" pitchFamily="34" charset="0"/>
              <a:cs typeface="Arial" panose="020B0604020202020204" pitchFamily="34" charset="0"/>
            </a:endParaRPr>
          </a:p>
          <a:p>
            <a:pPr algn="ctr"/>
            <a:r>
              <a:rPr lang="es-MX" sz="2400" b="1" dirty="0">
                <a:solidFill>
                  <a:schemeClr val="bg1"/>
                </a:solidFill>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421721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5393675-5818-4741-8455-7EB352177FB1}"/>
              </a:ext>
            </a:extLst>
          </p:cNvPr>
          <p:cNvSpPr txBox="1"/>
          <p:nvPr/>
        </p:nvSpPr>
        <p:spPr>
          <a:xfrm>
            <a:off x="472966" y="1087189"/>
            <a:ext cx="11083159" cy="5770811"/>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Los programas efectivos crean un contexto en el que los ofensores toman la responsabilidad completa por sus ofensas y abandonan el proceso de negación y distorsión cognitiva que va con este proceso.</a:t>
            </a: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Los programas efectivos promueven el desarrollo de empatía con la víctima, algunas veces mediante el uso de enunciados impactantes de la víctima.</a:t>
            </a: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Los programas efectivos ayudan a los ofensores a desarrollar un entendimiento del ciclo de ofensa sexual y de la cadena de decisiones ofensivas.</a:t>
            </a: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Una diversidad de técnicas conductuales pueden emplearse para alterar patrones desviados de excitación, incluyendo terapia aversiva y sensibilización encubierta.</a:t>
            </a: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El entrenamiento en habilidades sociales, donde los ofensores aprenden habilidades necesarias para desarrollar relaciones heterosexuales apropiadas, esta incluido en muchos programas efectivos.</a:t>
            </a: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La mayoría de los programas efectivos incluyen un componente para prevenir la reincidencia.</a:t>
            </a: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Los programas efectivos son intensivos e implican sesiones semanales por un periodo mínimo de un año y son seguidos de supervisión de largo plazo para detectar los riesgos de reincidencia.</a:t>
            </a:r>
          </a:p>
          <a:p>
            <a:pPr marL="285750" indent="-285750">
              <a:buFont typeface="Arial" panose="020B0604020202020204" pitchFamily="34" charset="0"/>
              <a:buChar char="•"/>
            </a:pPr>
            <a:endParaRPr lang="es-MX"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4636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7F9B2B-01DB-4191-96CA-4DFBE0975379}"/>
              </a:ext>
            </a:extLst>
          </p:cNvPr>
          <p:cNvSpPr>
            <a:spLocks noGrp="1"/>
          </p:cNvSpPr>
          <p:nvPr>
            <p:ph type="title"/>
          </p:nvPr>
        </p:nvSpPr>
        <p:spPr>
          <a:xfrm>
            <a:off x="740705" y="0"/>
            <a:ext cx="9404723" cy="1400530"/>
          </a:xfrm>
        </p:spPr>
        <p:txBody>
          <a:bodyPr/>
          <a:lstStyle/>
          <a:p>
            <a:r>
              <a:rPr lang="es-MX" sz="4000" dirty="0">
                <a:solidFill>
                  <a:schemeClr val="bg1"/>
                </a:solidFill>
                <a:latin typeface="Arial" panose="020B0604020202020204" pitchFamily="34" charset="0"/>
                <a:cs typeface="Arial" panose="020B0604020202020204" pitchFamily="34" charset="0"/>
              </a:rPr>
              <a:t>Programas de tratamiento para drogas   y alcohol</a:t>
            </a:r>
          </a:p>
        </p:txBody>
      </p:sp>
      <p:sp>
        <p:nvSpPr>
          <p:cNvPr id="3" name="CuadroTexto 2">
            <a:extLst>
              <a:ext uri="{FF2B5EF4-FFF2-40B4-BE49-F238E27FC236}">
                <a16:creationId xmlns:a16="http://schemas.microsoft.com/office/drawing/2014/main" id="{07E85E6C-5798-4F77-B4A3-F297FB33E307}"/>
              </a:ext>
            </a:extLst>
          </p:cNvPr>
          <p:cNvSpPr txBox="1"/>
          <p:nvPr/>
        </p:nvSpPr>
        <p:spPr>
          <a:xfrm>
            <a:off x="362607" y="1277007"/>
            <a:ext cx="11634951" cy="5442516"/>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Diversos programas de intervención psicológica para el abuso de drogas y alcohol, han mostrado ser significativamente más efectivos que la ausencia de tratamiento, pero la mayoría de estas investigaciones se han conducido fuera de los escenarios de prisión (</a:t>
            </a:r>
            <a:r>
              <a:rPr lang="es-MX" dirty="0" err="1">
                <a:solidFill>
                  <a:schemeClr val="bg1"/>
                </a:solidFill>
                <a:latin typeface="Arial" panose="020B0604020202020204" pitchFamily="34" charset="0"/>
                <a:cs typeface="Arial" panose="020B0604020202020204" pitchFamily="34" charset="0"/>
              </a:rPr>
              <a:t>Finney</a:t>
            </a:r>
            <a:r>
              <a:rPr lang="es-MX" dirty="0">
                <a:solidFill>
                  <a:schemeClr val="bg1"/>
                </a:solidFill>
                <a:latin typeface="Arial" panose="020B0604020202020204" pitchFamily="34" charset="0"/>
                <a:cs typeface="Arial" panose="020B0604020202020204" pitchFamily="34" charset="0"/>
              </a:rPr>
              <a:t> &amp; </a:t>
            </a:r>
            <a:r>
              <a:rPr lang="es-MX" dirty="0" err="1">
                <a:solidFill>
                  <a:schemeClr val="bg1"/>
                </a:solidFill>
                <a:latin typeface="Arial" panose="020B0604020202020204" pitchFamily="34" charset="0"/>
                <a:cs typeface="Arial" panose="020B0604020202020204" pitchFamily="34" charset="0"/>
              </a:rPr>
              <a:t>Moos</a:t>
            </a:r>
            <a:r>
              <a:rPr lang="es-MX" dirty="0">
                <a:solidFill>
                  <a:schemeClr val="bg1"/>
                </a:solidFill>
                <a:latin typeface="Arial" panose="020B0604020202020204" pitchFamily="34" charset="0"/>
                <a:cs typeface="Arial" panose="020B0604020202020204" pitchFamily="34" charset="0"/>
              </a:rPr>
              <a:t>, 1998; </a:t>
            </a:r>
            <a:r>
              <a:rPr lang="es-MX" dirty="0" err="1">
                <a:solidFill>
                  <a:schemeClr val="bg1"/>
                </a:solidFill>
                <a:latin typeface="Arial" panose="020B0604020202020204" pitchFamily="34" charset="0"/>
                <a:cs typeface="Arial" panose="020B0604020202020204" pitchFamily="34" charset="0"/>
              </a:rPr>
              <a:t>Milan</a:t>
            </a:r>
            <a:r>
              <a:rPr lang="es-MX" dirty="0">
                <a:solidFill>
                  <a:schemeClr val="bg1"/>
                </a:solidFill>
                <a:latin typeface="Arial" panose="020B0604020202020204" pitchFamily="34" charset="0"/>
                <a:cs typeface="Arial" panose="020B0604020202020204" pitchFamily="34" charset="0"/>
              </a:rPr>
              <a:t>, Chin &amp; </a:t>
            </a:r>
            <a:r>
              <a:rPr lang="es-MX" dirty="0" err="1">
                <a:solidFill>
                  <a:schemeClr val="bg1"/>
                </a:solidFill>
                <a:latin typeface="Arial" panose="020B0604020202020204" pitchFamily="34" charset="0"/>
                <a:cs typeface="Arial" panose="020B0604020202020204" pitchFamily="34" charset="0"/>
              </a:rPr>
              <a:t>Nguyem</a:t>
            </a:r>
            <a:r>
              <a:rPr lang="es-MX" dirty="0">
                <a:solidFill>
                  <a:schemeClr val="bg1"/>
                </a:solidFill>
                <a:latin typeface="Arial" panose="020B0604020202020204" pitchFamily="34" charset="0"/>
                <a:cs typeface="Arial" panose="020B0604020202020204" pitchFamily="34" charset="0"/>
              </a:rPr>
              <a:t>, 1999; </a:t>
            </a:r>
            <a:r>
              <a:rPr lang="es-MX" dirty="0" err="1">
                <a:solidFill>
                  <a:schemeClr val="bg1"/>
                </a:solidFill>
                <a:latin typeface="Arial" panose="020B0604020202020204" pitchFamily="34" charset="0"/>
                <a:cs typeface="Arial" panose="020B0604020202020204" pitchFamily="34" charset="0"/>
              </a:rPr>
              <a:t>McMurran</a:t>
            </a:r>
            <a:r>
              <a:rPr lang="es-MX" dirty="0">
                <a:solidFill>
                  <a:schemeClr val="bg1"/>
                </a:solidFill>
                <a:latin typeface="Arial" panose="020B0604020202020204" pitchFamily="34" charset="0"/>
                <a:cs typeface="Arial" panose="020B0604020202020204" pitchFamily="34" charset="0"/>
              </a:rPr>
              <a:t>, 1996). Los programas efectivos para el abuso de drogas y alcohol, adecuados para ofensores en prisión, incluyen entrevistas motivacionales, auto control conductual y entrenamiento en habilidades, así como un enfoque de tratamiento con el modelo de 12 pasos de Alcohólicos Anónimos.</a:t>
            </a:r>
          </a:p>
          <a:p>
            <a:pPr algn="just">
              <a:lnSpc>
                <a:spcPct val="150000"/>
              </a:lnSpc>
            </a:pPr>
            <a:r>
              <a:rPr lang="es-MX" dirty="0">
                <a:solidFill>
                  <a:schemeClr val="bg1"/>
                </a:solidFill>
                <a:latin typeface="Arial" panose="020B0604020202020204" pitchFamily="34" charset="0"/>
                <a:cs typeface="Arial" panose="020B0604020202020204" pitchFamily="34" charset="0"/>
              </a:rPr>
              <a:t>Mediante la entrevista motivacional, se adopta un modelo no confrontativo y el ofensor es invitado a explorar las consecuencias de continuar bebiendo o cesar de abusar del alcohol. Los programas efectivos cognitivo conductuales incluyen entrenamiento en habilidades sociales, entrenamiento en el manejo del estrés, entrenamiento en auto control, tratamiento con exposición de señales, terapía cognitiva y sensibilización encubierta basada en terapia de aversión. El programa de 12 pasos proporciona apoyo de largo plazo basado en grupo y un razonamiento estructurado para abstenerse, así como el desarrollo de un estilo de vida libre de alcohol.</a:t>
            </a:r>
          </a:p>
        </p:txBody>
      </p:sp>
    </p:spTree>
    <p:extLst>
      <p:ext uri="{BB962C8B-B14F-4D97-AF65-F5344CB8AC3E}">
        <p14:creationId xmlns:p14="http://schemas.microsoft.com/office/powerpoint/2010/main" val="3835235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8F1B15-068E-4D66-A64A-4E347BA1CE0B}"/>
              </a:ext>
            </a:extLst>
          </p:cNvPr>
          <p:cNvSpPr>
            <a:spLocks noGrp="1"/>
          </p:cNvSpPr>
          <p:nvPr>
            <p:ph type="title"/>
          </p:nvPr>
        </p:nvSpPr>
        <p:spPr>
          <a:xfrm>
            <a:off x="756470" y="394137"/>
            <a:ext cx="9404723" cy="1400530"/>
          </a:xfrm>
        </p:spPr>
        <p:txBody>
          <a:bodyPr/>
          <a:lstStyle/>
          <a:p>
            <a:r>
              <a:rPr lang="es-MX" sz="4000" dirty="0">
                <a:solidFill>
                  <a:schemeClr val="bg1"/>
                </a:solidFill>
                <a:latin typeface="Arial" panose="020B0604020202020204" pitchFamily="34" charset="0"/>
                <a:cs typeface="Arial" panose="020B0604020202020204" pitchFamily="34" charset="0"/>
              </a:rPr>
              <a:t>Terapia cognitivo conductual para la ansiedad y problemas de humor</a:t>
            </a:r>
          </a:p>
        </p:txBody>
      </p:sp>
      <p:sp>
        <p:nvSpPr>
          <p:cNvPr id="3" name="CuadroTexto 2">
            <a:extLst>
              <a:ext uri="{FF2B5EF4-FFF2-40B4-BE49-F238E27FC236}">
                <a16:creationId xmlns:a16="http://schemas.microsoft.com/office/drawing/2014/main" id="{502A2622-4D16-4A82-A254-EFB3B504D53E}"/>
              </a:ext>
            </a:extLst>
          </p:cNvPr>
          <p:cNvSpPr txBox="1"/>
          <p:nvPr/>
        </p:nvSpPr>
        <p:spPr>
          <a:xfrm>
            <a:off x="551794" y="1907628"/>
            <a:ext cx="11083158" cy="4611519"/>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Los ofensores, particularmente aquellos que enfrentan largas sentencias, pueden desarrollar ansiedad y problemas del modo emocional en respuesta al encarcelamiento. Para las personas con ansiedad y problemas de humor, la terapia cognitivo conductual ha mostrado ser significativamente mas efectiva que la ausencia de tratamiento, logrando resultados positivos en cerca de dos tercios de los casos tratados, pero el conjunto de tales investigaciones se ha conducido fuera de escenarios de prisión (Barlow, Lawton, </a:t>
            </a:r>
            <a:r>
              <a:rPr lang="es-MX" dirty="0" err="1">
                <a:solidFill>
                  <a:schemeClr val="bg1"/>
                </a:solidFill>
                <a:latin typeface="Arial" panose="020B0604020202020204" pitchFamily="34" charset="0"/>
                <a:cs typeface="Arial" panose="020B0604020202020204" pitchFamily="34" charset="0"/>
              </a:rPr>
              <a:t>Esler</a:t>
            </a:r>
            <a:r>
              <a:rPr lang="es-MX" dirty="0">
                <a:solidFill>
                  <a:schemeClr val="bg1"/>
                </a:solidFill>
                <a:latin typeface="Arial" panose="020B0604020202020204" pitchFamily="34" charset="0"/>
                <a:cs typeface="Arial" panose="020B0604020202020204" pitchFamily="34" charset="0"/>
              </a:rPr>
              <a:t> &amp; Vitali, 1998; Franklin &amp; </a:t>
            </a:r>
            <a:r>
              <a:rPr lang="es-MX" dirty="0" err="1">
                <a:solidFill>
                  <a:schemeClr val="bg1"/>
                </a:solidFill>
                <a:latin typeface="Arial" panose="020B0604020202020204" pitchFamily="34" charset="0"/>
                <a:cs typeface="Arial" panose="020B0604020202020204" pitchFamily="34" charset="0"/>
              </a:rPr>
              <a:t>Foa</a:t>
            </a:r>
            <a:r>
              <a:rPr lang="es-MX" dirty="0">
                <a:solidFill>
                  <a:schemeClr val="bg1"/>
                </a:solidFill>
                <a:latin typeface="Arial" panose="020B0604020202020204" pitchFamily="34" charset="0"/>
                <a:cs typeface="Arial" panose="020B0604020202020204" pitchFamily="34" charset="0"/>
              </a:rPr>
              <a:t>, 1998; </a:t>
            </a:r>
            <a:r>
              <a:rPr lang="es-MX" dirty="0" err="1">
                <a:solidFill>
                  <a:schemeClr val="bg1"/>
                </a:solidFill>
                <a:latin typeface="Arial" panose="020B0604020202020204" pitchFamily="34" charset="0"/>
                <a:cs typeface="Arial" panose="020B0604020202020204" pitchFamily="34" charset="0"/>
              </a:rPr>
              <a:t>Keane</a:t>
            </a:r>
            <a:r>
              <a:rPr lang="es-MX" dirty="0">
                <a:solidFill>
                  <a:schemeClr val="bg1"/>
                </a:solidFill>
                <a:latin typeface="Arial" panose="020B0604020202020204" pitchFamily="34" charset="0"/>
                <a:cs typeface="Arial" panose="020B0604020202020204" pitchFamily="34" charset="0"/>
              </a:rPr>
              <a:t>, 1998; </a:t>
            </a:r>
            <a:r>
              <a:rPr lang="es-MX" dirty="0" err="1">
                <a:solidFill>
                  <a:schemeClr val="bg1"/>
                </a:solidFill>
                <a:latin typeface="Arial" panose="020B0604020202020204" pitchFamily="34" charset="0"/>
                <a:cs typeface="Arial" panose="020B0604020202020204" pitchFamily="34" charset="0"/>
              </a:rPr>
              <a:t>Craighead</a:t>
            </a:r>
            <a:r>
              <a:rPr lang="es-MX" dirty="0">
                <a:solidFill>
                  <a:schemeClr val="bg1"/>
                </a:solidFill>
                <a:latin typeface="Arial" panose="020B0604020202020204" pitchFamily="34" charset="0"/>
                <a:cs typeface="Arial" panose="020B0604020202020204" pitchFamily="34" charset="0"/>
              </a:rPr>
              <a:t>, Wilcoxon et al, 1998).</a:t>
            </a:r>
          </a:p>
          <a:p>
            <a:pPr algn="just">
              <a:lnSpc>
                <a:spcPct val="150000"/>
              </a:lnSpc>
            </a:pPr>
            <a:r>
              <a:rPr lang="es-MX" dirty="0">
                <a:solidFill>
                  <a:schemeClr val="bg1"/>
                </a:solidFill>
                <a:latin typeface="Arial" panose="020B0604020202020204" pitchFamily="34" charset="0"/>
                <a:cs typeface="Arial" panose="020B0604020202020204" pitchFamily="34" charset="0"/>
              </a:rPr>
              <a:t>En términos generales, las terapias efectivas para los desordenes de ansiedad son breves (de 10 a 20 sesiones) involucrando psicoeducación sobre la ansiedad, exposición ante estímulos provocadores de ansiedad intrapsíquicos y ambientales hasta ocurrir la habituación y la provisión de entrenamiento en el empleo de estrategias de confrontación o apoyo para ayudar al cliente a enfrentar el proceso de exposición y habituación.														…..</a:t>
            </a:r>
          </a:p>
        </p:txBody>
      </p:sp>
    </p:spTree>
    <p:extLst>
      <p:ext uri="{BB962C8B-B14F-4D97-AF65-F5344CB8AC3E}">
        <p14:creationId xmlns:p14="http://schemas.microsoft.com/office/powerpoint/2010/main" val="1780747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4646F9D-6E9F-46DC-BAFE-84EBD43162AA}"/>
              </a:ext>
            </a:extLst>
          </p:cNvPr>
          <p:cNvSpPr txBox="1"/>
          <p:nvPr/>
        </p:nvSpPr>
        <p:spPr>
          <a:xfrm>
            <a:off x="441434" y="315311"/>
            <a:ext cx="9853448" cy="1703030"/>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Los medicamentos psicoactivos (especialmente ciertos antidepresivos tricíclicos e inhibidores de la recaptura de la serotonina) han mostrado tener efectos clínicos positivos a corto plazo en algunos trastornos de ansiedad (Roy-Byrne &amp; Cowley, 1998; Rauch &amp; </a:t>
            </a:r>
            <a:r>
              <a:rPr lang="es-MX" dirty="0" err="1">
                <a:solidFill>
                  <a:schemeClr val="bg1"/>
                </a:solidFill>
                <a:latin typeface="Arial" panose="020B0604020202020204" pitchFamily="34" charset="0"/>
                <a:cs typeface="Arial" panose="020B0604020202020204" pitchFamily="34" charset="0"/>
              </a:rPr>
              <a:t>Jenike</a:t>
            </a:r>
            <a:r>
              <a:rPr lang="es-MX" dirty="0">
                <a:solidFill>
                  <a:schemeClr val="bg1"/>
                </a:solidFill>
                <a:latin typeface="Arial" panose="020B0604020202020204" pitchFamily="34" charset="0"/>
                <a:cs typeface="Arial" panose="020B0604020202020204" pitchFamily="34" charset="0"/>
              </a:rPr>
              <a:t>, 1998; </a:t>
            </a:r>
            <a:r>
              <a:rPr lang="es-MX" dirty="0" err="1">
                <a:solidFill>
                  <a:schemeClr val="bg1"/>
                </a:solidFill>
                <a:latin typeface="Arial" panose="020B0604020202020204" pitchFamily="34" charset="0"/>
                <a:cs typeface="Arial" panose="020B0604020202020204" pitchFamily="34" charset="0"/>
              </a:rPr>
              <a:t>Yehuda</a:t>
            </a:r>
            <a:r>
              <a:rPr lang="es-MX" dirty="0">
                <a:solidFill>
                  <a:schemeClr val="bg1"/>
                </a:solidFill>
                <a:latin typeface="Arial" panose="020B0604020202020204" pitchFamily="34" charset="0"/>
                <a:cs typeface="Arial" panose="020B0604020202020204" pitchFamily="34" charset="0"/>
              </a:rPr>
              <a:t>, Marshall &amp; </a:t>
            </a:r>
            <a:r>
              <a:rPr lang="es-MX" dirty="0" err="1">
                <a:solidFill>
                  <a:schemeClr val="bg1"/>
                </a:solidFill>
                <a:latin typeface="Arial" panose="020B0604020202020204" pitchFamily="34" charset="0"/>
                <a:cs typeface="Arial" panose="020B0604020202020204" pitchFamily="34" charset="0"/>
              </a:rPr>
              <a:t>Giller</a:t>
            </a:r>
            <a:r>
              <a:rPr lang="es-MX" dirty="0">
                <a:solidFill>
                  <a:schemeClr val="bg1"/>
                </a:solidFill>
                <a:latin typeface="Arial" panose="020B0604020202020204" pitchFamily="34" charset="0"/>
                <a:cs typeface="Arial" panose="020B0604020202020204" pitchFamily="34" charset="0"/>
              </a:rPr>
              <a:t>, 1998). </a:t>
            </a:r>
          </a:p>
        </p:txBody>
      </p:sp>
      <p:sp>
        <p:nvSpPr>
          <p:cNvPr id="4" name="CuadroTexto 3">
            <a:extLst>
              <a:ext uri="{FF2B5EF4-FFF2-40B4-BE49-F238E27FC236}">
                <a16:creationId xmlns:a16="http://schemas.microsoft.com/office/drawing/2014/main" id="{73C45DF6-1228-4985-80B9-2D66A4DB6C12}"/>
              </a:ext>
            </a:extLst>
          </p:cNvPr>
          <p:cNvSpPr txBox="1"/>
          <p:nvPr/>
        </p:nvSpPr>
        <p:spPr>
          <a:xfrm>
            <a:off x="425669" y="1940737"/>
            <a:ext cx="11335407" cy="4611519"/>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En algunas instancias sería apropiado que estos medicamentos se combinaran con intervenciones psicológicas para los trastornos de ansiedad. Los psicólogos típicamente trabajan en equipos multi disciplinarios con médicos que prescriben y supervisan la medicación en casos de ansiedad, donde los medicamentos resultan apropiados. Altas tasas de recaída en personas con depresión, mayores al 50%, con un año asociado con el uso exclusivo de tratamiento farmacológico para depresión (específicamente ciertos antidepresivos tricíclicos e inhibidores de la recaptura de la serotonina), pueden reducirse significativamente mediante un tratamiento psicológico breve (20 sesiones) con terapia cognitivo conductual (</a:t>
            </a:r>
            <a:r>
              <a:rPr lang="es-MX" dirty="0" err="1">
                <a:solidFill>
                  <a:schemeClr val="bg1"/>
                </a:solidFill>
                <a:latin typeface="Arial" panose="020B0604020202020204" pitchFamily="34" charset="0"/>
                <a:cs typeface="Arial" panose="020B0604020202020204" pitchFamily="34" charset="0"/>
              </a:rPr>
              <a:t>Craighead</a:t>
            </a:r>
            <a:r>
              <a:rPr lang="es-MX" dirty="0">
                <a:solidFill>
                  <a:schemeClr val="bg1"/>
                </a:solidFill>
                <a:latin typeface="Arial" panose="020B0604020202020204" pitchFamily="34" charset="0"/>
                <a:cs typeface="Arial" panose="020B0604020202020204" pitchFamily="34" charset="0"/>
              </a:rPr>
              <a:t>, Wilcoxon et al, 1998; </a:t>
            </a:r>
            <a:r>
              <a:rPr lang="es-MX" dirty="0" err="1">
                <a:solidFill>
                  <a:schemeClr val="bg1"/>
                </a:solidFill>
                <a:latin typeface="Arial" panose="020B0604020202020204" pitchFamily="34" charset="0"/>
                <a:cs typeface="Arial" panose="020B0604020202020204" pitchFamily="34" charset="0"/>
              </a:rPr>
              <a:t>Nemeroff</a:t>
            </a:r>
            <a:r>
              <a:rPr lang="es-MX" dirty="0">
                <a:solidFill>
                  <a:schemeClr val="bg1"/>
                </a:solidFill>
                <a:latin typeface="Arial" panose="020B0604020202020204" pitchFamily="34" charset="0"/>
                <a:cs typeface="Arial" panose="020B0604020202020204" pitchFamily="34" charset="0"/>
              </a:rPr>
              <a:t> &amp; </a:t>
            </a:r>
            <a:r>
              <a:rPr lang="es-MX" dirty="0" err="1">
                <a:solidFill>
                  <a:schemeClr val="bg1"/>
                </a:solidFill>
                <a:latin typeface="Arial" panose="020B0604020202020204" pitchFamily="34" charset="0"/>
                <a:cs typeface="Arial" panose="020B0604020202020204" pitchFamily="34" charset="0"/>
              </a:rPr>
              <a:t>Schatzberg</a:t>
            </a:r>
            <a:r>
              <a:rPr lang="es-MX" dirty="0">
                <a:solidFill>
                  <a:schemeClr val="bg1"/>
                </a:solidFill>
                <a:latin typeface="Arial" panose="020B0604020202020204" pitchFamily="34" charset="0"/>
                <a:cs typeface="Arial" panose="020B0604020202020204" pitchFamily="34" charset="0"/>
              </a:rPr>
              <a:t>, 1998). </a:t>
            </a:r>
          </a:p>
          <a:p>
            <a:pPr algn="just">
              <a:lnSpc>
                <a:spcPct val="150000"/>
              </a:lnSpc>
            </a:pPr>
            <a:r>
              <a:rPr lang="es-MX" dirty="0">
                <a:solidFill>
                  <a:schemeClr val="bg1"/>
                </a:solidFill>
                <a:latin typeface="Arial" panose="020B0604020202020204" pitchFamily="34" charset="0"/>
                <a:cs typeface="Arial" panose="020B0604020202020204" pitchFamily="34" charset="0"/>
              </a:rPr>
              <a:t>La terapia cognitiva se enfoca en atribuciones retadoras de tipo pesimista o auto denigrantes, creencias, suposiciones y expectativas, así como entrenamiento en rutinas conductuales para manejar estados de humor negativos.</a:t>
            </a:r>
          </a:p>
        </p:txBody>
      </p:sp>
    </p:spTree>
    <p:extLst>
      <p:ext uri="{BB962C8B-B14F-4D97-AF65-F5344CB8AC3E}">
        <p14:creationId xmlns:p14="http://schemas.microsoft.com/office/powerpoint/2010/main" val="2889078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D524A5-303F-4B02-925B-2B4F62535539}"/>
              </a:ext>
            </a:extLst>
          </p:cNvPr>
          <p:cNvSpPr>
            <a:spLocks noGrp="1"/>
          </p:cNvSpPr>
          <p:nvPr>
            <p:ph type="title"/>
          </p:nvPr>
        </p:nvSpPr>
        <p:spPr>
          <a:xfrm>
            <a:off x="661876" y="452718"/>
            <a:ext cx="9404723" cy="1400530"/>
          </a:xfrm>
        </p:spPr>
        <p:txBody>
          <a:bodyPr/>
          <a:lstStyle/>
          <a:p>
            <a:r>
              <a:rPr lang="es-MX" sz="4000" dirty="0">
                <a:solidFill>
                  <a:schemeClr val="bg1"/>
                </a:solidFill>
                <a:latin typeface="Arial" panose="020B0604020202020204" pitchFamily="34" charset="0"/>
                <a:cs typeface="Arial" panose="020B0604020202020204" pitchFamily="34" charset="0"/>
              </a:rPr>
              <a:t>Programas multimodales para ofensores jóvenes</a:t>
            </a:r>
          </a:p>
        </p:txBody>
      </p:sp>
      <p:sp>
        <p:nvSpPr>
          <p:cNvPr id="3" name="CuadroTexto 2">
            <a:extLst>
              <a:ext uri="{FF2B5EF4-FFF2-40B4-BE49-F238E27FC236}">
                <a16:creationId xmlns:a16="http://schemas.microsoft.com/office/drawing/2014/main" id="{08B789F3-54AC-42BB-8AE2-078A1774501D}"/>
              </a:ext>
            </a:extLst>
          </p:cNvPr>
          <p:cNvSpPr txBox="1"/>
          <p:nvPr/>
        </p:nvSpPr>
        <p:spPr>
          <a:xfrm>
            <a:off x="504496" y="2017986"/>
            <a:ext cx="11083159" cy="4196020"/>
          </a:xfrm>
          <a:prstGeom prst="rect">
            <a:avLst/>
          </a:prstGeom>
          <a:noFill/>
        </p:spPr>
        <p:txBody>
          <a:bodyPr wrap="square" rtlCol="0">
            <a:spAutoFit/>
          </a:bodyPr>
          <a:lstStyle/>
          <a:p>
            <a:pPr algn="just">
              <a:lnSpc>
                <a:spcPct val="150000"/>
              </a:lnSpc>
            </a:pPr>
            <a:r>
              <a:rPr lang="es-MX" dirty="0" err="1">
                <a:solidFill>
                  <a:schemeClr val="bg1"/>
                </a:solidFill>
                <a:latin typeface="Arial" panose="020B0604020202020204" pitchFamily="34" charset="0"/>
                <a:cs typeface="Arial" panose="020B0604020202020204" pitchFamily="34" charset="0"/>
              </a:rPr>
              <a:t>Lipsey</a:t>
            </a:r>
            <a:r>
              <a:rPr lang="es-MX" dirty="0">
                <a:solidFill>
                  <a:schemeClr val="bg1"/>
                </a:solidFill>
                <a:latin typeface="Arial" panose="020B0604020202020204" pitchFamily="34" charset="0"/>
                <a:cs typeface="Arial" panose="020B0604020202020204" pitchFamily="34" charset="0"/>
              </a:rPr>
              <a:t> (1995) en un meta análisis de 397 estudios de intervenciones con ofensores jóvenes, encontró que las intervenciones más efectivas eran las que de manera intensiva y cuidadosa monitoreaban programas conductuales basados en habilidades multimodales de 100 horas de duración en un periodo de 6 meses, mismos que reducían la reincidencia neta por cerca del 25% en un seguimiento de 6 meses.                      La reincidencia en los grupos control que recibían manejo rutinario fue 50% y en los grupos con tratamiento fue de 36.5%. Este 12.5% representa una reducción neta de 25%.</a:t>
            </a:r>
          </a:p>
          <a:p>
            <a:pPr algn="just">
              <a:lnSpc>
                <a:spcPct val="150000"/>
              </a:lnSpc>
            </a:pPr>
            <a:r>
              <a:rPr lang="es-MX" dirty="0">
                <a:solidFill>
                  <a:schemeClr val="bg1"/>
                </a:solidFill>
                <a:latin typeface="Arial" panose="020B0604020202020204" pitchFamily="34" charset="0"/>
                <a:cs typeface="Arial" panose="020B0604020202020204" pitchFamily="34" charset="0"/>
              </a:rPr>
              <a:t>Los programas conductuales basados en habilidades multimodales cubrían temas tales como el comprender los patrones de conducta ofensiva, desarrollar alternativas a estos patrones, tratamiento de abuso de sustancias, alfabetización y entrenamiento en habilidades laborales, así como el involucramiento de la familia en el tratamiento (</a:t>
            </a:r>
            <a:r>
              <a:rPr lang="es-MX" dirty="0" err="1">
                <a:solidFill>
                  <a:schemeClr val="bg1"/>
                </a:solidFill>
                <a:latin typeface="Arial" panose="020B0604020202020204" pitchFamily="34" charset="0"/>
                <a:cs typeface="Arial" panose="020B0604020202020204" pitchFamily="34" charset="0"/>
              </a:rPr>
              <a:t>Hollin</a:t>
            </a:r>
            <a:r>
              <a:rPr lang="es-MX" dirty="0">
                <a:solidFill>
                  <a:schemeClr val="bg1"/>
                </a:solidFill>
                <a:latin typeface="Arial" panose="020B0604020202020204" pitchFamily="34" charset="0"/>
                <a:cs typeface="Arial" panose="020B0604020202020204" pitchFamily="34" charset="0"/>
              </a:rPr>
              <a:t>, 1996).</a:t>
            </a:r>
          </a:p>
        </p:txBody>
      </p:sp>
    </p:spTree>
    <p:extLst>
      <p:ext uri="{BB962C8B-B14F-4D97-AF65-F5344CB8AC3E}">
        <p14:creationId xmlns:p14="http://schemas.microsoft.com/office/powerpoint/2010/main" val="2623249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051947-2DA8-452C-8E8C-3DE55637BFBC}"/>
              </a:ext>
            </a:extLst>
          </p:cNvPr>
          <p:cNvSpPr>
            <a:spLocks noGrp="1"/>
          </p:cNvSpPr>
          <p:nvPr>
            <p:ph type="title"/>
          </p:nvPr>
        </p:nvSpPr>
        <p:spPr>
          <a:xfrm>
            <a:off x="646111" y="452718"/>
            <a:ext cx="9404723" cy="729696"/>
          </a:xfrm>
        </p:spPr>
        <p:txBody>
          <a:bodyPr/>
          <a:lstStyle/>
          <a:p>
            <a:r>
              <a:rPr lang="es-MX" sz="4000" dirty="0">
                <a:solidFill>
                  <a:schemeClr val="bg1"/>
                </a:solidFill>
                <a:latin typeface="Arial" panose="020B0604020202020204" pitchFamily="34" charset="0"/>
                <a:cs typeface="Arial" panose="020B0604020202020204" pitchFamily="34" charset="0"/>
              </a:rPr>
              <a:t>Conclusión</a:t>
            </a:r>
          </a:p>
        </p:txBody>
      </p:sp>
      <p:sp>
        <p:nvSpPr>
          <p:cNvPr id="3" name="CuadroTexto 2">
            <a:extLst>
              <a:ext uri="{FF2B5EF4-FFF2-40B4-BE49-F238E27FC236}">
                <a16:creationId xmlns:a16="http://schemas.microsoft.com/office/drawing/2014/main" id="{552EC9DF-1835-4707-95CE-067F76DEF85B}"/>
              </a:ext>
            </a:extLst>
          </p:cNvPr>
          <p:cNvSpPr txBox="1"/>
          <p:nvPr/>
        </p:nvSpPr>
        <p:spPr>
          <a:xfrm>
            <a:off x="599090" y="1623848"/>
            <a:ext cx="10657489" cy="4611519"/>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Hay una abundancia de datos empíricos para mostrar que los servicios de psicología clínica para ofensores jóvenes y adultos, pueden reducir las tasas de reincidencia. En vista de esto, los servicios de psicología clínica deben aumentarse y desarrollarse.</a:t>
            </a: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a:p>
            <a:pPr algn="ctr">
              <a:lnSpc>
                <a:spcPct val="150000"/>
              </a:lnSpc>
            </a:pPr>
            <a:r>
              <a:rPr lang="es-MX" dirty="0">
                <a:solidFill>
                  <a:schemeClr val="bg1"/>
                </a:solidFill>
                <a:latin typeface="Arial" panose="020B0604020202020204" pitchFamily="34" charset="0"/>
                <a:cs typeface="Arial" panose="020B0604020202020204" pitchFamily="34" charset="0"/>
              </a:rPr>
              <a:t>Referencia</a:t>
            </a: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a:p>
            <a:pPr algn="just">
              <a:lnSpc>
                <a:spcPct val="150000"/>
              </a:lnSpc>
            </a:pPr>
            <a:r>
              <a:rPr lang="es-MX" dirty="0" err="1">
                <a:solidFill>
                  <a:schemeClr val="bg1"/>
                </a:solidFill>
                <a:latin typeface="Arial" panose="020B0604020202020204" pitchFamily="34" charset="0"/>
                <a:cs typeface="Arial" panose="020B0604020202020204" pitchFamily="34" charset="0"/>
              </a:rPr>
              <a:t>Carr</a:t>
            </a:r>
            <a:r>
              <a:rPr lang="es-MX" dirty="0">
                <a:solidFill>
                  <a:schemeClr val="bg1"/>
                </a:solidFill>
                <a:latin typeface="Arial" panose="020B0604020202020204" pitchFamily="34" charset="0"/>
                <a:cs typeface="Arial" panose="020B0604020202020204" pitchFamily="34" charset="0"/>
              </a:rPr>
              <a:t>, A. (2000). </a:t>
            </a:r>
            <a:r>
              <a:rPr lang="es-MX" dirty="0" err="1">
                <a:solidFill>
                  <a:schemeClr val="bg1"/>
                </a:solidFill>
                <a:latin typeface="Arial" panose="020B0604020202020204" pitchFamily="34" charset="0"/>
                <a:cs typeface="Arial" panose="020B0604020202020204" pitchFamily="34" charset="0"/>
              </a:rPr>
              <a:t>Chapter</a:t>
            </a:r>
            <a:r>
              <a:rPr lang="es-MX" dirty="0">
                <a:solidFill>
                  <a:schemeClr val="bg1"/>
                </a:solidFill>
                <a:latin typeface="Arial" panose="020B0604020202020204" pitchFamily="34" charset="0"/>
                <a:cs typeface="Arial" panose="020B0604020202020204" pitchFamily="34" charset="0"/>
              </a:rPr>
              <a:t> 2. </a:t>
            </a:r>
            <a:r>
              <a:rPr lang="es-MX" dirty="0" err="1">
                <a:solidFill>
                  <a:schemeClr val="bg1"/>
                </a:solidFill>
                <a:latin typeface="Arial" panose="020B0604020202020204" pitchFamily="34" charset="0"/>
                <a:cs typeface="Arial" panose="020B0604020202020204" pitchFamily="34" charset="0"/>
              </a:rPr>
              <a:t>The</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effectiveness</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of</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psychological</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treatments</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of</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offenders</a:t>
            </a:r>
            <a:r>
              <a:rPr lang="es-MX" dirty="0">
                <a:solidFill>
                  <a:schemeClr val="bg1"/>
                </a:solidFill>
                <a:latin typeface="Arial" panose="020B0604020202020204" pitchFamily="34" charset="0"/>
                <a:cs typeface="Arial" panose="020B0604020202020204" pitchFamily="34" charset="0"/>
              </a:rPr>
              <a:t>. In </a:t>
            </a:r>
            <a:r>
              <a:rPr lang="es-MX" dirty="0" err="1">
                <a:solidFill>
                  <a:schemeClr val="bg1"/>
                </a:solidFill>
                <a:latin typeface="Arial" panose="020B0604020202020204" pitchFamily="34" charset="0"/>
                <a:cs typeface="Arial" panose="020B0604020202020204" pitchFamily="34" charset="0"/>
              </a:rPr>
              <a:t>Carr</a:t>
            </a:r>
            <a:r>
              <a:rPr lang="es-MX" dirty="0">
                <a:solidFill>
                  <a:schemeClr val="bg1"/>
                </a:solidFill>
                <a:latin typeface="Arial" panose="020B0604020202020204" pitchFamily="34" charset="0"/>
                <a:cs typeface="Arial" panose="020B0604020202020204" pitchFamily="34" charset="0"/>
              </a:rPr>
              <a:t>, A. (Ed.) (2001). </a:t>
            </a:r>
            <a:r>
              <a:rPr lang="es-MX" dirty="0" err="1">
                <a:solidFill>
                  <a:schemeClr val="bg1"/>
                </a:solidFill>
                <a:latin typeface="Arial" panose="020B0604020202020204" pitchFamily="34" charset="0"/>
                <a:cs typeface="Arial" panose="020B0604020202020204" pitchFamily="34" charset="0"/>
              </a:rPr>
              <a:t>Clinical</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Psychology</a:t>
            </a:r>
            <a:r>
              <a:rPr lang="es-MX" dirty="0">
                <a:solidFill>
                  <a:schemeClr val="bg1"/>
                </a:solidFill>
                <a:latin typeface="Arial" panose="020B0604020202020204" pitchFamily="34" charset="0"/>
                <a:cs typeface="Arial" panose="020B0604020202020204" pitchFamily="34" charset="0"/>
              </a:rPr>
              <a:t> in </a:t>
            </a:r>
            <a:r>
              <a:rPr lang="es-MX" dirty="0" err="1">
                <a:solidFill>
                  <a:schemeClr val="bg1"/>
                </a:solidFill>
                <a:latin typeface="Arial" panose="020B0604020202020204" pitchFamily="34" charset="0"/>
                <a:cs typeface="Arial" panose="020B0604020202020204" pitchFamily="34" charset="0"/>
              </a:rPr>
              <a:t>Ireland</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Volume</a:t>
            </a:r>
            <a:r>
              <a:rPr lang="es-MX" dirty="0">
                <a:solidFill>
                  <a:schemeClr val="bg1"/>
                </a:solidFill>
                <a:latin typeface="Arial" panose="020B0604020202020204" pitchFamily="34" charset="0"/>
                <a:cs typeface="Arial" panose="020B0604020202020204" pitchFamily="34" charset="0"/>
              </a:rPr>
              <a:t> 2. </a:t>
            </a:r>
            <a:r>
              <a:rPr lang="es-MX" dirty="0" err="1">
                <a:solidFill>
                  <a:schemeClr val="bg1"/>
                </a:solidFill>
                <a:latin typeface="Arial" panose="020B0604020202020204" pitchFamily="34" charset="0"/>
                <a:cs typeface="Arial" panose="020B0604020202020204" pitchFamily="34" charset="0"/>
              </a:rPr>
              <a:t>Empirical</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Studies</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of</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Problems</a:t>
            </a:r>
            <a:r>
              <a:rPr lang="es-MX" dirty="0">
                <a:solidFill>
                  <a:schemeClr val="bg1"/>
                </a:solidFill>
                <a:latin typeface="Arial" panose="020B0604020202020204" pitchFamily="34" charset="0"/>
                <a:cs typeface="Arial" panose="020B0604020202020204" pitchFamily="34" charset="0"/>
              </a:rPr>
              <a:t> And </a:t>
            </a:r>
            <a:r>
              <a:rPr lang="es-MX" dirty="0" err="1">
                <a:solidFill>
                  <a:schemeClr val="bg1"/>
                </a:solidFill>
                <a:latin typeface="Arial" panose="020B0604020202020204" pitchFamily="34" charset="0"/>
                <a:cs typeface="Arial" panose="020B0604020202020204" pitchFamily="34" charset="0"/>
              </a:rPr>
              <a:t>Treatment</a:t>
            </a:r>
            <a:r>
              <a:rPr lang="es-MX" dirty="0">
                <a:solidFill>
                  <a:schemeClr val="bg1"/>
                </a:solidFill>
                <a:latin typeface="Arial" panose="020B0604020202020204" pitchFamily="34" charset="0"/>
                <a:cs typeface="Arial" panose="020B0604020202020204" pitchFamily="34" charset="0"/>
              </a:rPr>
              <a:t> </a:t>
            </a:r>
            <a:r>
              <a:rPr lang="es-MX" dirty="0" err="1">
                <a:solidFill>
                  <a:schemeClr val="bg1"/>
                </a:solidFill>
                <a:latin typeface="Arial" panose="020B0604020202020204" pitchFamily="34" charset="0"/>
                <a:cs typeface="Arial" panose="020B0604020202020204" pitchFamily="34" charset="0"/>
              </a:rPr>
              <a:t>Processes</a:t>
            </a:r>
            <a:r>
              <a:rPr lang="es-MX" dirty="0">
                <a:solidFill>
                  <a:schemeClr val="bg1"/>
                </a:solidFill>
                <a:latin typeface="Arial" panose="020B0604020202020204" pitchFamily="34" charset="0"/>
                <a:cs typeface="Arial" panose="020B0604020202020204" pitchFamily="34" charset="0"/>
              </a:rPr>
              <a:t> In </a:t>
            </a:r>
            <a:r>
              <a:rPr lang="es-MX" dirty="0" err="1">
                <a:solidFill>
                  <a:schemeClr val="bg1"/>
                </a:solidFill>
                <a:latin typeface="Arial" panose="020B0604020202020204" pitchFamily="34" charset="0"/>
                <a:cs typeface="Arial" panose="020B0604020202020204" pitchFamily="34" charset="0"/>
              </a:rPr>
              <a:t>Adults</a:t>
            </a:r>
            <a:r>
              <a:rPr lang="es-MX" dirty="0">
                <a:solidFill>
                  <a:schemeClr val="bg1"/>
                </a:solidFill>
                <a:latin typeface="Arial" panose="020B0604020202020204" pitchFamily="34" charset="0"/>
                <a:cs typeface="Arial" panose="020B0604020202020204" pitchFamily="34" charset="0"/>
              </a:rPr>
              <a:t> (pp. 53-64). </a:t>
            </a:r>
            <a:r>
              <a:rPr lang="es-MX" dirty="0" err="1">
                <a:solidFill>
                  <a:schemeClr val="bg1"/>
                </a:solidFill>
                <a:latin typeface="Arial" panose="020B0604020202020204" pitchFamily="34" charset="0"/>
                <a:cs typeface="Arial" panose="020B0604020202020204" pitchFamily="34" charset="0"/>
              </a:rPr>
              <a:t>Wales</a:t>
            </a:r>
            <a:r>
              <a:rPr lang="es-MX" dirty="0">
                <a:solidFill>
                  <a:schemeClr val="bg1"/>
                </a:solidFill>
                <a:latin typeface="Arial" panose="020B0604020202020204" pitchFamily="34" charset="0"/>
                <a:cs typeface="Arial" panose="020B0604020202020204" pitchFamily="34" charset="0"/>
              </a:rPr>
              <a:t>: Edwin Mellen </a:t>
            </a:r>
            <a:r>
              <a:rPr lang="es-MX" dirty="0" err="1">
                <a:solidFill>
                  <a:schemeClr val="bg1"/>
                </a:solidFill>
                <a:latin typeface="Arial" panose="020B0604020202020204" pitchFamily="34" charset="0"/>
                <a:cs typeface="Arial" panose="020B0604020202020204" pitchFamily="34" charset="0"/>
              </a:rPr>
              <a:t>Press</a:t>
            </a:r>
            <a:endParaRPr lang="es-MX" dirty="0">
              <a:solidFill>
                <a:schemeClr val="bg1"/>
              </a:solidFill>
              <a:latin typeface="Arial" panose="020B0604020202020204" pitchFamily="34" charset="0"/>
              <a:cs typeface="Arial" panose="020B0604020202020204" pitchFamily="34" charset="0"/>
            </a:endParaRP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4708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AF9CAA62-A811-4736-9388-FA1E0D0DD9C8}"/>
              </a:ext>
            </a:extLst>
          </p:cNvPr>
          <p:cNvSpPr>
            <a:spLocks noGrp="1"/>
          </p:cNvSpPr>
          <p:nvPr>
            <p:ph type="title"/>
          </p:nvPr>
        </p:nvSpPr>
        <p:spPr>
          <a:xfrm>
            <a:off x="646111" y="452718"/>
            <a:ext cx="9404723" cy="887351"/>
          </a:xfrm>
        </p:spPr>
        <p:txBody>
          <a:bodyPr/>
          <a:lstStyle/>
          <a:p>
            <a:pPr algn="ctr"/>
            <a:r>
              <a:rPr lang="es-MX" dirty="0">
                <a:solidFill>
                  <a:schemeClr val="bg1"/>
                </a:solidFill>
                <a:latin typeface="Arial" panose="020B0604020202020204" pitchFamily="34" charset="0"/>
                <a:cs typeface="Arial" panose="020B0604020202020204" pitchFamily="34" charset="0"/>
              </a:rPr>
              <a:t>Introducción</a:t>
            </a:r>
          </a:p>
        </p:txBody>
      </p:sp>
      <p:sp>
        <p:nvSpPr>
          <p:cNvPr id="5" name="CuadroTexto 4">
            <a:extLst>
              <a:ext uri="{FF2B5EF4-FFF2-40B4-BE49-F238E27FC236}">
                <a16:creationId xmlns:a16="http://schemas.microsoft.com/office/drawing/2014/main" id="{9456B4A6-1AEC-44FA-9928-0BE645DF1CA6}"/>
              </a:ext>
            </a:extLst>
          </p:cNvPr>
          <p:cNvSpPr txBox="1"/>
          <p:nvPr/>
        </p:nvSpPr>
        <p:spPr>
          <a:xfrm>
            <a:off x="1860332" y="1749972"/>
            <a:ext cx="3090042" cy="3365024"/>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El propósito de este documento consiste en resumir la efectividad de las intervenciones psicológicas en el tratamiento de delincuentes, con referencia a las revisiones autorizadas de la literatura.</a:t>
            </a:r>
          </a:p>
        </p:txBody>
      </p:sp>
      <p:pic>
        <p:nvPicPr>
          <p:cNvPr id="6" name="Imagen 5">
            <a:extLst>
              <a:ext uri="{FF2B5EF4-FFF2-40B4-BE49-F238E27FC236}">
                <a16:creationId xmlns:a16="http://schemas.microsoft.com/office/drawing/2014/main" id="{95AC3C78-702F-4ED6-B438-2F7B124DE6B0}"/>
              </a:ext>
            </a:extLst>
          </p:cNvPr>
          <p:cNvPicPr>
            <a:picLocks noChangeAspect="1"/>
          </p:cNvPicPr>
          <p:nvPr/>
        </p:nvPicPr>
        <p:blipFill>
          <a:blip r:embed="rId2"/>
          <a:stretch>
            <a:fillRect/>
          </a:stretch>
        </p:blipFill>
        <p:spPr>
          <a:xfrm>
            <a:off x="6245773" y="1956894"/>
            <a:ext cx="3529505" cy="3529505"/>
          </a:xfrm>
          <a:prstGeom prst="rect">
            <a:avLst/>
          </a:prstGeom>
        </p:spPr>
      </p:pic>
    </p:spTree>
    <p:extLst>
      <p:ext uri="{BB962C8B-B14F-4D97-AF65-F5344CB8AC3E}">
        <p14:creationId xmlns:p14="http://schemas.microsoft.com/office/powerpoint/2010/main" val="812417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F9BDC8-915E-4218-9050-05B492FB077C}"/>
              </a:ext>
            </a:extLst>
          </p:cNvPr>
          <p:cNvSpPr>
            <a:spLocks noGrp="1"/>
          </p:cNvSpPr>
          <p:nvPr>
            <p:ph type="title"/>
          </p:nvPr>
        </p:nvSpPr>
        <p:spPr>
          <a:xfrm>
            <a:off x="851063" y="657670"/>
            <a:ext cx="9404723" cy="1400530"/>
          </a:xfrm>
        </p:spPr>
        <p:txBody>
          <a:bodyPr/>
          <a:lstStyle/>
          <a:p>
            <a:r>
              <a:rPr lang="es-MX" sz="4000" dirty="0">
                <a:solidFill>
                  <a:schemeClr val="bg1"/>
                </a:solidFill>
                <a:latin typeface="Arial" panose="020B0604020202020204" pitchFamily="34" charset="0"/>
                <a:cs typeface="Arial" panose="020B0604020202020204" pitchFamily="34" charset="0"/>
              </a:rPr>
              <a:t>Reduciendo comportamientos delictivos mediante intervenciones psicológicas</a:t>
            </a:r>
          </a:p>
        </p:txBody>
      </p:sp>
      <p:sp>
        <p:nvSpPr>
          <p:cNvPr id="3" name="CuadroTexto 2">
            <a:extLst>
              <a:ext uri="{FF2B5EF4-FFF2-40B4-BE49-F238E27FC236}">
                <a16:creationId xmlns:a16="http://schemas.microsoft.com/office/drawing/2014/main" id="{E6FD3596-3D6B-4DFE-87BB-9495F00A732C}"/>
              </a:ext>
            </a:extLst>
          </p:cNvPr>
          <p:cNvSpPr txBox="1"/>
          <p:nvPr/>
        </p:nvSpPr>
        <p:spPr>
          <a:xfrm>
            <a:off x="772510" y="2459421"/>
            <a:ext cx="10846676" cy="3365024"/>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McGuire y </a:t>
            </a:r>
            <a:r>
              <a:rPr lang="es-MX" dirty="0" err="1">
                <a:solidFill>
                  <a:schemeClr val="bg1"/>
                </a:solidFill>
                <a:latin typeface="Arial" panose="020B0604020202020204" pitchFamily="34" charset="0"/>
                <a:cs typeface="Arial" panose="020B0604020202020204" pitchFamily="34" charset="0"/>
              </a:rPr>
              <a:t>Priestly</a:t>
            </a:r>
            <a:r>
              <a:rPr lang="es-MX" dirty="0">
                <a:solidFill>
                  <a:schemeClr val="bg1"/>
                </a:solidFill>
                <a:latin typeface="Arial" panose="020B0604020202020204" pitchFamily="34" charset="0"/>
                <a:cs typeface="Arial" panose="020B0604020202020204" pitchFamily="34" charset="0"/>
              </a:rPr>
              <a:t> (1995) en una extensiva revisión de estudios meta analíticos, con datos agregados de miles de delincuentes y cientos de estudios, concluyeron que en promedio las intervenciones psicológicas con prisioneros reducen la reincidencia en un 10-12 %. También notaron que existe una amplia variabilidad en la efectividad de los programas de intervención psicológica y esto es influenciado por la naturaleza del programa de intervención, la naturaleza de la ofensa y el perfil demográfico y psico social del ofensor tratado. Los programas más efectivos reducen la reincidencia con tasas superiores al 25% (</a:t>
            </a:r>
            <a:r>
              <a:rPr lang="es-MX" dirty="0" err="1">
                <a:solidFill>
                  <a:schemeClr val="bg1"/>
                </a:solidFill>
                <a:latin typeface="Arial" panose="020B0604020202020204" pitchFamily="34" charset="0"/>
                <a:cs typeface="Arial" panose="020B0604020202020204" pitchFamily="34" charset="0"/>
              </a:rPr>
              <a:t>Lipsey</a:t>
            </a:r>
            <a:r>
              <a:rPr lang="es-MX" dirty="0">
                <a:solidFill>
                  <a:schemeClr val="bg1"/>
                </a:solidFill>
                <a:latin typeface="Arial" panose="020B0604020202020204" pitchFamily="34" charset="0"/>
                <a:cs typeface="Arial" panose="020B0604020202020204" pitchFamily="34" charset="0"/>
              </a:rPr>
              <a:t>, 1995; </a:t>
            </a:r>
            <a:r>
              <a:rPr lang="es-MX" dirty="0" err="1">
                <a:solidFill>
                  <a:schemeClr val="bg1"/>
                </a:solidFill>
                <a:latin typeface="Arial" panose="020B0604020202020204" pitchFamily="34" charset="0"/>
                <a:cs typeface="Arial" panose="020B0604020202020204" pitchFamily="34" charset="0"/>
              </a:rPr>
              <a:t>Losel</a:t>
            </a:r>
            <a:r>
              <a:rPr lang="es-MX" dirty="0">
                <a:solidFill>
                  <a:schemeClr val="bg1"/>
                </a:solidFill>
                <a:latin typeface="Arial" panose="020B0604020202020204" pitchFamily="34" charset="0"/>
                <a:cs typeface="Arial" panose="020B0604020202020204" pitchFamily="34" charset="0"/>
              </a:rPr>
              <a:t>, 1995).</a:t>
            </a:r>
          </a:p>
          <a:p>
            <a:pPr algn="just">
              <a:lnSpc>
                <a:spcPct val="150000"/>
              </a:lnSpc>
            </a:pPr>
            <a:r>
              <a:rPr lang="es-MX" dirty="0">
                <a:solidFill>
                  <a:schemeClr val="bg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53497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684F93D-5F04-499C-8DCF-D84DA29212F4}"/>
              </a:ext>
            </a:extLst>
          </p:cNvPr>
          <p:cNvSpPr txBox="1"/>
          <p:nvPr/>
        </p:nvSpPr>
        <p:spPr>
          <a:xfrm>
            <a:off x="914400" y="567558"/>
            <a:ext cx="9412014" cy="5581015"/>
          </a:xfrm>
          <a:prstGeom prst="rect">
            <a:avLst/>
          </a:prstGeom>
          <a:noFill/>
        </p:spPr>
        <p:txBody>
          <a:bodyPr wrap="square" rtlCol="0">
            <a:spAutoFit/>
          </a:bodyPr>
          <a:lstStyle/>
          <a:p>
            <a:r>
              <a:rPr lang="es-MX" dirty="0">
                <a:solidFill>
                  <a:schemeClr val="bg1"/>
                </a:solidFill>
                <a:latin typeface="Arial" panose="020B0604020202020204" pitchFamily="34" charset="0"/>
                <a:cs typeface="Arial" panose="020B0604020202020204" pitchFamily="34" charset="0"/>
              </a:rPr>
              <a:t>Los programas efectivos tienen las siguientes características:</a:t>
            </a:r>
          </a:p>
          <a:p>
            <a:endParaRPr lang="es-MX" dirty="0">
              <a:solidFill>
                <a:schemeClr val="bg1"/>
              </a:solidFill>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
            </a:pPr>
            <a:r>
              <a:rPr lang="es-MX" dirty="0">
                <a:solidFill>
                  <a:schemeClr val="bg1"/>
                </a:solidFill>
                <a:latin typeface="Arial" panose="020B0604020202020204" pitchFamily="34" charset="0"/>
                <a:cs typeface="Arial" panose="020B0604020202020204" pitchFamily="34" charset="0"/>
              </a:rPr>
              <a:t>Los casos se asesoran en términos del riesgo y los casos de alto riesgo reciben una intervención más intensiva, que los de riesgo bajo</a:t>
            </a:r>
          </a:p>
          <a:p>
            <a:pPr marL="285750" indent="-285750">
              <a:lnSpc>
                <a:spcPct val="150000"/>
              </a:lnSpc>
              <a:buFont typeface="Wingdings" panose="05000000000000000000" pitchFamily="2" charset="2"/>
              <a:buChar char="§"/>
            </a:pPr>
            <a:r>
              <a:rPr lang="es-MX" dirty="0">
                <a:solidFill>
                  <a:schemeClr val="bg1"/>
                </a:solidFill>
                <a:latin typeface="Arial" panose="020B0604020202020204" pitchFamily="34" charset="0"/>
                <a:cs typeface="Arial" panose="020B0604020202020204" pitchFamily="34" charset="0"/>
              </a:rPr>
              <a:t>Se enfocan directamente en reducir la conducta ofensiva (violencia, robo, abuso sexual), así como en mejorar el ajuste psicológico, pero sin que el ajuste psicológico general sea el foco exclusivo</a:t>
            </a:r>
          </a:p>
          <a:p>
            <a:pPr marL="285750" indent="-285750">
              <a:lnSpc>
                <a:spcPct val="150000"/>
              </a:lnSpc>
              <a:buFont typeface="Wingdings" panose="05000000000000000000" pitchFamily="2" charset="2"/>
              <a:buChar char="§"/>
            </a:pPr>
            <a:r>
              <a:rPr lang="es-MX" dirty="0">
                <a:solidFill>
                  <a:schemeClr val="bg1"/>
                </a:solidFill>
                <a:latin typeface="Arial" panose="020B0604020202020204" pitchFamily="34" charset="0"/>
                <a:cs typeface="Arial" panose="020B0604020202020204" pitchFamily="34" charset="0"/>
              </a:rPr>
              <a:t>Se emplean métodos de intervención con participación activa, en preferencia a la enseñanza didáctica o el aprendizaje experiencial no estructurado</a:t>
            </a:r>
          </a:p>
          <a:p>
            <a:pPr marL="285750" indent="-285750">
              <a:lnSpc>
                <a:spcPct val="150000"/>
              </a:lnSpc>
              <a:buFont typeface="Wingdings" panose="05000000000000000000" pitchFamily="2" charset="2"/>
              <a:buChar char="§"/>
            </a:pPr>
            <a:r>
              <a:rPr lang="es-MX" dirty="0">
                <a:solidFill>
                  <a:schemeClr val="bg1"/>
                </a:solidFill>
                <a:latin typeface="Arial" panose="020B0604020202020204" pitchFamily="34" charset="0"/>
                <a:cs typeface="Arial" panose="020B0604020202020204" pitchFamily="34" charset="0"/>
              </a:rPr>
              <a:t>Las intervenciones enseñan a los ofensores nuevas habilidades y se basan en buena medida, en métodos cognitivos conductuales, aunque no exclusivamente</a:t>
            </a:r>
          </a:p>
          <a:p>
            <a:pPr marL="285750" indent="-285750">
              <a:lnSpc>
                <a:spcPct val="150000"/>
              </a:lnSpc>
              <a:buFont typeface="Wingdings" panose="05000000000000000000" pitchFamily="2" charset="2"/>
              <a:buChar char="§"/>
            </a:pPr>
            <a:r>
              <a:rPr lang="es-MX" dirty="0">
                <a:solidFill>
                  <a:schemeClr val="bg1"/>
                </a:solidFill>
                <a:latin typeface="Arial" panose="020B0604020202020204" pitchFamily="34" charset="0"/>
                <a:cs typeface="Arial" panose="020B0604020202020204" pitchFamily="34" charset="0"/>
              </a:rPr>
              <a:t>La integridad de los programas se mantiene llevando de la mano los procedimientos, supervisando la integridad del programa, evaluando su efectividad y mediante una supervisión regular de quienes aplican el programa</a:t>
            </a:r>
          </a:p>
        </p:txBody>
      </p:sp>
    </p:spTree>
    <p:extLst>
      <p:ext uri="{BB962C8B-B14F-4D97-AF65-F5344CB8AC3E}">
        <p14:creationId xmlns:p14="http://schemas.microsoft.com/office/powerpoint/2010/main" val="2899308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9A8C7A-B33F-4CC5-A2B5-D37141892388}"/>
              </a:ext>
            </a:extLst>
          </p:cNvPr>
          <p:cNvSpPr>
            <a:spLocks noGrp="1"/>
          </p:cNvSpPr>
          <p:nvPr>
            <p:ph type="title"/>
          </p:nvPr>
        </p:nvSpPr>
        <p:spPr/>
        <p:txBody>
          <a:bodyPr/>
          <a:lstStyle/>
          <a:p>
            <a:r>
              <a:rPr lang="es-MX" sz="4000" dirty="0">
                <a:solidFill>
                  <a:schemeClr val="bg1"/>
                </a:solidFill>
                <a:latin typeface="Arial" panose="020B0604020202020204" pitchFamily="34" charset="0"/>
                <a:cs typeface="Arial" panose="020B0604020202020204" pitchFamily="34" charset="0"/>
              </a:rPr>
              <a:t>Intervención psicológica para problemas específicos con delincuentes</a:t>
            </a:r>
          </a:p>
        </p:txBody>
      </p:sp>
      <p:sp>
        <p:nvSpPr>
          <p:cNvPr id="3" name="CuadroTexto 2">
            <a:extLst>
              <a:ext uri="{FF2B5EF4-FFF2-40B4-BE49-F238E27FC236}">
                <a16:creationId xmlns:a16="http://schemas.microsoft.com/office/drawing/2014/main" id="{4B810416-42BF-4EAD-9929-ADC54F40AFAA}"/>
              </a:ext>
            </a:extLst>
          </p:cNvPr>
          <p:cNvSpPr txBox="1"/>
          <p:nvPr/>
        </p:nvSpPr>
        <p:spPr>
          <a:xfrm>
            <a:off x="614855" y="2286000"/>
            <a:ext cx="10957035" cy="3780522"/>
          </a:xfrm>
          <a:prstGeom prst="rect">
            <a:avLst/>
          </a:prstGeom>
          <a:noFill/>
        </p:spPr>
        <p:txBody>
          <a:bodyPr wrap="square" rtlCol="0">
            <a:spAutoFit/>
          </a:bodyPr>
          <a:lstStyle/>
          <a:p>
            <a:pPr>
              <a:lnSpc>
                <a:spcPct val="150000"/>
              </a:lnSpc>
            </a:pPr>
            <a:r>
              <a:rPr lang="es-MX" dirty="0">
                <a:solidFill>
                  <a:schemeClr val="bg1"/>
                </a:solidFill>
                <a:latin typeface="Arial" panose="020B0604020202020204" pitchFamily="34" charset="0"/>
                <a:cs typeface="Arial" panose="020B0604020202020204" pitchFamily="34" charset="0"/>
              </a:rPr>
              <a:t>Los programas de intervención psicológica efectivos para delincuentes han sido desarrollados en los siguientes dominios:</a:t>
            </a:r>
          </a:p>
          <a:p>
            <a:pPr marL="285750" indent="-285750">
              <a:lnSpc>
                <a:spcPct val="150000"/>
              </a:lnSpc>
              <a:buFont typeface="Wingdings" panose="05000000000000000000" pitchFamily="2" charset="2"/>
              <a:buChar char="§"/>
            </a:pPr>
            <a:r>
              <a:rPr lang="es-MX" dirty="0">
                <a:solidFill>
                  <a:schemeClr val="bg1"/>
                </a:solidFill>
                <a:latin typeface="Arial" panose="020B0604020202020204" pitchFamily="34" charset="0"/>
                <a:cs typeface="Arial" panose="020B0604020202020204" pitchFamily="34" charset="0"/>
              </a:rPr>
              <a:t>Para ofensores que viven impulsiva y desorganizadamente, entrenamiento en habilidades cognitivas (</a:t>
            </a:r>
            <a:r>
              <a:rPr lang="es-MX" dirty="0" err="1">
                <a:solidFill>
                  <a:schemeClr val="bg1"/>
                </a:solidFill>
                <a:latin typeface="Arial" panose="020B0604020202020204" pitchFamily="34" charset="0"/>
                <a:cs typeface="Arial" panose="020B0604020202020204" pitchFamily="34" charset="0"/>
              </a:rPr>
              <a:t>Knott</a:t>
            </a:r>
            <a:r>
              <a:rPr lang="es-MX" dirty="0">
                <a:solidFill>
                  <a:schemeClr val="bg1"/>
                </a:solidFill>
                <a:latin typeface="Arial" panose="020B0604020202020204" pitchFamily="34" charset="0"/>
                <a:cs typeface="Arial" panose="020B0604020202020204" pitchFamily="34" charset="0"/>
              </a:rPr>
              <a:t>, 1995)</a:t>
            </a:r>
          </a:p>
          <a:p>
            <a:pPr marL="285750" indent="-285750">
              <a:lnSpc>
                <a:spcPct val="150000"/>
              </a:lnSpc>
              <a:buFont typeface="Wingdings" panose="05000000000000000000" pitchFamily="2" charset="2"/>
              <a:buChar char="§"/>
            </a:pPr>
            <a:r>
              <a:rPr lang="es-MX" dirty="0">
                <a:solidFill>
                  <a:schemeClr val="bg1"/>
                </a:solidFill>
                <a:latin typeface="Arial" panose="020B0604020202020204" pitchFamily="34" charset="0"/>
                <a:cs typeface="Arial" panose="020B0604020202020204" pitchFamily="34" charset="0"/>
              </a:rPr>
              <a:t>Para ofensores violentos, entrenamiento en ira y manejo de conflictos (Bush, 1995; Browne &amp; Howells, 1996)</a:t>
            </a:r>
          </a:p>
          <a:p>
            <a:pPr marL="285750" indent="-285750">
              <a:lnSpc>
                <a:spcPct val="150000"/>
              </a:lnSpc>
              <a:buFont typeface="Wingdings" panose="05000000000000000000" pitchFamily="2" charset="2"/>
              <a:buChar char="§"/>
            </a:pPr>
            <a:r>
              <a:rPr lang="es-MX" dirty="0">
                <a:solidFill>
                  <a:schemeClr val="bg1"/>
                </a:solidFill>
                <a:latin typeface="Arial" panose="020B0604020202020204" pitchFamily="34" charset="0"/>
                <a:cs typeface="Arial" panose="020B0604020202020204" pitchFamily="34" charset="0"/>
              </a:rPr>
              <a:t>Para ofensores sexuales abusivos, programas multicomponentes para el abuso sexual (</a:t>
            </a:r>
            <a:r>
              <a:rPr lang="es-MX" dirty="0" err="1">
                <a:solidFill>
                  <a:schemeClr val="bg1"/>
                </a:solidFill>
                <a:latin typeface="Arial" panose="020B0604020202020204" pitchFamily="34" charset="0"/>
                <a:cs typeface="Arial" panose="020B0604020202020204" pitchFamily="34" charset="0"/>
              </a:rPr>
              <a:t>Prentky</a:t>
            </a:r>
            <a:r>
              <a:rPr lang="es-MX" dirty="0">
                <a:solidFill>
                  <a:schemeClr val="bg1"/>
                </a:solidFill>
                <a:latin typeface="Arial" panose="020B0604020202020204" pitchFamily="34" charset="0"/>
                <a:cs typeface="Arial" panose="020B0604020202020204" pitchFamily="34" charset="0"/>
              </a:rPr>
              <a:t>, 1995; </a:t>
            </a:r>
            <a:r>
              <a:rPr lang="es-MX" dirty="0" err="1">
                <a:solidFill>
                  <a:schemeClr val="bg1"/>
                </a:solidFill>
                <a:latin typeface="Arial" panose="020B0604020202020204" pitchFamily="34" charset="0"/>
                <a:cs typeface="Arial" panose="020B0604020202020204" pitchFamily="34" charset="0"/>
              </a:rPr>
              <a:t>Maletzky</a:t>
            </a:r>
            <a:r>
              <a:rPr lang="es-MX" dirty="0">
                <a:solidFill>
                  <a:schemeClr val="bg1"/>
                </a:solidFill>
                <a:latin typeface="Arial" panose="020B0604020202020204" pitchFamily="34" charset="0"/>
                <a:cs typeface="Arial" panose="020B0604020202020204" pitchFamily="34" charset="0"/>
              </a:rPr>
              <a:t>, 1998; Hanson &amp; </a:t>
            </a:r>
            <a:r>
              <a:rPr lang="es-MX" dirty="0" err="1">
                <a:solidFill>
                  <a:schemeClr val="bg1"/>
                </a:solidFill>
                <a:latin typeface="Arial" panose="020B0604020202020204" pitchFamily="34" charset="0"/>
                <a:cs typeface="Arial" panose="020B0604020202020204" pitchFamily="34" charset="0"/>
              </a:rPr>
              <a:t>Brussiere</a:t>
            </a:r>
            <a:r>
              <a:rPr lang="es-MX" dirty="0">
                <a:solidFill>
                  <a:schemeClr val="bg1"/>
                </a:solidFill>
                <a:latin typeface="Arial" panose="020B0604020202020204" pitchFamily="34" charset="0"/>
                <a:cs typeface="Arial" panose="020B0604020202020204" pitchFamily="34" charset="0"/>
              </a:rPr>
              <a:t>, 1996; Walsh, 1998)</a:t>
            </a:r>
          </a:p>
          <a:p>
            <a:pPr>
              <a:lnSpc>
                <a:spcPct val="150000"/>
              </a:lnSpc>
            </a:pPr>
            <a:r>
              <a:rPr lang="es-MX" dirty="0">
                <a:solidFill>
                  <a:schemeClr val="bg1"/>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590831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0223174-DC57-41DB-8805-C4A0C765D6BD}"/>
              </a:ext>
            </a:extLst>
          </p:cNvPr>
          <p:cNvSpPr txBox="1"/>
          <p:nvPr/>
        </p:nvSpPr>
        <p:spPr>
          <a:xfrm>
            <a:off x="693683" y="1828801"/>
            <a:ext cx="10830911" cy="3693319"/>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Para personas con problemas de adicción, programas específicos de abuso de drogas (</a:t>
            </a:r>
            <a:r>
              <a:rPr lang="es-MX" dirty="0" err="1">
                <a:solidFill>
                  <a:schemeClr val="bg1"/>
                </a:solidFill>
                <a:latin typeface="Arial" panose="020B0604020202020204" pitchFamily="34" charset="0"/>
                <a:cs typeface="Arial" panose="020B0604020202020204" pitchFamily="34" charset="0"/>
              </a:rPr>
              <a:t>Finney</a:t>
            </a:r>
            <a:r>
              <a:rPr lang="es-MX" dirty="0">
                <a:solidFill>
                  <a:schemeClr val="bg1"/>
                </a:solidFill>
                <a:latin typeface="Arial" panose="020B0604020202020204" pitchFamily="34" charset="0"/>
                <a:cs typeface="Arial" panose="020B0604020202020204" pitchFamily="34" charset="0"/>
              </a:rPr>
              <a:t> &amp; </a:t>
            </a:r>
            <a:r>
              <a:rPr lang="es-MX" dirty="0" err="1">
                <a:solidFill>
                  <a:schemeClr val="bg1"/>
                </a:solidFill>
                <a:latin typeface="Arial" panose="020B0604020202020204" pitchFamily="34" charset="0"/>
                <a:cs typeface="Arial" panose="020B0604020202020204" pitchFamily="34" charset="0"/>
              </a:rPr>
              <a:t>Moos</a:t>
            </a:r>
            <a:r>
              <a:rPr lang="es-MX" dirty="0">
                <a:solidFill>
                  <a:schemeClr val="bg1"/>
                </a:solidFill>
                <a:latin typeface="Arial" panose="020B0604020202020204" pitchFamily="34" charset="0"/>
                <a:cs typeface="Arial" panose="020B0604020202020204" pitchFamily="34" charset="0"/>
              </a:rPr>
              <a:t>, 1998; </a:t>
            </a:r>
            <a:r>
              <a:rPr lang="es-MX" dirty="0" err="1">
                <a:solidFill>
                  <a:schemeClr val="bg1"/>
                </a:solidFill>
                <a:latin typeface="Arial" panose="020B0604020202020204" pitchFamily="34" charset="0"/>
                <a:cs typeface="Arial" panose="020B0604020202020204" pitchFamily="34" charset="0"/>
              </a:rPr>
              <a:t>Milan</a:t>
            </a:r>
            <a:r>
              <a:rPr lang="es-MX" dirty="0">
                <a:solidFill>
                  <a:schemeClr val="bg1"/>
                </a:solidFill>
                <a:latin typeface="Arial" panose="020B0604020202020204" pitchFamily="34" charset="0"/>
                <a:cs typeface="Arial" panose="020B0604020202020204" pitchFamily="34" charset="0"/>
              </a:rPr>
              <a:t>, Chin &amp; </a:t>
            </a:r>
            <a:r>
              <a:rPr lang="es-MX" dirty="0" err="1">
                <a:solidFill>
                  <a:schemeClr val="bg1"/>
                </a:solidFill>
                <a:latin typeface="Arial" panose="020B0604020202020204" pitchFamily="34" charset="0"/>
                <a:cs typeface="Arial" panose="020B0604020202020204" pitchFamily="34" charset="0"/>
              </a:rPr>
              <a:t>Nguyem</a:t>
            </a:r>
            <a:r>
              <a:rPr lang="es-MX" dirty="0">
                <a:solidFill>
                  <a:schemeClr val="bg1"/>
                </a:solidFill>
                <a:latin typeface="Arial" panose="020B0604020202020204" pitchFamily="34" charset="0"/>
                <a:cs typeface="Arial" panose="020B0604020202020204" pitchFamily="34" charset="0"/>
              </a:rPr>
              <a:t>, 1999; </a:t>
            </a:r>
            <a:r>
              <a:rPr lang="es-MX" dirty="0" err="1">
                <a:solidFill>
                  <a:schemeClr val="bg1"/>
                </a:solidFill>
                <a:latin typeface="Arial" panose="020B0604020202020204" pitchFamily="34" charset="0"/>
                <a:cs typeface="Arial" panose="020B0604020202020204" pitchFamily="34" charset="0"/>
              </a:rPr>
              <a:t>McMurran</a:t>
            </a:r>
            <a:r>
              <a:rPr lang="es-MX" dirty="0">
                <a:solidFill>
                  <a:schemeClr val="bg1"/>
                </a:solidFill>
                <a:latin typeface="Arial" panose="020B0604020202020204" pitchFamily="34" charset="0"/>
                <a:cs typeface="Arial" panose="020B0604020202020204" pitchFamily="34" charset="0"/>
              </a:rPr>
              <a:t>, 1996)</a:t>
            </a: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Para personas con problemas de ansiedad y del modo emocional, terapia cognitivo conductual (Barlow, Lawton </a:t>
            </a:r>
            <a:r>
              <a:rPr lang="es-MX" dirty="0" err="1">
                <a:solidFill>
                  <a:schemeClr val="bg1"/>
                </a:solidFill>
                <a:latin typeface="Arial" panose="020B0604020202020204" pitchFamily="34" charset="0"/>
                <a:cs typeface="Arial" panose="020B0604020202020204" pitchFamily="34" charset="0"/>
              </a:rPr>
              <a:t>Esler</a:t>
            </a:r>
            <a:r>
              <a:rPr lang="es-MX" dirty="0">
                <a:solidFill>
                  <a:schemeClr val="bg1"/>
                </a:solidFill>
                <a:latin typeface="Arial" panose="020B0604020202020204" pitchFamily="34" charset="0"/>
                <a:cs typeface="Arial" panose="020B0604020202020204" pitchFamily="34" charset="0"/>
              </a:rPr>
              <a:t> &amp; Vitali, 1998; Franklin &amp; </a:t>
            </a:r>
            <a:r>
              <a:rPr lang="es-MX" dirty="0" err="1">
                <a:solidFill>
                  <a:schemeClr val="bg1"/>
                </a:solidFill>
                <a:latin typeface="Arial" panose="020B0604020202020204" pitchFamily="34" charset="0"/>
                <a:cs typeface="Arial" panose="020B0604020202020204" pitchFamily="34" charset="0"/>
              </a:rPr>
              <a:t>Foa</a:t>
            </a:r>
            <a:r>
              <a:rPr lang="es-MX" dirty="0">
                <a:solidFill>
                  <a:schemeClr val="bg1"/>
                </a:solidFill>
                <a:latin typeface="Arial" panose="020B0604020202020204" pitchFamily="34" charset="0"/>
                <a:cs typeface="Arial" panose="020B0604020202020204" pitchFamily="34" charset="0"/>
              </a:rPr>
              <a:t>, 1998; </a:t>
            </a:r>
            <a:r>
              <a:rPr lang="es-MX" dirty="0" err="1">
                <a:solidFill>
                  <a:schemeClr val="bg1"/>
                </a:solidFill>
                <a:latin typeface="Arial" panose="020B0604020202020204" pitchFamily="34" charset="0"/>
                <a:cs typeface="Arial" panose="020B0604020202020204" pitchFamily="34" charset="0"/>
              </a:rPr>
              <a:t>Keane</a:t>
            </a:r>
            <a:r>
              <a:rPr lang="es-MX" dirty="0">
                <a:solidFill>
                  <a:schemeClr val="bg1"/>
                </a:solidFill>
                <a:latin typeface="Arial" panose="020B0604020202020204" pitchFamily="34" charset="0"/>
                <a:cs typeface="Arial" panose="020B0604020202020204" pitchFamily="34" charset="0"/>
              </a:rPr>
              <a:t>, 1998; </a:t>
            </a:r>
            <a:r>
              <a:rPr lang="es-MX" dirty="0" err="1">
                <a:solidFill>
                  <a:schemeClr val="bg1"/>
                </a:solidFill>
                <a:latin typeface="Arial" panose="020B0604020202020204" pitchFamily="34" charset="0"/>
                <a:cs typeface="Arial" panose="020B0604020202020204" pitchFamily="34" charset="0"/>
              </a:rPr>
              <a:t>Craighead</a:t>
            </a:r>
            <a:r>
              <a:rPr lang="es-MX" dirty="0">
                <a:solidFill>
                  <a:schemeClr val="bg1"/>
                </a:solidFill>
                <a:latin typeface="Arial" panose="020B0604020202020204" pitchFamily="34" charset="0"/>
                <a:cs typeface="Arial" panose="020B0604020202020204" pitchFamily="34" charset="0"/>
              </a:rPr>
              <a:t>, Wilcoxon et al, 1998)</a:t>
            </a: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Para ofensores jóvenes, programas de entrenamiento en habilidades específicas para adolescentes y adultos jóvenes, multimodales (</a:t>
            </a:r>
            <a:r>
              <a:rPr lang="es-MX" dirty="0" err="1">
                <a:solidFill>
                  <a:schemeClr val="bg1"/>
                </a:solidFill>
                <a:latin typeface="Arial" panose="020B0604020202020204" pitchFamily="34" charset="0"/>
                <a:cs typeface="Arial" panose="020B0604020202020204" pitchFamily="34" charset="0"/>
              </a:rPr>
              <a:t>Lipsey</a:t>
            </a:r>
            <a:r>
              <a:rPr lang="es-MX" dirty="0">
                <a:solidFill>
                  <a:schemeClr val="bg1"/>
                </a:solidFill>
                <a:latin typeface="Arial" panose="020B0604020202020204" pitchFamily="34" charset="0"/>
                <a:cs typeface="Arial" panose="020B0604020202020204" pitchFamily="34" charset="0"/>
              </a:rPr>
              <a:t>, 1995; </a:t>
            </a:r>
            <a:r>
              <a:rPr lang="es-MX" dirty="0" err="1">
                <a:solidFill>
                  <a:schemeClr val="bg1"/>
                </a:solidFill>
                <a:latin typeface="Arial" panose="020B0604020202020204" pitchFamily="34" charset="0"/>
                <a:cs typeface="Arial" panose="020B0604020202020204" pitchFamily="34" charset="0"/>
              </a:rPr>
              <a:t>Hollin</a:t>
            </a:r>
            <a:r>
              <a:rPr lang="es-MX" dirty="0">
                <a:solidFill>
                  <a:schemeClr val="bg1"/>
                </a:solidFill>
                <a:latin typeface="Arial" panose="020B0604020202020204" pitchFamily="34" charset="0"/>
                <a:cs typeface="Arial" panose="020B0604020202020204" pitchFamily="34" charset="0"/>
              </a:rPr>
              <a:t>, 1996)</a:t>
            </a: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a:p>
            <a:endParaRPr lang="es-MX"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6527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A08D7E-CFCD-47DE-A364-4301AF776689}"/>
              </a:ext>
            </a:extLst>
          </p:cNvPr>
          <p:cNvSpPr>
            <a:spLocks noGrp="1"/>
          </p:cNvSpPr>
          <p:nvPr>
            <p:ph type="title"/>
          </p:nvPr>
        </p:nvSpPr>
        <p:spPr>
          <a:xfrm>
            <a:off x="677918" y="673436"/>
            <a:ext cx="10137227" cy="1400530"/>
          </a:xfrm>
        </p:spPr>
        <p:txBody>
          <a:bodyPr/>
          <a:lstStyle/>
          <a:p>
            <a:r>
              <a:rPr lang="es-MX" sz="4000" dirty="0">
                <a:solidFill>
                  <a:schemeClr val="bg1"/>
                </a:solidFill>
                <a:latin typeface="Arial" panose="020B0604020202020204" pitchFamily="34" charset="0"/>
                <a:cs typeface="Arial" panose="020B0604020202020204" pitchFamily="34" charset="0"/>
              </a:rPr>
              <a:t>Entrenamiento en habilidades cognitivas para ofensores impulsivos desorganizados</a:t>
            </a:r>
          </a:p>
        </p:txBody>
      </p:sp>
      <p:sp>
        <p:nvSpPr>
          <p:cNvPr id="3" name="CuadroTexto 2">
            <a:extLst>
              <a:ext uri="{FF2B5EF4-FFF2-40B4-BE49-F238E27FC236}">
                <a16:creationId xmlns:a16="http://schemas.microsoft.com/office/drawing/2014/main" id="{4044296B-5249-407F-8145-99E62A9C4DF5}"/>
              </a:ext>
            </a:extLst>
          </p:cNvPr>
          <p:cNvSpPr txBox="1"/>
          <p:nvPr/>
        </p:nvSpPr>
        <p:spPr>
          <a:xfrm>
            <a:off x="662151" y="2081048"/>
            <a:ext cx="11067393" cy="4196020"/>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Los programas de entrenamiento en habilidades cognitivas se ha visto que en Canadá y en UK reducen las tasas de reincidencia de 30% a 0% en un periodo de seguimiento de entre 9 -12 meses (</a:t>
            </a:r>
            <a:r>
              <a:rPr lang="es-MX" dirty="0" err="1">
                <a:solidFill>
                  <a:schemeClr val="bg1"/>
                </a:solidFill>
                <a:latin typeface="Arial" panose="020B0604020202020204" pitchFamily="34" charset="0"/>
                <a:cs typeface="Arial" panose="020B0604020202020204" pitchFamily="34" charset="0"/>
              </a:rPr>
              <a:t>Knott</a:t>
            </a:r>
            <a:r>
              <a:rPr lang="es-MX" dirty="0">
                <a:solidFill>
                  <a:schemeClr val="bg1"/>
                </a:solidFill>
                <a:latin typeface="Arial" panose="020B0604020202020204" pitchFamily="34" charset="0"/>
                <a:cs typeface="Arial" panose="020B0604020202020204" pitchFamily="34" charset="0"/>
              </a:rPr>
              <a:t>, 1995).      </a:t>
            </a: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a:p>
            <a:pPr algn="just">
              <a:lnSpc>
                <a:spcPct val="150000"/>
              </a:lnSpc>
            </a:pPr>
            <a:r>
              <a:rPr lang="es-MX" dirty="0">
                <a:solidFill>
                  <a:schemeClr val="bg1"/>
                </a:solidFill>
                <a:latin typeface="Arial" panose="020B0604020202020204" pitchFamily="34" charset="0"/>
                <a:cs typeface="Arial" panose="020B0604020202020204" pitchFamily="34" charset="0"/>
              </a:rPr>
              <a:t>Los programas de entrenamiento en habilidades cognitivas han mostrado en Canadá la reducción de tasas de reincidencia de 70% a 18% en un periodo de 9 meses y el UK han reducido la reincidencia de tasas de 44% a 39% en un periodo de seguimiento de 12 meses (</a:t>
            </a:r>
            <a:r>
              <a:rPr lang="es-MX" dirty="0" err="1">
                <a:solidFill>
                  <a:schemeClr val="bg1"/>
                </a:solidFill>
                <a:latin typeface="Arial" panose="020B0604020202020204" pitchFamily="34" charset="0"/>
                <a:cs typeface="Arial" panose="020B0604020202020204" pitchFamily="34" charset="0"/>
              </a:rPr>
              <a:t>Knott</a:t>
            </a:r>
            <a:r>
              <a:rPr lang="es-MX" dirty="0">
                <a:solidFill>
                  <a:schemeClr val="bg1"/>
                </a:solidFill>
                <a:latin typeface="Arial" panose="020B0604020202020204" pitchFamily="34" charset="0"/>
                <a:cs typeface="Arial" panose="020B0604020202020204" pitchFamily="34" charset="0"/>
              </a:rPr>
              <a:t>, 1995). </a:t>
            </a: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a:p>
            <a:pPr algn="just">
              <a:lnSpc>
                <a:spcPct val="150000"/>
              </a:lnSpc>
            </a:pPr>
            <a:r>
              <a:rPr lang="es-MX" dirty="0">
                <a:solidFill>
                  <a:schemeClr val="bg1"/>
                </a:solidFill>
                <a:latin typeface="Arial" panose="020B0604020202020204" pitchFamily="34" charset="0"/>
                <a:cs typeface="Arial" panose="020B0604020202020204" pitchFamily="34" charset="0"/>
              </a:rPr>
              <a:t>Los programas de entrenamiento en habilidades cognitivas típicamente abarcan cerca de 70 horas de tratamiento e incluyen módulos de los siguientes componentes: habilidades para resolver problemas, habilidades sociales, habilidades de auto control, pensamiento creativo y razonamiento crítico.</a:t>
            </a:r>
          </a:p>
        </p:txBody>
      </p:sp>
    </p:spTree>
    <p:extLst>
      <p:ext uri="{BB962C8B-B14F-4D97-AF65-F5344CB8AC3E}">
        <p14:creationId xmlns:p14="http://schemas.microsoft.com/office/powerpoint/2010/main" val="1093263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18DC25-94FC-4F00-9526-4302016AEF4E}"/>
              </a:ext>
            </a:extLst>
          </p:cNvPr>
          <p:cNvSpPr>
            <a:spLocks noGrp="1"/>
          </p:cNvSpPr>
          <p:nvPr>
            <p:ph type="title"/>
          </p:nvPr>
        </p:nvSpPr>
        <p:spPr/>
        <p:txBody>
          <a:bodyPr/>
          <a:lstStyle/>
          <a:p>
            <a:r>
              <a:rPr lang="es-MX" sz="4000" dirty="0">
                <a:solidFill>
                  <a:schemeClr val="bg1"/>
                </a:solidFill>
                <a:latin typeface="Arial" panose="020B0604020202020204" pitchFamily="34" charset="0"/>
                <a:cs typeface="Arial" panose="020B0604020202020204" pitchFamily="34" charset="0"/>
              </a:rPr>
              <a:t>Entrenamiento en ira y manejo de conflictos para ofensores violentos</a:t>
            </a:r>
          </a:p>
        </p:txBody>
      </p:sp>
      <p:sp>
        <p:nvSpPr>
          <p:cNvPr id="3" name="CuadroTexto 2">
            <a:extLst>
              <a:ext uri="{FF2B5EF4-FFF2-40B4-BE49-F238E27FC236}">
                <a16:creationId xmlns:a16="http://schemas.microsoft.com/office/drawing/2014/main" id="{01DF93EA-BC05-4359-A5B0-68EADDC99517}"/>
              </a:ext>
            </a:extLst>
          </p:cNvPr>
          <p:cNvSpPr txBox="1"/>
          <p:nvPr/>
        </p:nvSpPr>
        <p:spPr>
          <a:xfrm>
            <a:off x="662152" y="2191407"/>
            <a:ext cx="10752082" cy="4196020"/>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Para ofensores violentos, el entrenamiento en ira y manejo de conflictos ha mostrado, en diversos estudios, la reducción de la conducta violenta (Bush, 1995; Browne &amp; Howells, 1996). Bush (1995)        en los Estados unidos, encontró que luego de 3 años, ninguno de los ofensores que terminaron más de        7 meses de un programa intensivo de manejo de la ira, tuvieron una pena por un crimen violento, comparado con 18% de casos no tratados en el grupo control.</a:t>
            </a: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a:p>
            <a:pPr algn="just">
              <a:lnSpc>
                <a:spcPct val="150000"/>
              </a:lnSpc>
            </a:pPr>
            <a:r>
              <a:rPr lang="es-MX" dirty="0">
                <a:solidFill>
                  <a:schemeClr val="bg1"/>
                </a:solidFill>
                <a:latin typeface="Arial" panose="020B0604020202020204" pitchFamily="34" charset="0"/>
                <a:cs typeface="Arial" panose="020B0604020202020204" pitchFamily="34" charset="0"/>
              </a:rPr>
              <a:t>El entrenamiento en ira y manejo de conflictos incluía el entrenamiento para reconocer situaciones disparadoras, entrenamiento para reducir la excitación fisiológica, entrenamiento auto instruccional para alterar estilos de pensamiento mantenedores de la ira, entrenamiento en habilidades para resolver problemas sociales y entrenamiento en razonamiento moral.</a:t>
            </a:r>
          </a:p>
        </p:txBody>
      </p:sp>
    </p:spTree>
    <p:extLst>
      <p:ext uri="{BB962C8B-B14F-4D97-AF65-F5344CB8AC3E}">
        <p14:creationId xmlns:p14="http://schemas.microsoft.com/office/powerpoint/2010/main" val="1063228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792076-EC8D-4CF7-AAC4-B8729F3F83AF}"/>
              </a:ext>
            </a:extLst>
          </p:cNvPr>
          <p:cNvSpPr>
            <a:spLocks noGrp="1"/>
          </p:cNvSpPr>
          <p:nvPr>
            <p:ph type="title"/>
          </p:nvPr>
        </p:nvSpPr>
        <p:spPr/>
        <p:txBody>
          <a:bodyPr/>
          <a:lstStyle/>
          <a:p>
            <a:r>
              <a:rPr lang="es-MX" sz="4000" dirty="0">
                <a:solidFill>
                  <a:schemeClr val="bg1"/>
                </a:solidFill>
                <a:latin typeface="Arial" panose="020B0604020202020204" pitchFamily="34" charset="0"/>
                <a:cs typeface="Arial" panose="020B0604020202020204" pitchFamily="34" charset="0"/>
              </a:rPr>
              <a:t>Programas multi componente para ofensores sexuales abusivos</a:t>
            </a:r>
          </a:p>
        </p:txBody>
      </p:sp>
      <p:sp>
        <p:nvSpPr>
          <p:cNvPr id="3" name="CuadroTexto 2">
            <a:extLst>
              <a:ext uri="{FF2B5EF4-FFF2-40B4-BE49-F238E27FC236}">
                <a16:creationId xmlns:a16="http://schemas.microsoft.com/office/drawing/2014/main" id="{68F12A2B-6491-42B1-9163-72AD2DACA165}"/>
              </a:ext>
            </a:extLst>
          </p:cNvPr>
          <p:cNvSpPr txBox="1"/>
          <p:nvPr/>
        </p:nvSpPr>
        <p:spPr>
          <a:xfrm>
            <a:off x="677917" y="2112579"/>
            <a:ext cx="10846676" cy="3780522"/>
          </a:xfrm>
          <a:prstGeom prst="rect">
            <a:avLst/>
          </a:prstGeom>
          <a:noFill/>
        </p:spPr>
        <p:txBody>
          <a:bodyPr wrap="square" rtlCol="0">
            <a:spAutoFit/>
          </a:bodyPr>
          <a:lstStyle/>
          <a:p>
            <a:pPr algn="just">
              <a:lnSpc>
                <a:spcPct val="150000"/>
              </a:lnSpc>
            </a:pPr>
            <a:r>
              <a:rPr lang="es-MX" dirty="0">
                <a:solidFill>
                  <a:schemeClr val="bg1"/>
                </a:solidFill>
                <a:latin typeface="Arial" panose="020B0604020202020204" pitchFamily="34" charset="0"/>
                <a:cs typeface="Arial" panose="020B0604020202020204" pitchFamily="34" charset="0"/>
              </a:rPr>
              <a:t>Los programas de tratamiento cognitivo conductual multi componente, han mostrado que reducen las tasas de reincidencia entre ofensores sexuales de una tasa general de 40% para ofensores no tratados, hasta un 19% para raptores y 13% para pedófilos (</a:t>
            </a:r>
            <a:r>
              <a:rPr lang="es-MX" dirty="0" err="1">
                <a:solidFill>
                  <a:schemeClr val="bg1"/>
                </a:solidFill>
                <a:latin typeface="Arial" panose="020B0604020202020204" pitchFamily="34" charset="0"/>
                <a:cs typeface="Arial" panose="020B0604020202020204" pitchFamily="34" charset="0"/>
              </a:rPr>
              <a:t>Maletzky</a:t>
            </a:r>
            <a:r>
              <a:rPr lang="es-MX" dirty="0">
                <a:solidFill>
                  <a:schemeClr val="bg1"/>
                </a:solidFill>
                <a:latin typeface="Arial" panose="020B0604020202020204" pitchFamily="34" charset="0"/>
                <a:cs typeface="Arial" panose="020B0604020202020204" pitchFamily="34" charset="0"/>
              </a:rPr>
              <a:t>, 1998; Hanson &amp; </a:t>
            </a:r>
            <a:r>
              <a:rPr lang="es-MX" dirty="0" err="1">
                <a:solidFill>
                  <a:schemeClr val="bg1"/>
                </a:solidFill>
                <a:latin typeface="Arial" panose="020B0604020202020204" pitchFamily="34" charset="0"/>
                <a:cs typeface="Arial" panose="020B0604020202020204" pitchFamily="34" charset="0"/>
              </a:rPr>
              <a:t>Brussiere</a:t>
            </a:r>
            <a:r>
              <a:rPr lang="es-MX" dirty="0">
                <a:solidFill>
                  <a:schemeClr val="bg1"/>
                </a:solidFill>
                <a:latin typeface="Arial" panose="020B0604020202020204" pitchFamily="34" charset="0"/>
                <a:cs typeface="Arial" panose="020B0604020202020204" pitchFamily="34" charset="0"/>
              </a:rPr>
              <a:t>, 1996; Walsh, 1998; Murphy, 1998; </a:t>
            </a:r>
            <a:r>
              <a:rPr lang="es-MX" dirty="0" err="1">
                <a:solidFill>
                  <a:schemeClr val="bg1"/>
                </a:solidFill>
                <a:latin typeface="Arial" panose="020B0604020202020204" pitchFamily="34" charset="0"/>
                <a:cs typeface="Arial" panose="020B0604020202020204" pitchFamily="34" charset="0"/>
              </a:rPr>
              <a:t>Prentky</a:t>
            </a:r>
            <a:r>
              <a:rPr lang="es-MX" dirty="0">
                <a:solidFill>
                  <a:schemeClr val="bg1"/>
                </a:solidFill>
                <a:latin typeface="Arial" panose="020B0604020202020204" pitchFamily="34" charset="0"/>
                <a:cs typeface="Arial" panose="020B0604020202020204" pitchFamily="34" charset="0"/>
              </a:rPr>
              <a:t>, 1995). Los programas cognitivo conductuales multi elemento que han resultado efectivos para ofensores sexuales tiene características específicas:</a:t>
            </a:r>
          </a:p>
          <a:p>
            <a:pPr algn="just">
              <a:lnSpc>
                <a:spcPct val="150000"/>
              </a:lnSpc>
            </a:pPr>
            <a:endParaRPr lang="es-MX" dirty="0">
              <a:solidFill>
                <a:schemeClr val="bg1"/>
              </a:solidFill>
              <a:latin typeface="Arial" panose="020B0604020202020204" pitchFamily="34" charset="0"/>
              <a:cs typeface="Arial" panose="020B0604020202020204" pitchFamily="34" charset="0"/>
            </a:endParaRPr>
          </a:p>
          <a:p>
            <a:pPr marL="285750" indent="-285750" algn="just">
              <a:lnSpc>
                <a:spcPct val="150000"/>
              </a:lnSpc>
              <a:buFont typeface="Arial" panose="020B0604020202020204" pitchFamily="34" charset="0"/>
              <a:buChar char="•"/>
            </a:pPr>
            <a:r>
              <a:rPr lang="es-MX" dirty="0">
                <a:solidFill>
                  <a:schemeClr val="bg1"/>
                </a:solidFill>
                <a:latin typeface="Arial" panose="020B0604020202020204" pitchFamily="34" charset="0"/>
                <a:cs typeface="Arial" panose="020B0604020202020204" pitchFamily="34" charset="0"/>
              </a:rPr>
              <a:t>Los programas efectivos involucran contratos explícitos y la asesoría individual frecuentemente implican medidas </a:t>
            </a:r>
            <a:r>
              <a:rPr lang="es-MX" dirty="0" err="1">
                <a:solidFill>
                  <a:schemeClr val="bg1"/>
                </a:solidFill>
                <a:latin typeface="Arial" panose="020B0604020202020204" pitchFamily="34" charset="0"/>
                <a:cs typeface="Arial" panose="020B0604020202020204" pitchFamily="34" charset="0"/>
              </a:rPr>
              <a:t>pletismográficas</a:t>
            </a:r>
            <a:r>
              <a:rPr lang="es-MX" dirty="0">
                <a:solidFill>
                  <a:schemeClr val="bg1"/>
                </a:solidFill>
                <a:latin typeface="Arial" panose="020B0604020202020204" pitchFamily="34" charset="0"/>
                <a:cs typeface="Arial" panose="020B0604020202020204" pitchFamily="34" charset="0"/>
              </a:rPr>
              <a:t> del pene, patrones de excitación sexual ante un rango de estímulos sexuales.													…..</a:t>
            </a:r>
          </a:p>
        </p:txBody>
      </p:sp>
    </p:spTree>
    <p:extLst>
      <p:ext uri="{BB962C8B-B14F-4D97-AF65-F5344CB8AC3E}">
        <p14:creationId xmlns:p14="http://schemas.microsoft.com/office/powerpoint/2010/main" val="19783534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201</TotalTime>
  <Words>2016</Words>
  <Application>Microsoft Office PowerPoint</Application>
  <PresentationFormat>Panorámica</PresentationFormat>
  <Paragraphs>66</Paragraphs>
  <Slides>15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Century Gothic</vt:lpstr>
      <vt:lpstr>Wingdings</vt:lpstr>
      <vt:lpstr>Wingdings 3</vt:lpstr>
      <vt:lpstr>Ion</vt:lpstr>
      <vt:lpstr>La Efectividad de los Tratamientos Psicológicos para Delincuentes</vt:lpstr>
      <vt:lpstr>Introducción</vt:lpstr>
      <vt:lpstr>Reduciendo comportamientos delictivos mediante intervenciones psicológicas</vt:lpstr>
      <vt:lpstr>Presentación de PowerPoint</vt:lpstr>
      <vt:lpstr>Intervención psicológica para problemas específicos con delincuentes</vt:lpstr>
      <vt:lpstr>Presentación de PowerPoint</vt:lpstr>
      <vt:lpstr>Entrenamiento en habilidades cognitivas para ofensores impulsivos desorganizados</vt:lpstr>
      <vt:lpstr>Entrenamiento en ira y manejo de conflictos para ofensores violentos</vt:lpstr>
      <vt:lpstr>Programas multi componente para ofensores sexuales abusivos</vt:lpstr>
      <vt:lpstr>Presentación de PowerPoint</vt:lpstr>
      <vt:lpstr>Programas de tratamiento para drogas   y alcohol</vt:lpstr>
      <vt:lpstr>Terapia cognitivo conductual para la ansiedad y problemas de humor</vt:lpstr>
      <vt:lpstr>Presentación de PowerPoint</vt:lpstr>
      <vt:lpstr>Programas multimodales para ofensores jóvenes</vt:lpstr>
      <vt:lpstr>Conclusión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Efectividad de los Tratamientos Psicológicos para Delincuentes</dc:title>
  <dc:creator>DR JAIME</dc:creator>
  <cp:lastModifiedBy>DR JAIME</cp:lastModifiedBy>
  <cp:revision>29</cp:revision>
  <dcterms:created xsi:type="dcterms:W3CDTF">2024-04-23T22:04:48Z</dcterms:created>
  <dcterms:modified xsi:type="dcterms:W3CDTF">2024-04-25T15:39:28Z</dcterms:modified>
</cp:coreProperties>
</file>