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8"/>
  </p:notesMasterIdLst>
  <p:handoutMasterIdLst>
    <p:handoutMasterId r:id="rId29"/>
  </p:handoutMasterIdLst>
  <p:sldIdLst>
    <p:sldId id="256" r:id="rId5"/>
    <p:sldId id="257" r:id="rId6"/>
    <p:sldId id="258" r:id="rId7"/>
    <p:sldId id="261" r:id="rId8"/>
    <p:sldId id="259" r:id="rId9"/>
    <p:sldId id="260"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744" autoAdjust="0"/>
  </p:normalViewPr>
  <p:slideViewPr>
    <p:cSldViewPr snapToGrid="0">
      <p:cViewPr varScale="1">
        <p:scale>
          <a:sx n="61" d="100"/>
          <a:sy n="61" d="100"/>
        </p:scale>
        <p:origin x="882" y="6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4094" y="5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A090D19F-9EE3-43D8-9670-6A58E05C31A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fecha 2">
            <a:extLst>
              <a:ext uri="{FF2B5EF4-FFF2-40B4-BE49-F238E27FC236}">
                <a16:creationId xmlns:a16="http://schemas.microsoft.com/office/drawing/2014/main" id="{E0D55E1F-C225-46B0-8D02-A7F01D1EEC6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6E262B4-B896-403C-B66F-14297228633E}" type="datetime1">
              <a:rPr lang="es-ES" smtClean="0"/>
              <a:t>13/05/2024</a:t>
            </a:fld>
            <a:endParaRPr lang="es-ES" dirty="0"/>
          </a:p>
        </p:txBody>
      </p:sp>
      <p:sp>
        <p:nvSpPr>
          <p:cNvPr id="4" name="Marcador de pie de página 3">
            <a:extLst>
              <a:ext uri="{FF2B5EF4-FFF2-40B4-BE49-F238E27FC236}">
                <a16:creationId xmlns:a16="http://schemas.microsoft.com/office/drawing/2014/main" id="{52CF677B-DDC3-4004-9B1B-95E07E15D2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número de diapositiva 4">
            <a:extLst>
              <a:ext uri="{FF2B5EF4-FFF2-40B4-BE49-F238E27FC236}">
                <a16:creationId xmlns:a16="http://schemas.microsoft.com/office/drawing/2014/main" id="{4AD43975-40E2-4F98-BE43-D14876F362E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8BC8066-2EF6-4176-9ACB-F71BDAE9FFED}" type="slidenum">
              <a:rPr lang="es-ES" smtClean="0"/>
              <a:t>‹Nº›</a:t>
            </a:fld>
            <a:endParaRPr lang="es-ES" dirty="0"/>
          </a:p>
        </p:txBody>
      </p:sp>
    </p:spTree>
    <p:extLst>
      <p:ext uri="{BB962C8B-B14F-4D97-AF65-F5344CB8AC3E}">
        <p14:creationId xmlns:p14="http://schemas.microsoft.com/office/powerpoint/2010/main" val="25140328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37C5F9-7011-494E-8441-572A2F74900F}" type="datetime1">
              <a:rPr lang="es-ES" smtClean="0"/>
              <a:pPr/>
              <a:t>13/05/2024</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EA54082-0EDA-40C0-B23E-AB88047B2438}" type="slidenum">
              <a:rPr lang="es-ES" noProof="0" smtClean="0"/>
              <a:t>‹Nº›</a:t>
            </a:fld>
            <a:endParaRPr lang="es-ES" noProof="0" dirty="0"/>
          </a:p>
        </p:txBody>
      </p:sp>
    </p:spTree>
    <p:extLst>
      <p:ext uri="{BB962C8B-B14F-4D97-AF65-F5344CB8AC3E}">
        <p14:creationId xmlns:p14="http://schemas.microsoft.com/office/powerpoint/2010/main" val="262509364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675420" y="2493085"/>
            <a:ext cx="4971618" cy="2033753"/>
          </a:xfrm>
        </p:spPr>
        <p:txBody>
          <a:bodyPr rtlCol="0" anchor="ctr">
            <a:normAutofit/>
          </a:bodyPr>
          <a:lstStyle>
            <a:lvl1pPr algn="r">
              <a:defRPr sz="3600"/>
            </a:lvl1pPr>
          </a:lstStyle>
          <a:p>
            <a:pPr rtl="0"/>
            <a:r>
              <a:rPr lang="es-ES" noProof="0" dirty="0"/>
              <a:t>Título</a:t>
            </a:r>
          </a:p>
        </p:txBody>
      </p:sp>
      <p:sp>
        <p:nvSpPr>
          <p:cNvPr id="3" name="Subtítulo 2"/>
          <p:cNvSpPr>
            <a:spLocks noGrp="1"/>
          </p:cNvSpPr>
          <p:nvPr>
            <p:ph type="subTitle" idx="1" hasCustomPrompt="1"/>
          </p:nvPr>
        </p:nvSpPr>
        <p:spPr>
          <a:xfrm>
            <a:off x="6569348" y="2493085"/>
            <a:ext cx="4984220" cy="2033752"/>
          </a:xfrm>
        </p:spPr>
        <p:txBody>
          <a:bodyPr rtlCol="0" anchor="ctr">
            <a:normAutofit/>
          </a:bodyPr>
          <a:lstStyle>
            <a:lvl1pPr marL="0" indent="0" algn="l">
              <a:buNone/>
              <a:defRPr sz="180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dirty="0"/>
              <a:t>Subtítulo</a:t>
            </a:r>
          </a:p>
        </p:txBody>
      </p:sp>
      <p:cxnSp>
        <p:nvCxnSpPr>
          <p:cNvPr id="8" name="Conector recto 7"/>
          <p:cNvCxnSpPr/>
          <p:nvPr userDrawn="1"/>
        </p:nvCxnSpPr>
        <p:spPr>
          <a:xfrm>
            <a:off x="6108192" y="2842697"/>
            <a:ext cx="0" cy="1334530"/>
          </a:xfrm>
          <a:prstGeom prst="line">
            <a:avLst/>
          </a:prstGeom>
          <a:ln w="889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ángulo 8" descr="Borde de rectángulo coloreado"/>
          <p:cNvSpPr/>
          <p:nvPr userDrawn="1"/>
        </p:nvSpPr>
        <p:spPr>
          <a:xfrm>
            <a:off x="0" y="6479628"/>
            <a:ext cx="3054096" cy="3783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 name="Rectángulo 9" descr="Borde de rectángulo coloreado"/>
          <p:cNvSpPr/>
          <p:nvPr userDrawn="1"/>
        </p:nvSpPr>
        <p:spPr>
          <a:xfrm>
            <a:off x="3054096" y="6479628"/>
            <a:ext cx="3054096" cy="3783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 name="Rectángulo 10" descr="Borde de rectángulo coloreado"/>
          <p:cNvSpPr/>
          <p:nvPr userDrawn="1"/>
        </p:nvSpPr>
        <p:spPr>
          <a:xfrm>
            <a:off x="6108192" y="6479628"/>
            <a:ext cx="3054096" cy="3783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 name="Rectángulo 11" descr="Borde de rectángulo coloreado"/>
          <p:cNvSpPr/>
          <p:nvPr userDrawn="1"/>
        </p:nvSpPr>
        <p:spPr>
          <a:xfrm>
            <a:off x="9137904" y="6479628"/>
            <a:ext cx="3054096" cy="3783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Tree>
    <p:extLst>
      <p:ext uri="{BB962C8B-B14F-4D97-AF65-F5344CB8AC3E}">
        <p14:creationId xmlns:p14="http://schemas.microsoft.com/office/powerpoint/2010/main" val="4097708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rtlCol="0" anchor="b"/>
          <a:lstStyle>
            <a:lvl1pPr>
              <a:defRPr sz="3200"/>
            </a:lvl1pPr>
          </a:lstStyle>
          <a:p>
            <a:pPr rtl="0"/>
            <a:r>
              <a:rPr lang="es-ES" noProof="0"/>
              <a:t>Haga clic para modificar el estilo de título del patrón</a:t>
            </a:r>
            <a:endParaRPr lang="es-ES" noProof="0" dirty="0"/>
          </a:p>
        </p:txBody>
      </p:sp>
      <p:sp>
        <p:nvSpPr>
          <p:cNvPr id="3" name="Marcador de contenido 2"/>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texto 3"/>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55AF1B89-A648-4AB9-86FB-2AECFDB9655E}" type="datetime1">
              <a:rPr lang="es-ES" noProof="0" smtClean="0"/>
              <a:t>13/05/2024</a:t>
            </a:fld>
            <a:endParaRPr lang="es-ES" noProof="0" dirty="0"/>
          </a:p>
        </p:txBody>
      </p:sp>
      <p:sp>
        <p:nvSpPr>
          <p:cNvPr id="6" name="Marcador de pie de página 5"/>
          <p:cNvSpPr>
            <a:spLocks noGrp="1"/>
          </p:cNvSpPr>
          <p:nvPr>
            <p:ph type="ftr" sz="quarter" idx="11"/>
          </p:nvPr>
        </p:nvSpPr>
        <p:spPr/>
        <p:txBody>
          <a:bodyPr rtlCol="0"/>
          <a:lstStyle/>
          <a:p>
            <a:pPr rtl="0"/>
            <a:endParaRPr lang="es-ES" noProof="0" dirty="0"/>
          </a:p>
        </p:txBody>
      </p:sp>
      <p:sp>
        <p:nvSpPr>
          <p:cNvPr id="7" name="Marcador de número de diapositiva 6"/>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55218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rtlCol="0" anchor="b"/>
          <a:lstStyle>
            <a:lvl1pPr>
              <a:defRPr sz="3200"/>
            </a:lvl1pPr>
          </a:lstStyle>
          <a:p>
            <a:pPr rtl="0"/>
            <a:r>
              <a:rPr lang="es-ES" noProof="0"/>
              <a:t>Haga clic para modificar el estilo de título del patrón</a:t>
            </a:r>
            <a:endParaRPr lang="es-ES" noProof="0" dirty="0"/>
          </a:p>
        </p:txBody>
      </p:sp>
      <p:sp>
        <p:nvSpPr>
          <p:cNvPr id="3" name="Marcador de posición de imagen 2"/>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endParaRPr lang="es-ES" noProof="0" dirty="0"/>
          </a:p>
        </p:txBody>
      </p:sp>
      <p:sp>
        <p:nvSpPr>
          <p:cNvPr id="4" name="Marcador de texto 3"/>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5C305597-7093-4576-A7EF-0FD64D4673D5}" type="datetime1">
              <a:rPr lang="es-ES" noProof="0" smtClean="0"/>
              <a:t>13/05/2024</a:t>
            </a:fld>
            <a:endParaRPr lang="es-ES" noProof="0" dirty="0"/>
          </a:p>
        </p:txBody>
      </p:sp>
      <p:sp>
        <p:nvSpPr>
          <p:cNvPr id="6" name="Marcador de pie de página 5"/>
          <p:cNvSpPr>
            <a:spLocks noGrp="1"/>
          </p:cNvSpPr>
          <p:nvPr>
            <p:ph type="ftr" sz="quarter" idx="11"/>
          </p:nvPr>
        </p:nvSpPr>
        <p:spPr/>
        <p:txBody>
          <a:bodyPr rtlCol="0"/>
          <a:lstStyle/>
          <a:p>
            <a:pPr rtl="0"/>
            <a:endParaRPr lang="es-ES" noProof="0" dirty="0"/>
          </a:p>
        </p:txBody>
      </p:sp>
      <p:sp>
        <p:nvSpPr>
          <p:cNvPr id="7" name="Marcador de número de diapositiva 6"/>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2313247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fecha 3"/>
          <p:cNvSpPr>
            <a:spLocks noGrp="1"/>
          </p:cNvSpPr>
          <p:nvPr>
            <p:ph type="dt" sz="half" idx="10"/>
          </p:nvPr>
        </p:nvSpPr>
        <p:spPr/>
        <p:txBody>
          <a:bodyPr rtlCol="0"/>
          <a:lstStyle/>
          <a:p>
            <a:pPr rtl="0"/>
            <a:fld id="{8465CB68-3E08-4DF6-BC85-D147685CA4AB}" type="datetime1">
              <a:rPr lang="es-ES" noProof="0" smtClean="0"/>
              <a:t>13/05/2024</a:t>
            </a:fld>
            <a:endParaRPr lang="es-ES" noProof="0" dirty="0"/>
          </a:p>
        </p:txBody>
      </p:sp>
      <p:sp>
        <p:nvSpPr>
          <p:cNvPr id="5" name="Marcador de pie de página 4"/>
          <p:cNvSpPr>
            <a:spLocks noGrp="1"/>
          </p:cNvSpPr>
          <p:nvPr>
            <p:ph type="ftr" sz="quarter" idx="11"/>
          </p:nvPr>
        </p:nvSpPr>
        <p:spPr/>
        <p:txBody>
          <a:bodyPr rtlCol="0"/>
          <a:lstStyle/>
          <a:p>
            <a:pPr rtl="0"/>
            <a:endParaRPr lang="es-ES" noProof="0" dirty="0"/>
          </a:p>
        </p:txBody>
      </p:sp>
      <p:sp>
        <p:nvSpPr>
          <p:cNvPr id="6" name="Marcador de número de diapositiva 5"/>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260751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838200" y="365125"/>
            <a:ext cx="7734300" cy="5811838"/>
          </a:xfrm>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fecha 3"/>
          <p:cNvSpPr>
            <a:spLocks noGrp="1"/>
          </p:cNvSpPr>
          <p:nvPr>
            <p:ph type="dt" sz="half" idx="10"/>
          </p:nvPr>
        </p:nvSpPr>
        <p:spPr/>
        <p:txBody>
          <a:bodyPr rtlCol="0"/>
          <a:lstStyle/>
          <a:p>
            <a:pPr rtl="0"/>
            <a:fld id="{3055EFA1-C424-4AEC-AE89-C7B89789D05E}" type="datetime1">
              <a:rPr lang="es-ES" noProof="0" smtClean="0"/>
              <a:t>13/05/2024</a:t>
            </a:fld>
            <a:endParaRPr lang="es-ES" noProof="0" dirty="0"/>
          </a:p>
        </p:txBody>
      </p:sp>
      <p:sp>
        <p:nvSpPr>
          <p:cNvPr id="5" name="Marcador de pie de página 4"/>
          <p:cNvSpPr>
            <a:spLocks noGrp="1"/>
          </p:cNvSpPr>
          <p:nvPr>
            <p:ph type="ftr" sz="quarter" idx="11"/>
          </p:nvPr>
        </p:nvSpPr>
        <p:spPr/>
        <p:txBody>
          <a:bodyPr rtlCol="0"/>
          <a:lstStyle/>
          <a:p>
            <a:pPr rtl="0"/>
            <a:endParaRPr lang="es-ES" noProof="0" dirty="0"/>
          </a:p>
        </p:txBody>
      </p:sp>
      <p:sp>
        <p:nvSpPr>
          <p:cNvPr id="6" name="Marcador de número de diapositiva 5"/>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926822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1610211"/>
            <a:ext cx="6934201" cy="965477"/>
          </a:xfrm>
        </p:spPr>
        <p:txBody>
          <a:bodyPr rtlCol="0"/>
          <a:lstStyle>
            <a:lvl1pPr>
              <a:defRPr/>
            </a:lvl1pPr>
          </a:lstStyle>
          <a:p>
            <a:pPr rtl="0"/>
            <a:r>
              <a:rPr lang="es-ES" noProof="0" dirty="0"/>
              <a:t>Título</a:t>
            </a:r>
          </a:p>
        </p:txBody>
      </p:sp>
      <p:sp>
        <p:nvSpPr>
          <p:cNvPr id="3" name="Marcador de contenido 2"/>
          <p:cNvSpPr>
            <a:spLocks noGrp="1"/>
          </p:cNvSpPr>
          <p:nvPr>
            <p:ph idx="1" hasCustomPrompt="1"/>
          </p:nvPr>
        </p:nvSpPr>
        <p:spPr>
          <a:xfrm>
            <a:off x="838201" y="2727433"/>
            <a:ext cx="6934200" cy="2585545"/>
          </a:xfrm>
        </p:spPr>
        <p:txBody>
          <a:bodyPr rtlCol="0">
            <a:normAutofit/>
          </a:bodyPr>
          <a:lstStyle>
            <a:lvl1pPr marL="0" indent="0">
              <a:lnSpc>
                <a:spcPct val="110000"/>
              </a:lnSpc>
              <a:spcBef>
                <a:spcPts val="0"/>
              </a:spcBef>
              <a:spcAft>
                <a:spcPts val="1400"/>
              </a:spcAft>
              <a:buNone/>
              <a:defRPr sz="1800" baseline="0">
                <a:solidFill>
                  <a:schemeClr val="tx1">
                    <a:lumMod val="85000"/>
                    <a:lumOff val="15000"/>
                  </a:schemeClr>
                </a:solidFill>
              </a:defRPr>
            </a:lvl1pPr>
          </a:lstStyle>
          <a:p>
            <a:pPr lvl="0" rtl="0"/>
            <a:r>
              <a:rPr lang="es-ES" noProof="0" dirty="0"/>
              <a:t>Texto de cuerpo</a:t>
            </a:r>
          </a:p>
        </p:txBody>
      </p:sp>
      <p:sp>
        <p:nvSpPr>
          <p:cNvPr id="7" name="Rectángulo 6" descr="Borde de rectángulo coloreado"/>
          <p:cNvSpPr/>
          <p:nvPr userDrawn="1"/>
        </p:nvSpPr>
        <p:spPr>
          <a:xfrm>
            <a:off x="0" y="6479628"/>
            <a:ext cx="3054096" cy="3783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 name="Rectángulo 7" descr="Borde de rectángulo coloreado"/>
          <p:cNvSpPr/>
          <p:nvPr userDrawn="1"/>
        </p:nvSpPr>
        <p:spPr>
          <a:xfrm>
            <a:off x="3054096" y="6479628"/>
            <a:ext cx="3054096" cy="3783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 name="Rectángulo 8" descr="Borde de rectángulo coloreado"/>
          <p:cNvSpPr/>
          <p:nvPr userDrawn="1"/>
        </p:nvSpPr>
        <p:spPr>
          <a:xfrm>
            <a:off x="6108192" y="6479628"/>
            <a:ext cx="3054096" cy="3783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 name="Rectángulo 9" descr="Borde de rectángulo coloreado"/>
          <p:cNvSpPr/>
          <p:nvPr userDrawn="1"/>
        </p:nvSpPr>
        <p:spPr>
          <a:xfrm>
            <a:off x="9137904" y="6479628"/>
            <a:ext cx="3054096" cy="3783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Tree>
    <p:extLst>
      <p:ext uri="{BB962C8B-B14F-4D97-AF65-F5344CB8AC3E}">
        <p14:creationId xmlns:p14="http://schemas.microsoft.com/office/powerpoint/2010/main" val="3205919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 me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365125"/>
            <a:ext cx="4837386" cy="990709"/>
          </a:xfrm>
        </p:spPr>
        <p:txBody>
          <a:bodyPr rtlCol="0">
            <a:normAutofit/>
          </a:bodyPr>
          <a:lstStyle>
            <a:lvl1pPr>
              <a:defRPr sz="3600"/>
            </a:lvl1pPr>
          </a:lstStyle>
          <a:p>
            <a:pPr rtl="0"/>
            <a:r>
              <a:rPr lang="es-ES" noProof="0" dirty="0"/>
              <a:t>Título</a:t>
            </a:r>
          </a:p>
        </p:txBody>
      </p:sp>
      <p:sp>
        <p:nvSpPr>
          <p:cNvPr id="3" name="Marcador de contenido 2"/>
          <p:cNvSpPr>
            <a:spLocks noGrp="1"/>
          </p:cNvSpPr>
          <p:nvPr>
            <p:ph sz="half" idx="1" hasCustomPrompt="1"/>
          </p:nvPr>
        </p:nvSpPr>
        <p:spPr>
          <a:xfrm>
            <a:off x="926758" y="2380595"/>
            <a:ext cx="4748828" cy="450383"/>
          </a:xfrm>
        </p:spPr>
        <p:txBody>
          <a:bodyPr rtlCol="0">
            <a:normAutofit/>
          </a:bodyPr>
          <a:lstStyle>
            <a:lvl1pPr marL="0" indent="0">
              <a:buNone/>
              <a:tabLst>
                <a:tab pos="850392" algn="ctr"/>
                <a:tab pos="1545336" algn="ctr"/>
                <a:tab pos="2240280" algn="ctr"/>
                <a:tab pos="2926080" algn="ctr"/>
                <a:tab pos="3621024" algn="ctr"/>
                <a:tab pos="4315968" algn="ctr"/>
              </a:tabLst>
              <a:defRPr sz="2400">
                <a:solidFill>
                  <a:schemeClr val="tx2"/>
                </a:solidFill>
              </a:defRPr>
            </a:lvl1pPr>
          </a:lstStyle>
          <a:p>
            <a:pPr lvl="0" rtl="0"/>
            <a:r>
              <a:rPr lang="es-ES" noProof="0" dirty="0"/>
              <a:t>Texto</a:t>
            </a:r>
          </a:p>
        </p:txBody>
      </p:sp>
      <p:sp>
        <p:nvSpPr>
          <p:cNvPr id="4" name="Marcador de contenido 3"/>
          <p:cNvSpPr>
            <a:spLocks noGrp="1"/>
          </p:cNvSpPr>
          <p:nvPr>
            <p:ph sz="half" idx="2" hasCustomPrompt="1"/>
          </p:nvPr>
        </p:nvSpPr>
        <p:spPr>
          <a:xfrm>
            <a:off x="6558454" y="2317530"/>
            <a:ext cx="4795345" cy="4083269"/>
          </a:xfrm>
        </p:spPr>
        <p:txBody>
          <a:bodyPr rtlCol="0">
            <a:normAutofit/>
          </a:bodyPr>
          <a:lstStyle>
            <a:lvl1pPr marL="0" indent="0">
              <a:lnSpc>
                <a:spcPct val="137000"/>
              </a:lnSpc>
              <a:spcBef>
                <a:spcPts val="0"/>
              </a:spcBef>
              <a:buNone/>
              <a:defRPr sz="1700" baseline="0">
                <a:solidFill>
                  <a:schemeClr val="tx1">
                    <a:lumMod val="85000"/>
                    <a:lumOff val="15000"/>
                  </a:schemeClr>
                </a:solidFill>
              </a:defRPr>
            </a:lvl1pPr>
          </a:lstStyle>
          <a:p>
            <a:pPr lvl="0" rtl="0"/>
            <a:r>
              <a:rPr lang="es-ES" noProof="0" dirty="0"/>
              <a:t>Texto</a:t>
            </a:r>
          </a:p>
        </p:txBody>
      </p:sp>
      <p:sp>
        <p:nvSpPr>
          <p:cNvPr id="9" name="Marcador de texto 8"/>
          <p:cNvSpPr>
            <a:spLocks noGrp="1"/>
          </p:cNvSpPr>
          <p:nvPr>
            <p:ph type="body" sz="quarter" idx="10" hasCustomPrompt="1"/>
          </p:nvPr>
        </p:nvSpPr>
        <p:spPr>
          <a:xfrm>
            <a:off x="6557963" y="365125"/>
            <a:ext cx="4795837" cy="990709"/>
          </a:xfrm>
        </p:spPr>
        <p:txBody>
          <a:bodyPr rtlCol="0" anchor="ctr">
            <a:normAutofit/>
          </a:bodyPr>
          <a:lstStyle>
            <a:lvl1pPr marL="0" indent="0" algn="r">
              <a:buNone/>
              <a:defRPr sz="2400">
                <a:solidFill>
                  <a:schemeClr val="tx2"/>
                </a:solidFill>
                <a:latin typeface="+mj-lt"/>
              </a:defRPr>
            </a:lvl1pPr>
          </a:lstStyle>
          <a:p>
            <a:pPr lvl="0" rtl="0"/>
            <a:r>
              <a:rPr lang="es-ES" noProof="0" dirty="0"/>
              <a:t>Mes</a:t>
            </a:r>
          </a:p>
        </p:txBody>
      </p:sp>
      <p:grpSp>
        <p:nvGrpSpPr>
          <p:cNvPr id="23" name="Grupo 22" descr="Líneas de guiones"/>
          <p:cNvGrpSpPr/>
          <p:nvPr userDrawn="1"/>
        </p:nvGrpSpPr>
        <p:grpSpPr>
          <a:xfrm>
            <a:off x="6557963" y="2680139"/>
            <a:ext cx="4795836" cy="3565213"/>
            <a:chOff x="6557963" y="2680139"/>
            <a:chExt cx="4795836" cy="3565213"/>
          </a:xfrm>
        </p:grpSpPr>
        <p:cxnSp>
          <p:nvCxnSpPr>
            <p:cNvPr id="11" name="Conector recto 10"/>
            <p:cNvCxnSpPr/>
            <p:nvPr userDrawn="1"/>
          </p:nvCxnSpPr>
          <p:spPr>
            <a:xfrm>
              <a:off x="6557963" y="2680139"/>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userDrawn="1"/>
          </p:nvCxnSpPr>
          <p:spPr>
            <a:xfrm>
              <a:off x="6557963" y="3037491"/>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userDrawn="1"/>
          </p:nvCxnSpPr>
          <p:spPr>
            <a:xfrm>
              <a:off x="6557963" y="339242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 name="Conector recto 13"/>
            <p:cNvCxnSpPr/>
            <p:nvPr userDrawn="1"/>
          </p:nvCxnSpPr>
          <p:spPr>
            <a:xfrm>
              <a:off x="6557963" y="374904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userDrawn="1"/>
          </p:nvCxnSpPr>
          <p:spPr>
            <a:xfrm>
              <a:off x="6557963" y="410565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Conector recto 16"/>
            <p:cNvCxnSpPr/>
            <p:nvPr userDrawn="1"/>
          </p:nvCxnSpPr>
          <p:spPr>
            <a:xfrm>
              <a:off x="6557963" y="446227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Conector recto 17"/>
            <p:cNvCxnSpPr/>
            <p:nvPr userDrawn="1"/>
          </p:nvCxnSpPr>
          <p:spPr>
            <a:xfrm>
              <a:off x="6557963" y="4818888"/>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9" name="Conector recto 18"/>
            <p:cNvCxnSpPr/>
            <p:nvPr userDrawn="1"/>
          </p:nvCxnSpPr>
          <p:spPr>
            <a:xfrm>
              <a:off x="6557963" y="517550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0" name="Conector recto 19"/>
            <p:cNvCxnSpPr/>
            <p:nvPr userDrawn="1"/>
          </p:nvCxnSpPr>
          <p:spPr>
            <a:xfrm>
              <a:off x="6557963" y="553212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 name="Conector recto 20"/>
            <p:cNvCxnSpPr/>
            <p:nvPr userDrawn="1"/>
          </p:nvCxnSpPr>
          <p:spPr>
            <a:xfrm>
              <a:off x="6557963" y="588873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userDrawn="1"/>
          </p:nvCxnSpPr>
          <p:spPr>
            <a:xfrm>
              <a:off x="6557963" y="624535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24" name="Rectángulo 23"/>
          <p:cNvSpPr/>
          <p:nvPr userDrawn="1"/>
        </p:nvSpPr>
        <p:spPr>
          <a:xfrm>
            <a:off x="838200" y="1618737"/>
            <a:ext cx="4837386" cy="54886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sz="2000" noProof="0" dirty="0"/>
              <a:t>Texto</a:t>
            </a:r>
          </a:p>
        </p:txBody>
      </p:sp>
      <p:grpSp>
        <p:nvGrpSpPr>
          <p:cNvPr id="25" name="Grupo 24" descr="Formas circulares"/>
          <p:cNvGrpSpPr/>
          <p:nvPr userDrawn="1"/>
        </p:nvGrpSpPr>
        <p:grpSpPr>
          <a:xfrm>
            <a:off x="987552" y="3151398"/>
            <a:ext cx="4471416" cy="2875416"/>
            <a:chOff x="987552" y="3151398"/>
            <a:chExt cx="4471416" cy="2875416"/>
          </a:xfrm>
        </p:grpSpPr>
        <p:grpSp>
          <p:nvGrpSpPr>
            <p:cNvPr id="26" name="Grupo 25"/>
            <p:cNvGrpSpPr/>
            <p:nvPr/>
          </p:nvGrpSpPr>
          <p:grpSpPr>
            <a:xfrm>
              <a:off x="987552" y="3151398"/>
              <a:ext cx="4471416" cy="310901"/>
              <a:chOff x="987552" y="3151398"/>
              <a:chExt cx="4471416" cy="310901"/>
            </a:xfrm>
          </p:grpSpPr>
          <p:sp>
            <p:nvSpPr>
              <p:cNvPr id="59" name="Oval 58"/>
              <p:cNvSpPr/>
              <p:nvPr/>
            </p:nvSpPr>
            <p:spPr>
              <a:xfrm>
                <a:off x="987552" y="315140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0" name="Oval 59"/>
              <p:cNvSpPr/>
              <p:nvPr/>
            </p:nvSpPr>
            <p:spPr>
              <a:xfrm>
                <a:off x="1682496" y="3151402"/>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1" name="Oval 60"/>
              <p:cNvSpPr/>
              <p:nvPr/>
            </p:nvSpPr>
            <p:spPr>
              <a:xfrm>
                <a:off x="2377440" y="3151400"/>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2" name="Oval 61"/>
              <p:cNvSpPr/>
              <p:nvPr/>
            </p:nvSpPr>
            <p:spPr>
              <a:xfrm>
                <a:off x="3063240" y="3151400"/>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3" name="Oval 62"/>
              <p:cNvSpPr/>
              <p:nvPr/>
            </p:nvSpPr>
            <p:spPr>
              <a:xfrm>
                <a:off x="3758184" y="3151400"/>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4" name="Oval 63"/>
              <p:cNvSpPr/>
              <p:nvPr/>
            </p:nvSpPr>
            <p:spPr>
              <a:xfrm>
                <a:off x="4453128" y="3151399"/>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5" name="Oval 64"/>
              <p:cNvSpPr/>
              <p:nvPr/>
            </p:nvSpPr>
            <p:spPr>
              <a:xfrm>
                <a:off x="5148072" y="3151398"/>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7" name="Grupo 26"/>
            <p:cNvGrpSpPr/>
            <p:nvPr/>
          </p:nvGrpSpPr>
          <p:grpSpPr>
            <a:xfrm>
              <a:off x="987552" y="3792532"/>
              <a:ext cx="4471416" cy="310901"/>
              <a:chOff x="987552" y="3792532"/>
              <a:chExt cx="4471416" cy="310901"/>
            </a:xfrm>
          </p:grpSpPr>
          <p:sp>
            <p:nvSpPr>
              <p:cNvPr id="52" name="Oval 51"/>
              <p:cNvSpPr/>
              <p:nvPr/>
            </p:nvSpPr>
            <p:spPr>
              <a:xfrm>
                <a:off x="987552" y="3792537"/>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3" name="Oval 52"/>
              <p:cNvSpPr/>
              <p:nvPr/>
            </p:nvSpPr>
            <p:spPr>
              <a:xfrm>
                <a:off x="1682496" y="3792536"/>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4" name="Oval 53"/>
              <p:cNvSpPr/>
              <p:nvPr/>
            </p:nvSpPr>
            <p:spPr>
              <a:xfrm>
                <a:off x="2377440" y="3792534"/>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5" name="Oval 54"/>
              <p:cNvSpPr/>
              <p:nvPr/>
            </p:nvSpPr>
            <p:spPr>
              <a:xfrm>
                <a:off x="3063240" y="3792534"/>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6" name="Oval 55"/>
              <p:cNvSpPr/>
              <p:nvPr/>
            </p:nvSpPr>
            <p:spPr>
              <a:xfrm>
                <a:off x="3758184" y="3792534"/>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7" name="Oval 56"/>
              <p:cNvSpPr/>
              <p:nvPr/>
            </p:nvSpPr>
            <p:spPr>
              <a:xfrm>
                <a:off x="4453128" y="379253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8" name="Oval 57"/>
              <p:cNvSpPr/>
              <p:nvPr/>
            </p:nvSpPr>
            <p:spPr>
              <a:xfrm>
                <a:off x="5148072" y="3792532"/>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8" name="Grupo 27"/>
            <p:cNvGrpSpPr/>
            <p:nvPr/>
          </p:nvGrpSpPr>
          <p:grpSpPr>
            <a:xfrm>
              <a:off x="987552" y="4433661"/>
              <a:ext cx="4471416" cy="310901"/>
              <a:chOff x="987552" y="4433661"/>
              <a:chExt cx="4471416" cy="310901"/>
            </a:xfrm>
          </p:grpSpPr>
          <p:sp>
            <p:nvSpPr>
              <p:cNvPr id="45" name="Oval 44"/>
              <p:cNvSpPr/>
              <p:nvPr/>
            </p:nvSpPr>
            <p:spPr>
              <a:xfrm>
                <a:off x="987552" y="4433666"/>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6" name="Oval 45"/>
              <p:cNvSpPr/>
              <p:nvPr/>
            </p:nvSpPr>
            <p:spPr>
              <a:xfrm>
                <a:off x="1682496" y="4433665"/>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7" name="Oval 46"/>
              <p:cNvSpPr/>
              <p:nvPr/>
            </p:nvSpPr>
            <p:spPr>
              <a:xfrm>
                <a:off x="2377440" y="443366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8" name="Oval 47"/>
              <p:cNvSpPr/>
              <p:nvPr/>
            </p:nvSpPr>
            <p:spPr>
              <a:xfrm>
                <a:off x="3063240" y="443366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9" name="Oval 48"/>
              <p:cNvSpPr/>
              <p:nvPr/>
            </p:nvSpPr>
            <p:spPr>
              <a:xfrm>
                <a:off x="3758184" y="443366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0" name="Oval 49"/>
              <p:cNvSpPr/>
              <p:nvPr/>
            </p:nvSpPr>
            <p:spPr>
              <a:xfrm>
                <a:off x="4453128" y="4433662"/>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1" name="Oval 50"/>
              <p:cNvSpPr/>
              <p:nvPr/>
            </p:nvSpPr>
            <p:spPr>
              <a:xfrm>
                <a:off x="5148072" y="4433661"/>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9" name="Grupo 28"/>
            <p:cNvGrpSpPr/>
            <p:nvPr/>
          </p:nvGrpSpPr>
          <p:grpSpPr>
            <a:xfrm>
              <a:off x="987552" y="5074788"/>
              <a:ext cx="4471416" cy="310901"/>
              <a:chOff x="987552" y="5074788"/>
              <a:chExt cx="4471416" cy="310901"/>
            </a:xfrm>
          </p:grpSpPr>
          <p:sp>
            <p:nvSpPr>
              <p:cNvPr id="38" name="Oval 37"/>
              <p:cNvSpPr/>
              <p:nvPr/>
            </p:nvSpPr>
            <p:spPr>
              <a:xfrm>
                <a:off x="987552" y="507479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9" name="Oval 38"/>
              <p:cNvSpPr/>
              <p:nvPr/>
            </p:nvSpPr>
            <p:spPr>
              <a:xfrm>
                <a:off x="1682496" y="5074792"/>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0" name="Oval 39"/>
              <p:cNvSpPr/>
              <p:nvPr/>
            </p:nvSpPr>
            <p:spPr>
              <a:xfrm>
                <a:off x="2377440" y="5074790"/>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1" name="Oval 40"/>
              <p:cNvSpPr/>
              <p:nvPr/>
            </p:nvSpPr>
            <p:spPr>
              <a:xfrm>
                <a:off x="3063240" y="5074790"/>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2" name="Oval 41"/>
              <p:cNvSpPr/>
              <p:nvPr/>
            </p:nvSpPr>
            <p:spPr>
              <a:xfrm>
                <a:off x="3758184" y="5074790"/>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3" name="Oval 42"/>
              <p:cNvSpPr/>
              <p:nvPr/>
            </p:nvSpPr>
            <p:spPr>
              <a:xfrm>
                <a:off x="4453128" y="5074789"/>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4" name="Oval 43"/>
              <p:cNvSpPr/>
              <p:nvPr/>
            </p:nvSpPr>
            <p:spPr>
              <a:xfrm>
                <a:off x="5148072" y="5074788"/>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30" name="Grupo 29"/>
            <p:cNvGrpSpPr/>
            <p:nvPr/>
          </p:nvGrpSpPr>
          <p:grpSpPr>
            <a:xfrm>
              <a:off x="987552" y="5715913"/>
              <a:ext cx="4471416" cy="310901"/>
              <a:chOff x="987552" y="5715913"/>
              <a:chExt cx="4471416" cy="310901"/>
            </a:xfrm>
          </p:grpSpPr>
          <p:sp>
            <p:nvSpPr>
              <p:cNvPr id="31" name="Oval 30"/>
              <p:cNvSpPr/>
              <p:nvPr/>
            </p:nvSpPr>
            <p:spPr>
              <a:xfrm>
                <a:off x="987552" y="5715918"/>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2" name="Oval 31"/>
              <p:cNvSpPr/>
              <p:nvPr/>
            </p:nvSpPr>
            <p:spPr>
              <a:xfrm>
                <a:off x="1682496" y="5715917"/>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3" name="Oval 32"/>
              <p:cNvSpPr/>
              <p:nvPr/>
            </p:nvSpPr>
            <p:spPr>
              <a:xfrm>
                <a:off x="2377440" y="5715915"/>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4" name="Oval 33"/>
              <p:cNvSpPr/>
              <p:nvPr/>
            </p:nvSpPr>
            <p:spPr>
              <a:xfrm>
                <a:off x="3063240" y="5715915"/>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5" name="Oval 34"/>
              <p:cNvSpPr/>
              <p:nvPr/>
            </p:nvSpPr>
            <p:spPr>
              <a:xfrm>
                <a:off x="3758184" y="5715915"/>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6" name="Oval 35"/>
              <p:cNvSpPr/>
              <p:nvPr/>
            </p:nvSpPr>
            <p:spPr>
              <a:xfrm>
                <a:off x="4453128" y="5715914"/>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7" name="Oval 36"/>
              <p:cNvSpPr/>
              <p:nvPr/>
            </p:nvSpPr>
            <p:spPr>
              <a:xfrm>
                <a:off x="5148072" y="5715913"/>
                <a:ext cx="310896" cy="31089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spTree>
    <p:extLst>
      <p:ext uri="{BB962C8B-B14F-4D97-AF65-F5344CB8AC3E}">
        <p14:creationId xmlns:p14="http://schemas.microsoft.com/office/powerpoint/2010/main" val="2242144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es mese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365125"/>
            <a:ext cx="4837386" cy="990709"/>
          </a:xfrm>
        </p:spPr>
        <p:txBody>
          <a:bodyPr rtlCol="0">
            <a:normAutofit/>
          </a:bodyPr>
          <a:lstStyle>
            <a:lvl1pPr>
              <a:defRPr sz="3600"/>
            </a:lvl1pPr>
          </a:lstStyle>
          <a:p>
            <a:pPr rtl="0"/>
            <a:r>
              <a:rPr lang="es-ES" noProof="0" dirty="0"/>
              <a:t>Título</a:t>
            </a:r>
          </a:p>
        </p:txBody>
      </p:sp>
      <p:sp>
        <p:nvSpPr>
          <p:cNvPr id="3" name="Marcador de contenido 2"/>
          <p:cNvSpPr>
            <a:spLocks noGrp="1"/>
          </p:cNvSpPr>
          <p:nvPr>
            <p:ph sz="half" idx="1" hasCustomPrompt="1"/>
          </p:nvPr>
        </p:nvSpPr>
        <p:spPr>
          <a:xfrm>
            <a:off x="896112" y="2929835"/>
            <a:ext cx="3310128" cy="369421"/>
          </a:xfrm>
        </p:spPr>
        <p:txBody>
          <a:bodyPr rtlCol="0">
            <a:normAutofit/>
          </a:bodyPr>
          <a:lstStyle>
            <a:lvl1pPr marL="0" indent="0">
              <a:buNone/>
              <a:tabLst>
                <a:tab pos="576072" algn="ctr"/>
                <a:tab pos="1051560" algn="ctr"/>
                <a:tab pos="1527048" algn="ctr"/>
                <a:tab pos="2002536" algn="ctr"/>
                <a:tab pos="2478024" algn="ctr"/>
                <a:tab pos="2953512" algn="ctr"/>
              </a:tabLst>
              <a:defRPr sz="1700">
                <a:solidFill>
                  <a:schemeClr val="tx2"/>
                </a:solidFill>
              </a:defRPr>
            </a:lvl1pPr>
          </a:lstStyle>
          <a:p>
            <a:pPr lvl="0" rtl="0"/>
            <a:r>
              <a:rPr lang="es-ES" noProof="0" dirty="0"/>
              <a:t>Texto</a:t>
            </a:r>
          </a:p>
        </p:txBody>
      </p:sp>
      <p:sp>
        <p:nvSpPr>
          <p:cNvPr id="4" name="Marcador de contenido 3"/>
          <p:cNvSpPr>
            <a:spLocks noGrp="1"/>
          </p:cNvSpPr>
          <p:nvPr>
            <p:ph sz="half" idx="2" hasCustomPrompt="1"/>
          </p:nvPr>
        </p:nvSpPr>
        <p:spPr>
          <a:xfrm>
            <a:off x="4442460" y="2930778"/>
            <a:ext cx="3310128" cy="362604"/>
          </a:xfrm>
        </p:spPr>
        <p:txBody>
          <a:bodyPr rtlCol="0">
            <a:normAutofit/>
          </a:bodyPr>
          <a:lstStyle>
            <a:lvl1pPr marL="0" indent="0">
              <a:buNone/>
              <a:tabLst>
                <a:tab pos="576072" algn="ctr"/>
                <a:tab pos="1051560" algn="ctr"/>
                <a:tab pos="1527048" algn="ctr"/>
                <a:tab pos="2002536" algn="ctr"/>
                <a:tab pos="2478024" algn="ctr"/>
                <a:tab pos="2953512" algn="ctr"/>
              </a:tabLst>
              <a:defRPr sz="1700">
                <a:solidFill>
                  <a:schemeClr val="tx1">
                    <a:lumMod val="85000"/>
                    <a:lumOff val="15000"/>
                  </a:schemeClr>
                </a:solidFill>
              </a:defRPr>
            </a:lvl1pPr>
          </a:lstStyle>
          <a:p>
            <a:pPr lvl="0" rtl="0"/>
            <a:r>
              <a:rPr lang="es-ES" noProof="0" dirty="0"/>
              <a:t>Texto</a:t>
            </a:r>
          </a:p>
        </p:txBody>
      </p:sp>
      <p:sp>
        <p:nvSpPr>
          <p:cNvPr id="9" name="Marcador de texto 8"/>
          <p:cNvSpPr>
            <a:spLocks noGrp="1"/>
          </p:cNvSpPr>
          <p:nvPr>
            <p:ph type="body" sz="quarter" idx="10" hasCustomPrompt="1"/>
          </p:nvPr>
        </p:nvSpPr>
        <p:spPr>
          <a:xfrm>
            <a:off x="6557963" y="365125"/>
            <a:ext cx="4795837" cy="990709"/>
          </a:xfrm>
        </p:spPr>
        <p:txBody>
          <a:bodyPr rtlCol="0" anchor="ctr">
            <a:normAutofit/>
          </a:bodyPr>
          <a:lstStyle>
            <a:lvl1pPr marL="0" indent="0" algn="r">
              <a:buNone/>
              <a:defRPr sz="2400">
                <a:solidFill>
                  <a:schemeClr val="tx2"/>
                </a:solidFill>
                <a:latin typeface="+mj-lt"/>
              </a:defRPr>
            </a:lvl1pPr>
          </a:lstStyle>
          <a:p>
            <a:pPr lvl="0" rtl="0"/>
            <a:r>
              <a:rPr lang="es-ES" noProof="0" dirty="0"/>
              <a:t>Mes</a:t>
            </a:r>
          </a:p>
        </p:txBody>
      </p:sp>
      <p:sp>
        <p:nvSpPr>
          <p:cNvPr id="6" name="Marcador de contenido 3"/>
          <p:cNvSpPr>
            <a:spLocks noGrp="1"/>
          </p:cNvSpPr>
          <p:nvPr>
            <p:ph sz="half" idx="11" hasCustomPrompt="1"/>
          </p:nvPr>
        </p:nvSpPr>
        <p:spPr>
          <a:xfrm>
            <a:off x="7988808" y="2929835"/>
            <a:ext cx="3310128" cy="369421"/>
          </a:xfrm>
        </p:spPr>
        <p:txBody>
          <a:bodyPr rtlCol="0">
            <a:normAutofit/>
          </a:bodyPr>
          <a:lstStyle>
            <a:lvl1pPr marL="0" indent="0">
              <a:buNone/>
              <a:tabLst>
                <a:tab pos="576072" algn="ctr"/>
                <a:tab pos="1051560" algn="ctr"/>
                <a:tab pos="1527048" algn="ctr"/>
                <a:tab pos="2002536" algn="ctr"/>
                <a:tab pos="2478024" algn="ctr"/>
                <a:tab pos="2953512" algn="ctr"/>
              </a:tabLst>
              <a:defRPr sz="1700">
                <a:solidFill>
                  <a:schemeClr val="tx1">
                    <a:lumMod val="85000"/>
                    <a:lumOff val="15000"/>
                  </a:schemeClr>
                </a:solidFill>
              </a:defRPr>
            </a:lvl1pPr>
          </a:lstStyle>
          <a:p>
            <a:pPr lvl="0" rtl="0"/>
            <a:r>
              <a:rPr lang="es-ES" noProof="0" dirty="0"/>
              <a:t>Texto</a:t>
            </a:r>
          </a:p>
        </p:txBody>
      </p:sp>
      <p:sp>
        <p:nvSpPr>
          <p:cNvPr id="7" name="Rectángulo 6"/>
          <p:cNvSpPr/>
          <p:nvPr userDrawn="1"/>
        </p:nvSpPr>
        <p:spPr>
          <a:xfrm>
            <a:off x="813486" y="1915303"/>
            <a:ext cx="3364993" cy="75376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sp>
        <p:nvSpPr>
          <p:cNvPr id="8" name="Rectángulo 7"/>
          <p:cNvSpPr/>
          <p:nvPr userDrawn="1"/>
        </p:nvSpPr>
        <p:spPr>
          <a:xfrm>
            <a:off x="4364076" y="1915303"/>
            <a:ext cx="3364992" cy="75376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sp>
        <p:nvSpPr>
          <p:cNvPr id="10" name="Rectángulo 9"/>
          <p:cNvSpPr/>
          <p:nvPr userDrawn="1"/>
        </p:nvSpPr>
        <p:spPr>
          <a:xfrm>
            <a:off x="7914665" y="1920240"/>
            <a:ext cx="3364992" cy="75376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grpSp>
        <p:nvGrpSpPr>
          <p:cNvPr id="11" name="Grupo 10" descr="Formas circulares"/>
          <p:cNvGrpSpPr/>
          <p:nvPr userDrawn="1"/>
        </p:nvGrpSpPr>
        <p:grpSpPr>
          <a:xfrm>
            <a:off x="964478" y="3558746"/>
            <a:ext cx="3082157" cy="2218040"/>
            <a:chOff x="976835" y="3558746"/>
            <a:chExt cx="3082157" cy="2218040"/>
          </a:xfrm>
        </p:grpSpPr>
        <p:grpSp>
          <p:nvGrpSpPr>
            <p:cNvPr id="12" name="Grupo 11"/>
            <p:cNvGrpSpPr/>
            <p:nvPr/>
          </p:nvGrpSpPr>
          <p:grpSpPr>
            <a:xfrm>
              <a:off x="977464" y="3558746"/>
              <a:ext cx="3081528" cy="228600"/>
              <a:chOff x="914400" y="3558746"/>
              <a:chExt cx="3081528" cy="228600"/>
            </a:xfrm>
          </p:grpSpPr>
          <p:sp>
            <p:nvSpPr>
              <p:cNvPr id="45" name="Oval 44"/>
              <p:cNvSpPr/>
              <p:nvPr/>
            </p:nvSpPr>
            <p:spPr>
              <a:xfrm>
                <a:off x="914400"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6" name="Oval 45"/>
              <p:cNvSpPr/>
              <p:nvPr/>
            </p:nvSpPr>
            <p:spPr>
              <a:xfrm>
                <a:off x="138988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7" name="Oval 46"/>
              <p:cNvSpPr/>
              <p:nvPr/>
            </p:nvSpPr>
            <p:spPr>
              <a:xfrm>
                <a:off x="1865376"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8" name="Oval 47"/>
              <p:cNvSpPr/>
              <p:nvPr/>
            </p:nvSpPr>
            <p:spPr>
              <a:xfrm>
                <a:off x="2340864"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9" name="Oval 48"/>
              <p:cNvSpPr/>
              <p:nvPr/>
            </p:nvSpPr>
            <p:spPr>
              <a:xfrm>
                <a:off x="2816352"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0" name="Oval 49"/>
              <p:cNvSpPr/>
              <p:nvPr/>
            </p:nvSpPr>
            <p:spPr>
              <a:xfrm>
                <a:off x="3288425"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1" name="Oval 50"/>
              <p:cNvSpPr/>
              <p:nvPr/>
            </p:nvSpPr>
            <p:spPr>
              <a:xfrm>
                <a:off x="376732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3" name="Grupo 12"/>
            <p:cNvGrpSpPr/>
            <p:nvPr/>
          </p:nvGrpSpPr>
          <p:grpSpPr>
            <a:xfrm>
              <a:off x="977464" y="4056106"/>
              <a:ext cx="3081528" cy="228600"/>
              <a:chOff x="914400" y="3558746"/>
              <a:chExt cx="3081528" cy="228600"/>
            </a:xfrm>
          </p:grpSpPr>
          <p:sp>
            <p:nvSpPr>
              <p:cNvPr id="38" name="Oval 37"/>
              <p:cNvSpPr/>
              <p:nvPr/>
            </p:nvSpPr>
            <p:spPr>
              <a:xfrm>
                <a:off x="914400"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9" name="Oval 38"/>
              <p:cNvSpPr/>
              <p:nvPr/>
            </p:nvSpPr>
            <p:spPr>
              <a:xfrm>
                <a:off x="138988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0" name="Oval 39"/>
              <p:cNvSpPr/>
              <p:nvPr/>
            </p:nvSpPr>
            <p:spPr>
              <a:xfrm>
                <a:off x="1865376"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1" name="Oval 40"/>
              <p:cNvSpPr/>
              <p:nvPr/>
            </p:nvSpPr>
            <p:spPr>
              <a:xfrm>
                <a:off x="2340864"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2" name="Oval 41"/>
              <p:cNvSpPr/>
              <p:nvPr/>
            </p:nvSpPr>
            <p:spPr>
              <a:xfrm>
                <a:off x="2816352"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3" name="Oval 42"/>
              <p:cNvSpPr/>
              <p:nvPr/>
            </p:nvSpPr>
            <p:spPr>
              <a:xfrm>
                <a:off x="3288425"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4" name="Oval 43"/>
              <p:cNvSpPr/>
              <p:nvPr/>
            </p:nvSpPr>
            <p:spPr>
              <a:xfrm>
                <a:off x="376732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4" name="Grupo 13"/>
            <p:cNvGrpSpPr/>
            <p:nvPr/>
          </p:nvGrpSpPr>
          <p:grpSpPr>
            <a:xfrm>
              <a:off x="976835" y="4553466"/>
              <a:ext cx="3081528" cy="228600"/>
              <a:chOff x="914400" y="3558746"/>
              <a:chExt cx="3081528" cy="228600"/>
            </a:xfrm>
          </p:grpSpPr>
          <p:sp>
            <p:nvSpPr>
              <p:cNvPr id="31" name="Oval 30"/>
              <p:cNvSpPr/>
              <p:nvPr/>
            </p:nvSpPr>
            <p:spPr>
              <a:xfrm>
                <a:off x="914400"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2" name="Oval 31"/>
              <p:cNvSpPr/>
              <p:nvPr/>
            </p:nvSpPr>
            <p:spPr>
              <a:xfrm>
                <a:off x="138988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3" name="Oval 32"/>
              <p:cNvSpPr/>
              <p:nvPr/>
            </p:nvSpPr>
            <p:spPr>
              <a:xfrm>
                <a:off x="1865376"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4" name="Oval 33"/>
              <p:cNvSpPr/>
              <p:nvPr/>
            </p:nvSpPr>
            <p:spPr>
              <a:xfrm>
                <a:off x="2340864"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5" name="Oval 34"/>
              <p:cNvSpPr/>
              <p:nvPr/>
            </p:nvSpPr>
            <p:spPr>
              <a:xfrm>
                <a:off x="2816352"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6" name="Oval 35"/>
              <p:cNvSpPr/>
              <p:nvPr/>
            </p:nvSpPr>
            <p:spPr>
              <a:xfrm>
                <a:off x="3288425"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7" name="Oval 36"/>
              <p:cNvSpPr/>
              <p:nvPr/>
            </p:nvSpPr>
            <p:spPr>
              <a:xfrm>
                <a:off x="376732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5" name="Grupo 14"/>
            <p:cNvGrpSpPr/>
            <p:nvPr/>
          </p:nvGrpSpPr>
          <p:grpSpPr>
            <a:xfrm>
              <a:off x="976835" y="5046565"/>
              <a:ext cx="3081528" cy="228600"/>
              <a:chOff x="914400" y="3558746"/>
              <a:chExt cx="3081528" cy="228600"/>
            </a:xfrm>
          </p:grpSpPr>
          <p:sp>
            <p:nvSpPr>
              <p:cNvPr id="24" name="Oval 23"/>
              <p:cNvSpPr/>
              <p:nvPr/>
            </p:nvSpPr>
            <p:spPr>
              <a:xfrm>
                <a:off x="914400"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5" name="Oval 24"/>
              <p:cNvSpPr/>
              <p:nvPr/>
            </p:nvSpPr>
            <p:spPr>
              <a:xfrm>
                <a:off x="138988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6" name="Oval 25"/>
              <p:cNvSpPr/>
              <p:nvPr/>
            </p:nvSpPr>
            <p:spPr>
              <a:xfrm>
                <a:off x="1865376"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7" name="Oval 26"/>
              <p:cNvSpPr/>
              <p:nvPr/>
            </p:nvSpPr>
            <p:spPr>
              <a:xfrm>
                <a:off x="2340864"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8" name="Oval 27"/>
              <p:cNvSpPr/>
              <p:nvPr/>
            </p:nvSpPr>
            <p:spPr>
              <a:xfrm>
                <a:off x="2816352"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9" name="Oval 28"/>
              <p:cNvSpPr/>
              <p:nvPr/>
            </p:nvSpPr>
            <p:spPr>
              <a:xfrm>
                <a:off x="3288425"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0" name="Oval 29"/>
              <p:cNvSpPr/>
              <p:nvPr/>
            </p:nvSpPr>
            <p:spPr>
              <a:xfrm>
                <a:off x="376732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6" name="Grupo 15"/>
            <p:cNvGrpSpPr/>
            <p:nvPr/>
          </p:nvGrpSpPr>
          <p:grpSpPr>
            <a:xfrm>
              <a:off x="976835" y="5548186"/>
              <a:ext cx="3081528" cy="228600"/>
              <a:chOff x="914400" y="3558746"/>
              <a:chExt cx="3081528" cy="228600"/>
            </a:xfrm>
          </p:grpSpPr>
          <p:sp>
            <p:nvSpPr>
              <p:cNvPr id="17" name="Oval 16"/>
              <p:cNvSpPr/>
              <p:nvPr/>
            </p:nvSpPr>
            <p:spPr>
              <a:xfrm>
                <a:off x="914400"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 name="Oval 17"/>
              <p:cNvSpPr/>
              <p:nvPr/>
            </p:nvSpPr>
            <p:spPr>
              <a:xfrm>
                <a:off x="138988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9" name="Oval 18"/>
              <p:cNvSpPr/>
              <p:nvPr/>
            </p:nvSpPr>
            <p:spPr>
              <a:xfrm>
                <a:off x="1865376"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0" name="Oval 19"/>
              <p:cNvSpPr/>
              <p:nvPr/>
            </p:nvSpPr>
            <p:spPr>
              <a:xfrm>
                <a:off x="2340864"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1" name="Oval 20"/>
              <p:cNvSpPr/>
              <p:nvPr/>
            </p:nvSpPr>
            <p:spPr>
              <a:xfrm>
                <a:off x="2816352"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2" name="Oval 21"/>
              <p:cNvSpPr/>
              <p:nvPr/>
            </p:nvSpPr>
            <p:spPr>
              <a:xfrm>
                <a:off x="3288425"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3" name="Oval 22"/>
              <p:cNvSpPr/>
              <p:nvPr/>
            </p:nvSpPr>
            <p:spPr>
              <a:xfrm>
                <a:off x="3767328" y="3558746"/>
                <a:ext cx="228600" cy="228600"/>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grpSp>
        <p:nvGrpSpPr>
          <p:cNvPr id="52" name="Grupo 51" descr="Formas circulares"/>
          <p:cNvGrpSpPr/>
          <p:nvPr userDrawn="1"/>
        </p:nvGrpSpPr>
        <p:grpSpPr>
          <a:xfrm>
            <a:off x="4517850" y="3558746"/>
            <a:ext cx="3082157" cy="2218040"/>
            <a:chOff x="976835" y="3558746"/>
            <a:chExt cx="3082157" cy="2218040"/>
          </a:xfrm>
        </p:grpSpPr>
        <p:grpSp>
          <p:nvGrpSpPr>
            <p:cNvPr id="53" name="Grupo 52"/>
            <p:cNvGrpSpPr/>
            <p:nvPr/>
          </p:nvGrpSpPr>
          <p:grpSpPr>
            <a:xfrm>
              <a:off x="977464" y="3558746"/>
              <a:ext cx="3081528" cy="228600"/>
              <a:chOff x="914400" y="3558746"/>
              <a:chExt cx="3081528" cy="228600"/>
            </a:xfrm>
          </p:grpSpPr>
          <p:sp>
            <p:nvSpPr>
              <p:cNvPr id="86" name="Oval 85"/>
              <p:cNvSpPr/>
              <p:nvPr/>
            </p:nvSpPr>
            <p:spPr>
              <a:xfrm>
                <a:off x="914400"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7" name="Oval 86"/>
              <p:cNvSpPr/>
              <p:nvPr/>
            </p:nvSpPr>
            <p:spPr>
              <a:xfrm>
                <a:off x="138988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8" name="Oval 87"/>
              <p:cNvSpPr/>
              <p:nvPr/>
            </p:nvSpPr>
            <p:spPr>
              <a:xfrm>
                <a:off x="1865376"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9" name="Oval 88"/>
              <p:cNvSpPr/>
              <p:nvPr/>
            </p:nvSpPr>
            <p:spPr>
              <a:xfrm>
                <a:off x="2340864"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0" name="Oval 89"/>
              <p:cNvSpPr/>
              <p:nvPr/>
            </p:nvSpPr>
            <p:spPr>
              <a:xfrm>
                <a:off x="2816352"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1" name="Oval 90"/>
              <p:cNvSpPr/>
              <p:nvPr/>
            </p:nvSpPr>
            <p:spPr>
              <a:xfrm>
                <a:off x="3288425"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2" name="Oval 91"/>
              <p:cNvSpPr/>
              <p:nvPr/>
            </p:nvSpPr>
            <p:spPr>
              <a:xfrm>
                <a:off x="376732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54" name="Grupo 53"/>
            <p:cNvGrpSpPr/>
            <p:nvPr/>
          </p:nvGrpSpPr>
          <p:grpSpPr>
            <a:xfrm>
              <a:off x="977464" y="4056106"/>
              <a:ext cx="3081528" cy="228600"/>
              <a:chOff x="914400" y="3558746"/>
              <a:chExt cx="3081528" cy="228600"/>
            </a:xfrm>
          </p:grpSpPr>
          <p:sp>
            <p:nvSpPr>
              <p:cNvPr id="79" name="Oval 78"/>
              <p:cNvSpPr/>
              <p:nvPr/>
            </p:nvSpPr>
            <p:spPr>
              <a:xfrm>
                <a:off x="914400"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0" name="Oval 79"/>
              <p:cNvSpPr/>
              <p:nvPr/>
            </p:nvSpPr>
            <p:spPr>
              <a:xfrm>
                <a:off x="138988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1" name="Oval 80"/>
              <p:cNvSpPr/>
              <p:nvPr/>
            </p:nvSpPr>
            <p:spPr>
              <a:xfrm>
                <a:off x="1865376"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2" name="Oval 81"/>
              <p:cNvSpPr/>
              <p:nvPr/>
            </p:nvSpPr>
            <p:spPr>
              <a:xfrm>
                <a:off x="2340864"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3" name="Oval 82"/>
              <p:cNvSpPr/>
              <p:nvPr/>
            </p:nvSpPr>
            <p:spPr>
              <a:xfrm>
                <a:off x="2816352"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4" name="Oval 83"/>
              <p:cNvSpPr/>
              <p:nvPr/>
            </p:nvSpPr>
            <p:spPr>
              <a:xfrm>
                <a:off x="3288425"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5" name="Oval 84"/>
              <p:cNvSpPr/>
              <p:nvPr/>
            </p:nvSpPr>
            <p:spPr>
              <a:xfrm>
                <a:off x="376732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55" name="Grupo 54"/>
            <p:cNvGrpSpPr/>
            <p:nvPr/>
          </p:nvGrpSpPr>
          <p:grpSpPr>
            <a:xfrm>
              <a:off x="976835" y="4553466"/>
              <a:ext cx="3081528" cy="228600"/>
              <a:chOff x="914400" y="3558746"/>
              <a:chExt cx="3081528" cy="228600"/>
            </a:xfrm>
          </p:grpSpPr>
          <p:sp>
            <p:nvSpPr>
              <p:cNvPr id="72" name="Oval 71"/>
              <p:cNvSpPr/>
              <p:nvPr/>
            </p:nvSpPr>
            <p:spPr>
              <a:xfrm>
                <a:off x="914400"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3" name="Oval 72"/>
              <p:cNvSpPr/>
              <p:nvPr/>
            </p:nvSpPr>
            <p:spPr>
              <a:xfrm>
                <a:off x="138988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4" name="Oval 73"/>
              <p:cNvSpPr/>
              <p:nvPr/>
            </p:nvSpPr>
            <p:spPr>
              <a:xfrm>
                <a:off x="1865376"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5" name="Oval 74"/>
              <p:cNvSpPr/>
              <p:nvPr/>
            </p:nvSpPr>
            <p:spPr>
              <a:xfrm>
                <a:off x="2340864"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6" name="Oval 75"/>
              <p:cNvSpPr/>
              <p:nvPr/>
            </p:nvSpPr>
            <p:spPr>
              <a:xfrm>
                <a:off x="2816352"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7" name="Oval 76"/>
              <p:cNvSpPr/>
              <p:nvPr/>
            </p:nvSpPr>
            <p:spPr>
              <a:xfrm>
                <a:off x="3288425"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8" name="Oval 77"/>
              <p:cNvSpPr/>
              <p:nvPr/>
            </p:nvSpPr>
            <p:spPr>
              <a:xfrm>
                <a:off x="376732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56" name="Grupo 55"/>
            <p:cNvGrpSpPr/>
            <p:nvPr/>
          </p:nvGrpSpPr>
          <p:grpSpPr>
            <a:xfrm>
              <a:off x="976835" y="5046565"/>
              <a:ext cx="3081528" cy="228600"/>
              <a:chOff x="914400" y="3558746"/>
              <a:chExt cx="3081528" cy="228600"/>
            </a:xfrm>
          </p:grpSpPr>
          <p:sp>
            <p:nvSpPr>
              <p:cNvPr id="65" name="Oval 64"/>
              <p:cNvSpPr/>
              <p:nvPr/>
            </p:nvSpPr>
            <p:spPr>
              <a:xfrm>
                <a:off x="914400"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6" name="Oval 65"/>
              <p:cNvSpPr/>
              <p:nvPr/>
            </p:nvSpPr>
            <p:spPr>
              <a:xfrm>
                <a:off x="138988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7" name="Oval 66"/>
              <p:cNvSpPr/>
              <p:nvPr/>
            </p:nvSpPr>
            <p:spPr>
              <a:xfrm>
                <a:off x="1865376"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8" name="Oval 67"/>
              <p:cNvSpPr/>
              <p:nvPr/>
            </p:nvSpPr>
            <p:spPr>
              <a:xfrm>
                <a:off x="2340864"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9" name="Oval 68"/>
              <p:cNvSpPr/>
              <p:nvPr/>
            </p:nvSpPr>
            <p:spPr>
              <a:xfrm>
                <a:off x="2816352"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0" name="Oval 69"/>
              <p:cNvSpPr/>
              <p:nvPr/>
            </p:nvSpPr>
            <p:spPr>
              <a:xfrm>
                <a:off x="3288425"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1" name="Oval 70"/>
              <p:cNvSpPr/>
              <p:nvPr/>
            </p:nvSpPr>
            <p:spPr>
              <a:xfrm>
                <a:off x="376732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57" name="Grupo 56"/>
            <p:cNvGrpSpPr/>
            <p:nvPr/>
          </p:nvGrpSpPr>
          <p:grpSpPr>
            <a:xfrm>
              <a:off x="976835" y="5548186"/>
              <a:ext cx="3081528" cy="228600"/>
              <a:chOff x="914400" y="3558746"/>
              <a:chExt cx="3081528" cy="228600"/>
            </a:xfrm>
          </p:grpSpPr>
          <p:sp>
            <p:nvSpPr>
              <p:cNvPr id="58" name="Oval 57"/>
              <p:cNvSpPr/>
              <p:nvPr/>
            </p:nvSpPr>
            <p:spPr>
              <a:xfrm>
                <a:off x="914400"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9" name="Oval 58"/>
              <p:cNvSpPr/>
              <p:nvPr/>
            </p:nvSpPr>
            <p:spPr>
              <a:xfrm>
                <a:off x="138988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0" name="Oval 59"/>
              <p:cNvSpPr/>
              <p:nvPr/>
            </p:nvSpPr>
            <p:spPr>
              <a:xfrm>
                <a:off x="1865376"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1" name="Oval 60"/>
              <p:cNvSpPr/>
              <p:nvPr/>
            </p:nvSpPr>
            <p:spPr>
              <a:xfrm>
                <a:off x="2340864"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2" name="Oval 61"/>
              <p:cNvSpPr/>
              <p:nvPr/>
            </p:nvSpPr>
            <p:spPr>
              <a:xfrm>
                <a:off x="2816352"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3" name="Oval 62"/>
              <p:cNvSpPr/>
              <p:nvPr/>
            </p:nvSpPr>
            <p:spPr>
              <a:xfrm>
                <a:off x="3288425"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4" name="Oval 63"/>
              <p:cNvSpPr/>
              <p:nvPr/>
            </p:nvSpPr>
            <p:spPr>
              <a:xfrm>
                <a:off x="3767328" y="3558746"/>
                <a:ext cx="228600" cy="2286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grpSp>
        <p:nvGrpSpPr>
          <p:cNvPr id="93" name="Grupo 92" descr="Formas circulares"/>
          <p:cNvGrpSpPr/>
          <p:nvPr userDrawn="1"/>
        </p:nvGrpSpPr>
        <p:grpSpPr>
          <a:xfrm>
            <a:off x="8068440" y="3558746"/>
            <a:ext cx="3082157" cy="2218040"/>
            <a:chOff x="976835" y="3558746"/>
            <a:chExt cx="3082157" cy="2218040"/>
          </a:xfrm>
        </p:grpSpPr>
        <p:grpSp>
          <p:nvGrpSpPr>
            <p:cNvPr id="94" name="Grupo 93"/>
            <p:cNvGrpSpPr/>
            <p:nvPr/>
          </p:nvGrpSpPr>
          <p:grpSpPr>
            <a:xfrm>
              <a:off x="977464" y="3558746"/>
              <a:ext cx="3081528" cy="228600"/>
              <a:chOff x="914400" y="3558746"/>
              <a:chExt cx="3081528" cy="228600"/>
            </a:xfrm>
          </p:grpSpPr>
          <p:sp>
            <p:nvSpPr>
              <p:cNvPr id="127" name="Oval 126"/>
              <p:cNvSpPr/>
              <p:nvPr/>
            </p:nvSpPr>
            <p:spPr>
              <a:xfrm>
                <a:off x="914400"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8" name="Oval 127"/>
              <p:cNvSpPr/>
              <p:nvPr/>
            </p:nvSpPr>
            <p:spPr>
              <a:xfrm>
                <a:off x="138988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9" name="Oval 128"/>
              <p:cNvSpPr/>
              <p:nvPr/>
            </p:nvSpPr>
            <p:spPr>
              <a:xfrm>
                <a:off x="1865376"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0" name="Oval 129"/>
              <p:cNvSpPr/>
              <p:nvPr/>
            </p:nvSpPr>
            <p:spPr>
              <a:xfrm>
                <a:off x="2340864"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1" name="Oval 130"/>
              <p:cNvSpPr/>
              <p:nvPr/>
            </p:nvSpPr>
            <p:spPr>
              <a:xfrm>
                <a:off x="2816352"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2" name="Oval 131"/>
              <p:cNvSpPr/>
              <p:nvPr/>
            </p:nvSpPr>
            <p:spPr>
              <a:xfrm>
                <a:off x="3288425"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3" name="Oval 132"/>
              <p:cNvSpPr/>
              <p:nvPr/>
            </p:nvSpPr>
            <p:spPr>
              <a:xfrm>
                <a:off x="376732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95" name="Grupo 94"/>
            <p:cNvGrpSpPr/>
            <p:nvPr/>
          </p:nvGrpSpPr>
          <p:grpSpPr>
            <a:xfrm>
              <a:off x="977464" y="4056106"/>
              <a:ext cx="3081528" cy="228600"/>
              <a:chOff x="914400" y="3558746"/>
              <a:chExt cx="3081528" cy="228600"/>
            </a:xfrm>
          </p:grpSpPr>
          <p:sp>
            <p:nvSpPr>
              <p:cNvPr id="120" name="Oval 119"/>
              <p:cNvSpPr/>
              <p:nvPr/>
            </p:nvSpPr>
            <p:spPr>
              <a:xfrm>
                <a:off x="914400"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1" name="Oval 120"/>
              <p:cNvSpPr/>
              <p:nvPr/>
            </p:nvSpPr>
            <p:spPr>
              <a:xfrm>
                <a:off x="138988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2" name="Oval 121"/>
              <p:cNvSpPr/>
              <p:nvPr/>
            </p:nvSpPr>
            <p:spPr>
              <a:xfrm>
                <a:off x="1865376"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3" name="Oval 122"/>
              <p:cNvSpPr/>
              <p:nvPr/>
            </p:nvSpPr>
            <p:spPr>
              <a:xfrm>
                <a:off x="2340864"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4" name="Oval 123"/>
              <p:cNvSpPr/>
              <p:nvPr/>
            </p:nvSpPr>
            <p:spPr>
              <a:xfrm>
                <a:off x="2816352"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5" name="Oval 124"/>
              <p:cNvSpPr/>
              <p:nvPr/>
            </p:nvSpPr>
            <p:spPr>
              <a:xfrm>
                <a:off x="3288425"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6" name="Oval 125"/>
              <p:cNvSpPr/>
              <p:nvPr/>
            </p:nvSpPr>
            <p:spPr>
              <a:xfrm>
                <a:off x="376732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96" name="Grupo 95"/>
            <p:cNvGrpSpPr/>
            <p:nvPr/>
          </p:nvGrpSpPr>
          <p:grpSpPr>
            <a:xfrm>
              <a:off x="976835" y="4553466"/>
              <a:ext cx="3081528" cy="228600"/>
              <a:chOff x="914400" y="3558746"/>
              <a:chExt cx="3081528" cy="228600"/>
            </a:xfrm>
          </p:grpSpPr>
          <p:sp>
            <p:nvSpPr>
              <p:cNvPr id="113" name="Oval 112"/>
              <p:cNvSpPr/>
              <p:nvPr/>
            </p:nvSpPr>
            <p:spPr>
              <a:xfrm>
                <a:off x="914400"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4" name="Oval 113"/>
              <p:cNvSpPr/>
              <p:nvPr/>
            </p:nvSpPr>
            <p:spPr>
              <a:xfrm>
                <a:off x="138988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5" name="Oval 114"/>
              <p:cNvSpPr/>
              <p:nvPr/>
            </p:nvSpPr>
            <p:spPr>
              <a:xfrm>
                <a:off x="1865376"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6" name="Oval 115"/>
              <p:cNvSpPr/>
              <p:nvPr/>
            </p:nvSpPr>
            <p:spPr>
              <a:xfrm>
                <a:off x="2340864"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7" name="Oval 116"/>
              <p:cNvSpPr/>
              <p:nvPr/>
            </p:nvSpPr>
            <p:spPr>
              <a:xfrm>
                <a:off x="2816352"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8" name="Oval 117"/>
              <p:cNvSpPr/>
              <p:nvPr/>
            </p:nvSpPr>
            <p:spPr>
              <a:xfrm>
                <a:off x="3288425"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9" name="Oval 118"/>
              <p:cNvSpPr/>
              <p:nvPr/>
            </p:nvSpPr>
            <p:spPr>
              <a:xfrm>
                <a:off x="376732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97" name="Grupo 96"/>
            <p:cNvGrpSpPr/>
            <p:nvPr/>
          </p:nvGrpSpPr>
          <p:grpSpPr>
            <a:xfrm>
              <a:off x="976835" y="5046565"/>
              <a:ext cx="3081528" cy="228600"/>
              <a:chOff x="914400" y="3558746"/>
              <a:chExt cx="3081528" cy="228600"/>
            </a:xfrm>
          </p:grpSpPr>
          <p:sp>
            <p:nvSpPr>
              <p:cNvPr id="106" name="Oval 105"/>
              <p:cNvSpPr/>
              <p:nvPr/>
            </p:nvSpPr>
            <p:spPr>
              <a:xfrm>
                <a:off x="914400"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7" name="Oval 106"/>
              <p:cNvSpPr/>
              <p:nvPr/>
            </p:nvSpPr>
            <p:spPr>
              <a:xfrm>
                <a:off x="138988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8" name="Oval 107"/>
              <p:cNvSpPr/>
              <p:nvPr/>
            </p:nvSpPr>
            <p:spPr>
              <a:xfrm>
                <a:off x="1865376"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9" name="Oval 108"/>
              <p:cNvSpPr/>
              <p:nvPr/>
            </p:nvSpPr>
            <p:spPr>
              <a:xfrm>
                <a:off x="2340864"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0" name="Oval 109"/>
              <p:cNvSpPr/>
              <p:nvPr/>
            </p:nvSpPr>
            <p:spPr>
              <a:xfrm>
                <a:off x="2816352"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1" name="Oval 110"/>
              <p:cNvSpPr/>
              <p:nvPr/>
            </p:nvSpPr>
            <p:spPr>
              <a:xfrm>
                <a:off x="3288425"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2" name="Oval 111"/>
              <p:cNvSpPr/>
              <p:nvPr/>
            </p:nvSpPr>
            <p:spPr>
              <a:xfrm>
                <a:off x="376732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98" name="Grupo 97"/>
            <p:cNvGrpSpPr/>
            <p:nvPr/>
          </p:nvGrpSpPr>
          <p:grpSpPr>
            <a:xfrm>
              <a:off x="976835" y="5548186"/>
              <a:ext cx="3081528" cy="228600"/>
              <a:chOff x="914400" y="3558746"/>
              <a:chExt cx="3081528" cy="228600"/>
            </a:xfrm>
          </p:grpSpPr>
          <p:sp>
            <p:nvSpPr>
              <p:cNvPr id="99" name="Oval 98"/>
              <p:cNvSpPr/>
              <p:nvPr/>
            </p:nvSpPr>
            <p:spPr>
              <a:xfrm>
                <a:off x="914400"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0" name="Oval 99"/>
              <p:cNvSpPr/>
              <p:nvPr/>
            </p:nvSpPr>
            <p:spPr>
              <a:xfrm>
                <a:off x="138988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1" name="Oval 100"/>
              <p:cNvSpPr/>
              <p:nvPr/>
            </p:nvSpPr>
            <p:spPr>
              <a:xfrm>
                <a:off x="1865376"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2" name="Oval 101"/>
              <p:cNvSpPr/>
              <p:nvPr/>
            </p:nvSpPr>
            <p:spPr>
              <a:xfrm>
                <a:off x="2340864"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3" name="Oval 102"/>
              <p:cNvSpPr/>
              <p:nvPr/>
            </p:nvSpPr>
            <p:spPr>
              <a:xfrm>
                <a:off x="2816352"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4" name="Oval 103"/>
              <p:cNvSpPr/>
              <p:nvPr/>
            </p:nvSpPr>
            <p:spPr>
              <a:xfrm>
                <a:off x="3288425"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5" name="Oval 104"/>
              <p:cNvSpPr/>
              <p:nvPr/>
            </p:nvSpPr>
            <p:spPr>
              <a:xfrm>
                <a:off x="3767328" y="3558746"/>
                <a:ext cx="228600" cy="228600"/>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spTree>
    <p:extLst>
      <p:ext uri="{BB962C8B-B14F-4D97-AF65-F5344CB8AC3E}">
        <p14:creationId xmlns:p14="http://schemas.microsoft.com/office/powerpoint/2010/main" val="3319836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cho mese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365125"/>
            <a:ext cx="4837386" cy="990709"/>
          </a:xfrm>
        </p:spPr>
        <p:txBody>
          <a:bodyPr rtlCol="0">
            <a:normAutofit/>
          </a:bodyPr>
          <a:lstStyle>
            <a:lvl1pPr>
              <a:defRPr sz="3600"/>
            </a:lvl1pPr>
          </a:lstStyle>
          <a:p>
            <a:pPr rtl="0"/>
            <a:r>
              <a:rPr lang="es-ES" noProof="0" dirty="0"/>
              <a:t>Título</a:t>
            </a:r>
          </a:p>
        </p:txBody>
      </p:sp>
      <p:sp>
        <p:nvSpPr>
          <p:cNvPr id="3" name="Marcador de contenido 2"/>
          <p:cNvSpPr>
            <a:spLocks noGrp="1"/>
          </p:cNvSpPr>
          <p:nvPr>
            <p:ph sz="half" idx="1" hasCustomPrompt="1"/>
          </p:nvPr>
        </p:nvSpPr>
        <p:spPr>
          <a:xfrm>
            <a:off x="838198" y="1877694"/>
            <a:ext cx="2487168" cy="369421"/>
          </a:xfrm>
        </p:spPr>
        <p:txBody>
          <a:bodyPr rtlCol="0" anchor="ctr">
            <a:normAutofit/>
          </a:bodyPr>
          <a:lstStyle>
            <a:lvl1pPr marL="0" indent="0">
              <a:buNone/>
              <a:tabLst>
                <a:tab pos="429768" algn="ctr"/>
                <a:tab pos="795528" algn="ctr"/>
                <a:tab pos="1161288" algn="ctr"/>
                <a:tab pos="1527048" algn="ctr"/>
                <a:tab pos="1892808" algn="ctr"/>
                <a:tab pos="2258568" algn="ctr"/>
              </a:tabLst>
              <a:defRPr sz="1400">
                <a:solidFill>
                  <a:schemeClr val="tx2"/>
                </a:solidFill>
              </a:defRPr>
            </a:lvl1pPr>
          </a:lstStyle>
          <a:p>
            <a:pPr lvl="0" rtl="0"/>
            <a:r>
              <a:rPr lang="es-ES" noProof="0" dirty="0"/>
              <a:t>Texto</a:t>
            </a:r>
          </a:p>
        </p:txBody>
      </p:sp>
      <p:sp>
        <p:nvSpPr>
          <p:cNvPr id="4" name="Marcador de contenido 3"/>
          <p:cNvSpPr>
            <a:spLocks noGrp="1"/>
          </p:cNvSpPr>
          <p:nvPr>
            <p:ph sz="half" idx="2" hasCustomPrompt="1"/>
          </p:nvPr>
        </p:nvSpPr>
        <p:spPr>
          <a:xfrm>
            <a:off x="3541662" y="1877694"/>
            <a:ext cx="2487168" cy="362604"/>
          </a:xfrm>
        </p:spPr>
        <p:txBody>
          <a:bodyPr rtlCol="0" anchor="ctr">
            <a:normAutofit/>
          </a:bodyPr>
          <a:lstStyle>
            <a:lvl1pPr marL="0" indent="0">
              <a:buNone/>
              <a:tabLst>
                <a:tab pos="429768" algn="ctr"/>
                <a:tab pos="795528" algn="ctr"/>
                <a:tab pos="1161288" algn="ctr"/>
                <a:tab pos="1527048" algn="ctr"/>
                <a:tab pos="1892808" algn="ctr"/>
                <a:tab pos="2258568" algn="ctr"/>
              </a:tabLst>
              <a:defRPr sz="1400">
                <a:solidFill>
                  <a:schemeClr val="tx1">
                    <a:lumMod val="85000"/>
                    <a:lumOff val="15000"/>
                  </a:schemeClr>
                </a:solidFill>
              </a:defRPr>
            </a:lvl1pPr>
          </a:lstStyle>
          <a:p>
            <a:pPr lvl="0" rtl="0"/>
            <a:r>
              <a:rPr lang="es-ES" noProof="0" dirty="0"/>
              <a:t>Texto</a:t>
            </a:r>
          </a:p>
        </p:txBody>
      </p:sp>
      <p:sp>
        <p:nvSpPr>
          <p:cNvPr id="9" name="Marcador de texto 8"/>
          <p:cNvSpPr>
            <a:spLocks noGrp="1"/>
          </p:cNvSpPr>
          <p:nvPr>
            <p:ph type="body" sz="quarter" idx="10" hasCustomPrompt="1"/>
          </p:nvPr>
        </p:nvSpPr>
        <p:spPr>
          <a:xfrm>
            <a:off x="6557963" y="365125"/>
            <a:ext cx="4795837" cy="990709"/>
          </a:xfrm>
        </p:spPr>
        <p:txBody>
          <a:bodyPr rtlCol="0" anchor="ctr">
            <a:normAutofit/>
          </a:bodyPr>
          <a:lstStyle>
            <a:lvl1pPr marL="0" indent="0" algn="r">
              <a:buNone/>
              <a:defRPr sz="2400">
                <a:solidFill>
                  <a:schemeClr val="tx2"/>
                </a:solidFill>
                <a:latin typeface="+mj-lt"/>
              </a:defRPr>
            </a:lvl1pPr>
          </a:lstStyle>
          <a:p>
            <a:pPr lvl="0" rtl="0"/>
            <a:r>
              <a:rPr lang="es-ES" noProof="0" dirty="0"/>
              <a:t>Mes</a:t>
            </a:r>
          </a:p>
        </p:txBody>
      </p:sp>
      <p:sp>
        <p:nvSpPr>
          <p:cNvPr id="6" name="Marcador de contenido 3"/>
          <p:cNvSpPr>
            <a:spLocks noGrp="1"/>
          </p:cNvSpPr>
          <p:nvPr>
            <p:ph sz="half" idx="11" hasCustomPrompt="1"/>
          </p:nvPr>
        </p:nvSpPr>
        <p:spPr>
          <a:xfrm>
            <a:off x="6213291" y="1881347"/>
            <a:ext cx="2487168" cy="369421"/>
          </a:xfrm>
        </p:spPr>
        <p:txBody>
          <a:bodyPr rtlCol="0" anchor="ctr">
            <a:normAutofit/>
          </a:bodyPr>
          <a:lstStyle>
            <a:lvl1pPr marL="0" indent="0">
              <a:buNone/>
              <a:tabLst>
                <a:tab pos="429768" algn="ctr"/>
                <a:tab pos="795528" algn="ctr"/>
                <a:tab pos="1161288" algn="ctr"/>
                <a:tab pos="1527048" algn="ctr"/>
                <a:tab pos="1892808" algn="ctr"/>
                <a:tab pos="2258568" algn="ctr"/>
              </a:tabLst>
              <a:defRPr sz="1400">
                <a:solidFill>
                  <a:schemeClr val="tx1">
                    <a:lumMod val="85000"/>
                    <a:lumOff val="15000"/>
                  </a:schemeClr>
                </a:solidFill>
              </a:defRPr>
            </a:lvl1pPr>
          </a:lstStyle>
          <a:p>
            <a:pPr lvl="0" rtl="0"/>
            <a:r>
              <a:rPr lang="es-ES" noProof="0" dirty="0"/>
              <a:t>Texto</a:t>
            </a:r>
          </a:p>
        </p:txBody>
      </p:sp>
      <p:sp>
        <p:nvSpPr>
          <p:cNvPr id="7" name="Marcador de contenido 3"/>
          <p:cNvSpPr>
            <a:spLocks noGrp="1"/>
          </p:cNvSpPr>
          <p:nvPr>
            <p:ph sz="half" idx="12" hasCustomPrompt="1"/>
          </p:nvPr>
        </p:nvSpPr>
        <p:spPr>
          <a:xfrm>
            <a:off x="8884920" y="1881348"/>
            <a:ext cx="2487168" cy="369421"/>
          </a:xfrm>
        </p:spPr>
        <p:txBody>
          <a:bodyPr rtlCol="0" anchor="ctr">
            <a:normAutofit/>
          </a:bodyPr>
          <a:lstStyle>
            <a:lvl1pPr marL="0" indent="0">
              <a:buNone/>
              <a:tabLst>
                <a:tab pos="429768" algn="ctr"/>
                <a:tab pos="795528" algn="ctr"/>
                <a:tab pos="1161288" algn="ctr"/>
                <a:tab pos="1527048" algn="ctr"/>
                <a:tab pos="1892808" algn="ctr"/>
                <a:tab pos="2258568" algn="ctr"/>
              </a:tabLst>
              <a:defRPr sz="1400">
                <a:solidFill>
                  <a:schemeClr val="tx1">
                    <a:lumMod val="85000"/>
                    <a:lumOff val="15000"/>
                  </a:schemeClr>
                </a:solidFill>
              </a:defRPr>
            </a:lvl1pPr>
          </a:lstStyle>
          <a:p>
            <a:pPr lvl="0" rtl="0"/>
            <a:r>
              <a:rPr lang="es-ES" noProof="0" dirty="0"/>
              <a:t>Texto</a:t>
            </a:r>
          </a:p>
        </p:txBody>
      </p:sp>
      <p:sp>
        <p:nvSpPr>
          <p:cNvPr id="13" name="Rectángulo 12"/>
          <p:cNvSpPr/>
          <p:nvPr userDrawn="1"/>
        </p:nvSpPr>
        <p:spPr>
          <a:xfrm>
            <a:off x="838198" y="1355834"/>
            <a:ext cx="2468880" cy="51330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sp>
        <p:nvSpPr>
          <p:cNvPr id="14" name="Rectángulo 13"/>
          <p:cNvSpPr/>
          <p:nvPr userDrawn="1"/>
        </p:nvSpPr>
        <p:spPr>
          <a:xfrm>
            <a:off x="3541662" y="1355834"/>
            <a:ext cx="2468880" cy="51330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sp>
        <p:nvSpPr>
          <p:cNvPr id="15" name="Rectángulo 14"/>
          <p:cNvSpPr/>
          <p:nvPr userDrawn="1"/>
        </p:nvSpPr>
        <p:spPr>
          <a:xfrm>
            <a:off x="6213291" y="1355834"/>
            <a:ext cx="2468880" cy="513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sp>
        <p:nvSpPr>
          <p:cNvPr id="16" name="Rectángulo 15"/>
          <p:cNvSpPr/>
          <p:nvPr userDrawn="1"/>
        </p:nvSpPr>
        <p:spPr>
          <a:xfrm>
            <a:off x="8884920" y="1355834"/>
            <a:ext cx="2468880" cy="51330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noProof="0" dirty="0"/>
              <a:t>Texto</a:t>
            </a:r>
          </a:p>
        </p:txBody>
      </p:sp>
      <p:grpSp>
        <p:nvGrpSpPr>
          <p:cNvPr id="21" name="Grupo 20" descr="Formas circulares"/>
          <p:cNvGrpSpPr/>
          <p:nvPr userDrawn="1"/>
        </p:nvGrpSpPr>
        <p:grpSpPr>
          <a:xfrm>
            <a:off x="905433" y="2393577"/>
            <a:ext cx="2358975" cy="1394592"/>
            <a:chOff x="905433" y="2595282"/>
            <a:chExt cx="2358975" cy="1394592"/>
          </a:xfrm>
        </p:grpSpPr>
        <p:grpSp>
          <p:nvGrpSpPr>
            <p:cNvPr id="22" name="Grupo 21"/>
            <p:cNvGrpSpPr/>
            <p:nvPr/>
          </p:nvGrpSpPr>
          <p:grpSpPr>
            <a:xfrm>
              <a:off x="905433" y="2595282"/>
              <a:ext cx="2358975" cy="179758"/>
              <a:chOff x="891986" y="2595282"/>
              <a:chExt cx="2358975" cy="179758"/>
            </a:xfrm>
          </p:grpSpPr>
          <p:sp>
            <p:nvSpPr>
              <p:cNvPr id="55" name="Oval 54"/>
              <p:cNvSpPr/>
              <p:nvPr/>
            </p:nvSpPr>
            <p:spPr>
              <a:xfrm>
                <a:off x="891986"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6" name="Oval 55"/>
              <p:cNvSpPr/>
              <p:nvPr/>
            </p:nvSpPr>
            <p:spPr>
              <a:xfrm>
                <a:off x="124842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7" name="Oval 56"/>
              <p:cNvSpPr/>
              <p:nvPr/>
            </p:nvSpPr>
            <p:spPr>
              <a:xfrm>
                <a:off x="161418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8" name="Oval 57"/>
              <p:cNvSpPr/>
              <p:nvPr/>
            </p:nvSpPr>
            <p:spPr>
              <a:xfrm>
                <a:off x="197994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9" name="Oval 58"/>
              <p:cNvSpPr/>
              <p:nvPr/>
            </p:nvSpPr>
            <p:spPr>
              <a:xfrm>
                <a:off x="234570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0" name="Oval 59"/>
              <p:cNvSpPr/>
              <p:nvPr/>
            </p:nvSpPr>
            <p:spPr>
              <a:xfrm>
                <a:off x="2711465" y="2600228"/>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1" name="Oval 60"/>
              <p:cNvSpPr/>
              <p:nvPr/>
            </p:nvSpPr>
            <p:spPr>
              <a:xfrm>
                <a:off x="307722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3" name="Grupo 22"/>
            <p:cNvGrpSpPr/>
            <p:nvPr/>
          </p:nvGrpSpPr>
          <p:grpSpPr>
            <a:xfrm>
              <a:off x="905433" y="2903611"/>
              <a:ext cx="2358975" cy="179758"/>
              <a:chOff x="891986" y="2595282"/>
              <a:chExt cx="2358975" cy="179758"/>
            </a:xfrm>
          </p:grpSpPr>
          <p:sp>
            <p:nvSpPr>
              <p:cNvPr id="48" name="Oval 47"/>
              <p:cNvSpPr/>
              <p:nvPr/>
            </p:nvSpPr>
            <p:spPr>
              <a:xfrm>
                <a:off x="891986"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9" name="Oval 48"/>
              <p:cNvSpPr/>
              <p:nvPr/>
            </p:nvSpPr>
            <p:spPr>
              <a:xfrm>
                <a:off x="124842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0" name="Oval 49"/>
              <p:cNvSpPr/>
              <p:nvPr/>
            </p:nvSpPr>
            <p:spPr>
              <a:xfrm>
                <a:off x="161418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1" name="Oval 50"/>
              <p:cNvSpPr/>
              <p:nvPr/>
            </p:nvSpPr>
            <p:spPr>
              <a:xfrm>
                <a:off x="197994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2" name="Oval 51"/>
              <p:cNvSpPr/>
              <p:nvPr/>
            </p:nvSpPr>
            <p:spPr>
              <a:xfrm>
                <a:off x="234570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3" name="Oval 52"/>
              <p:cNvSpPr/>
              <p:nvPr/>
            </p:nvSpPr>
            <p:spPr>
              <a:xfrm>
                <a:off x="2711465" y="2600228"/>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4" name="Oval 53"/>
              <p:cNvSpPr/>
              <p:nvPr/>
            </p:nvSpPr>
            <p:spPr>
              <a:xfrm>
                <a:off x="307722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4" name="Grupo 23"/>
            <p:cNvGrpSpPr/>
            <p:nvPr/>
          </p:nvGrpSpPr>
          <p:grpSpPr>
            <a:xfrm>
              <a:off x="905433" y="3205216"/>
              <a:ext cx="2358975" cy="179758"/>
              <a:chOff x="891986" y="2595282"/>
              <a:chExt cx="2358975" cy="179758"/>
            </a:xfrm>
          </p:grpSpPr>
          <p:sp>
            <p:nvSpPr>
              <p:cNvPr id="41" name="Oval 40"/>
              <p:cNvSpPr/>
              <p:nvPr/>
            </p:nvSpPr>
            <p:spPr>
              <a:xfrm>
                <a:off x="891986"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2" name="Oval 41"/>
              <p:cNvSpPr/>
              <p:nvPr/>
            </p:nvSpPr>
            <p:spPr>
              <a:xfrm>
                <a:off x="124842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3" name="Oval 42"/>
              <p:cNvSpPr/>
              <p:nvPr/>
            </p:nvSpPr>
            <p:spPr>
              <a:xfrm>
                <a:off x="161418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4" name="Oval 43"/>
              <p:cNvSpPr/>
              <p:nvPr/>
            </p:nvSpPr>
            <p:spPr>
              <a:xfrm>
                <a:off x="197994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5" name="Oval 44"/>
              <p:cNvSpPr/>
              <p:nvPr/>
            </p:nvSpPr>
            <p:spPr>
              <a:xfrm>
                <a:off x="234570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6" name="Oval 45"/>
              <p:cNvSpPr/>
              <p:nvPr/>
            </p:nvSpPr>
            <p:spPr>
              <a:xfrm>
                <a:off x="2711465" y="2600228"/>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7" name="Oval 46"/>
              <p:cNvSpPr/>
              <p:nvPr/>
            </p:nvSpPr>
            <p:spPr>
              <a:xfrm>
                <a:off x="307722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5" name="Grupo 24"/>
            <p:cNvGrpSpPr/>
            <p:nvPr/>
          </p:nvGrpSpPr>
          <p:grpSpPr>
            <a:xfrm>
              <a:off x="905433" y="3500097"/>
              <a:ext cx="2358975" cy="179758"/>
              <a:chOff x="891986" y="2595282"/>
              <a:chExt cx="2358975" cy="179758"/>
            </a:xfrm>
          </p:grpSpPr>
          <p:sp>
            <p:nvSpPr>
              <p:cNvPr id="34" name="Oval 33"/>
              <p:cNvSpPr/>
              <p:nvPr/>
            </p:nvSpPr>
            <p:spPr>
              <a:xfrm>
                <a:off x="891986"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5" name="Oval 34"/>
              <p:cNvSpPr/>
              <p:nvPr/>
            </p:nvSpPr>
            <p:spPr>
              <a:xfrm>
                <a:off x="124842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6" name="Oval 35"/>
              <p:cNvSpPr/>
              <p:nvPr/>
            </p:nvSpPr>
            <p:spPr>
              <a:xfrm>
                <a:off x="161418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7" name="Oval 36"/>
              <p:cNvSpPr/>
              <p:nvPr/>
            </p:nvSpPr>
            <p:spPr>
              <a:xfrm>
                <a:off x="197994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8" name="Oval 37"/>
              <p:cNvSpPr/>
              <p:nvPr/>
            </p:nvSpPr>
            <p:spPr>
              <a:xfrm>
                <a:off x="234570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9" name="Oval 38"/>
              <p:cNvSpPr/>
              <p:nvPr/>
            </p:nvSpPr>
            <p:spPr>
              <a:xfrm>
                <a:off x="2711465" y="2600228"/>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40" name="Oval 39"/>
              <p:cNvSpPr/>
              <p:nvPr/>
            </p:nvSpPr>
            <p:spPr>
              <a:xfrm>
                <a:off x="307722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26" name="Grupo 25"/>
            <p:cNvGrpSpPr/>
            <p:nvPr/>
          </p:nvGrpSpPr>
          <p:grpSpPr>
            <a:xfrm>
              <a:off x="905433" y="3810116"/>
              <a:ext cx="2358975" cy="179758"/>
              <a:chOff x="891986" y="2595282"/>
              <a:chExt cx="2358975" cy="179758"/>
            </a:xfrm>
          </p:grpSpPr>
          <p:sp>
            <p:nvSpPr>
              <p:cNvPr id="27" name="Oval 26"/>
              <p:cNvSpPr/>
              <p:nvPr/>
            </p:nvSpPr>
            <p:spPr>
              <a:xfrm>
                <a:off x="891986"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8" name="Oval 27"/>
              <p:cNvSpPr/>
              <p:nvPr/>
            </p:nvSpPr>
            <p:spPr>
              <a:xfrm>
                <a:off x="124842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9" name="Oval 28"/>
              <p:cNvSpPr/>
              <p:nvPr/>
            </p:nvSpPr>
            <p:spPr>
              <a:xfrm>
                <a:off x="161418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0" name="Oval 29"/>
              <p:cNvSpPr/>
              <p:nvPr/>
            </p:nvSpPr>
            <p:spPr>
              <a:xfrm>
                <a:off x="197994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1" name="Oval 30"/>
              <p:cNvSpPr/>
              <p:nvPr/>
            </p:nvSpPr>
            <p:spPr>
              <a:xfrm>
                <a:off x="2345705" y="2596896"/>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2" name="Oval 31"/>
              <p:cNvSpPr/>
              <p:nvPr/>
            </p:nvSpPr>
            <p:spPr>
              <a:xfrm>
                <a:off x="2711465" y="2600228"/>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3" name="Oval 32"/>
              <p:cNvSpPr/>
              <p:nvPr/>
            </p:nvSpPr>
            <p:spPr>
              <a:xfrm>
                <a:off x="3077225" y="2595282"/>
                <a:ext cx="173736" cy="174812"/>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grpSp>
        <p:nvGrpSpPr>
          <p:cNvPr id="62" name="Grupo 61" descr="Formas circulares"/>
          <p:cNvGrpSpPr/>
          <p:nvPr userDrawn="1"/>
        </p:nvGrpSpPr>
        <p:grpSpPr>
          <a:xfrm>
            <a:off x="6287795" y="2393577"/>
            <a:ext cx="2358975" cy="1394592"/>
            <a:chOff x="905433" y="2595282"/>
            <a:chExt cx="2358975" cy="1394592"/>
          </a:xfrm>
        </p:grpSpPr>
        <p:grpSp>
          <p:nvGrpSpPr>
            <p:cNvPr id="63" name="Grupo 62"/>
            <p:cNvGrpSpPr/>
            <p:nvPr/>
          </p:nvGrpSpPr>
          <p:grpSpPr>
            <a:xfrm>
              <a:off x="905433" y="2595282"/>
              <a:ext cx="2358975" cy="179758"/>
              <a:chOff x="891986" y="2595282"/>
              <a:chExt cx="2358975" cy="179758"/>
            </a:xfrm>
          </p:grpSpPr>
          <p:sp>
            <p:nvSpPr>
              <p:cNvPr id="96" name="Oval 95"/>
              <p:cNvSpPr/>
              <p:nvPr/>
            </p:nvSpPr>
            <p:spPr>
              <a:xfrm>
                <a:off x="891986"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7" name="Oval 96"/>
              <p:cNvSpPr/>
              <p:nvPr/>
            </p:nvSpPr>
            <p:spPr>
              <a:xfrm>
                <a:off x="124842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8" name="Oval 97"/>
              <p:cNvSpPr/>
              <p:nvPr/>
            </p:nvSpPr>
            <p:spPr>
              <a:xfrm>
                <a:off x="161418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9" name="Oval 98"/>
              <p:cNvSpPr/>
              <p:nvPr/>
            </p:nvSpPr>
            <p:spPr>
              <a:xfrm>
                <a:off x="197994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0" name="Oval 99"/>
              <p:cNvSpPr/>
              <p:nvPr/>
            </p:nvSpPr>
            <p:spPr>
              <a:xfrm>
                <a:off x="234570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1" name="Oval 100"/>
              <p:cNvSpPr/>
              <p:nvPr/>
            </p:nvSpPr>
            <p:spPr>
              <a:xfrm>
                <a:off x="2711465" y="2600228"/>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02" name="Oval 101"/>
              <p:cNvSpPr/>
              <p:nvPr/>
            </p:nvSpPr>
            <p:spPr>
              <a:xfrm>
                <a:off x="307722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64" name="Grupo 63"/>
            <p:cNvGrpSpPr/>
            <p:nvPr/>
          </p:nvGrpSpPr>
          <p:grpSpPr>
            <a:xfrm>
              <a:off x="905433" y="2903611"/>
              <a:ext cx="2358975" cy="179758"/>
              <a:chOff x="891986" y="2595282"/>
              <a:chExt cx="2358975" cy="179758"/>
            </a:xfrm>
          </p:grpSpPr>
          <p:sp>
            <p:nvSpPr>
              <p:cNvPr id="89" name="Oval 88"/>
              <p:cNvSpPr/>
              <p:nvPr/>
            </p:nvSpPr>
            <p:spPr>
              <a:xfrm>
                <a:off x="891986"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0" name="Oval 89"/>
              <p:cNvSpPr/>
              <p:nvPr/>
            </p:nvSpPr>
            <p:spPr>
              <a:xfrm>
                <a:off x="124842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1" name="Oval 90"/>
              <p:cNvSpPr/>
              <p:nvPr/>
            </p:nvSpPr>
            <p:spPr>
              <a:xfrm>
                <a:off x="161418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2" name="Oval 91"/>
              <p:cNvSpPr/>
              <p:nvPr/>
            </p:nvSpPr>
            <p:spPr>
              <a:xfrm>
                <a:off x="197994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3" name="Oval 92"/>
              <p:cNvSpPr/>
              <p:nvPr/>
            </p:nvSpPr>
            <p:spPr>
              <a:xfrm>
                <a:off x="234570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4" name="Oval 93"/>
              <p:cNvSpPr/>
              <p:nvPr/>
            </p:nvSpPr>
            <p:spPr>
              <a:xfrm>
                <a:off x="2711465" y="2600228"/>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95" name="Oval 94"/>
              <p:cNvSpPr/>
              <p:nvPr/>
            </p:nvSpPr>
            <p:spPr>
              <a:xfrm>
                <a:off x="307722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65" name="Grupo 64"/>
            <p:cNvGrpSpPr/>
            <p:nvPr/>
          </p:nvGrpSpPr>
          <p:grpSpPr>
            <a:xfrm>
              <a:off x="905433" y="3205216"/>
              <a:ext cx="2358975" cy="179758"/>
              <a:chOff x="891986" y="2595282"/>
              <a:chExt cx="2358975" cy="179758"/>
            </a:xfrm>
          </p:grpSpPr>
          <p:sp>
            <p:nvSpPr>
              <p:cNvPr id="82" name="Oval 81"/>
              <p:cNvSpPr/>
              <p:nvPr/>
            </p:nvSpPr>
            <p:spPr>
              <a:xfrm>
                <a:off x="891986"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3" name="Oval 82"/>
              <p:cNvSpPr/>
              <p:nvPr/>
            </p:nvSpPr>
            <p:spPr>
              <a:xfrm>
                <a:off x="124842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4" name="Oval 83"/>
              <p:cNvSpPr/>
              <p:nvPr/>
            </p:nvSpPr>
            <p:spPr>
              <a:xfrm>
                <a:off x="161418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5" name="Oval 84"/>
              <p:cNvSpPr/>
              <p:nvPr/>
            </p:nvSpPr>
            <p:spPr>
              <a:xfrm>
                <a:off x="197994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6" name="Oval 85"/>
              <p:cNvSpPr/>
              <p:nvPr/>
            </p:nvSpPr>
            <p:spPr>
              <a:xfrm>
                <a:off x="234570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7" name="Oval 86"/>
              <p:cNvSpPr/>
              <p:nvPr/>
            </p:nvSpPr>
            <p:spPr>
              <a:xfrm>
                <a:off x="2711465" y="2600228"/>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8" name="Oval 87"/>
              <p:cNvSpPr/>
              <p:nvPr/>
            </p:nvSpPr>
            <p:spPr>
              <a:xfrm>
                <a:off x="307722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66" name="Grupo 65"/>
            <p:cNvGrpSpPr/>
            <p:nvPr/>
          </p:nvGrpSpPr>
          <p:grpSpPr>
            <a:xfrm>
              <a:off x="905433" y="3500097"/>
              <a:ext cx="2358975" cy="179758"/>
              <a:chOff x="891986" y="2595282"/>
              <a:chExt cx="2358975" cy="179758"/>
            </a:xfrm>
          </p:grpSpPr>
          <p:sp>
            <p:nvSpPr>
              <p:cNvPr id="75" name="Oval 74"/>
              <p:cNvSpPr/>
              <p:nvPr/>
            </p:nvSpPr>
            <p:spPr>
              <a:xfrm>
                <a:off x="891986"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6" name="Oval 75"/>
              <p:cNvSpPr/>
              <p:nvPr/>
            </p:nvSpPr>
            <p:spPr>
              <a:xfrm>
                <a:off x="124842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7" name="Oval 76"/>
              <p:cNvSpPr/>
              <p:nvPr/>
            </p:nvSpPr>
            <p:spPr>
              <a:xfrm>
                <a:off x="161418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8" name="Oval 77"/>
              <p:cNvSpPr/>
              <p:nvPr/>
            </p:nvSpPr>
            <p:spPr>
              <a:xfrm>
                <a:off x="197994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9" name="Oval 78"/>
              <p:cNvSpPr/>
              <p:nvPr/>
            </p:nvSpPr>
            <p:spPr>
              <a:xfrm>
                <a:off x="234570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0" name="Oval 79"/>
              <p:cNvSpPr/>
              <p:nvPr/>
            </p:nvSpPr>
            <p:spPr>
              <a:xfrm>
                <a:off x="2711465" y="2600228"/>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81" name="Oval 80"/>
              <p:cNvSpPr/>
              <p:nvPr/>
            </p:nvSpPr>
            <p:spPr>
              <a:xfrm>
                <a:off x="307722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67" name="Grupo 66"/>
            <p:cNvGrpSpPr/>
            <p:nvPr/>
          </p:nvGrpSpPr>
          <p:grpSpPr>
            <a:xfrm>
              <a:off x="905433" y="3810116"/>
              <a:ext cx="2358975" cy="179758"/>
              <a:chOff x="891986" y="2595282"/>
              <a:chExt cx="2358975" cy="179758"/>
            </a:xfrm>
          </p:grpSpPr>
          <p:sp>
            <p:nvSpPr>
              <p:cNvPr id="68" name="Oval 67"/>
              <p:cNvSpPr/>
              <p:nvPr/>
            </p:nvSpPr>
            <p:spPr>
              <a:xfrm>
                <a:off x="891986"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9" name="Oval 68"/>
              <p:cNvSpPr/>
              <p:nvPr/>
            </p:nvSpPr>
            <p:spPr>
              <a:xfrm>
                <a:off x="124842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0" name="Oval 69"/>
              <p:cNvSpPr/>
              <p:nvPr/>
            </p:nvSpPr>
            <p:spPr>
              <a:xfrm>
                <a:off x="161418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1" name="Oval 70"/>
              <p:cNvSpPr/>
              <p:nvPr/>
            </p:nvSpPr>
            <p:spPr>
              <a:xfrm>
                <a:off x="197994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2" name="Oval 71"/>
              <p:cNvSpPr/>
              <p:nvPr/>
            </p:nvSpPr>
            <p:spPr>
              <a:xfrm>
                <a:off x="2345705" y="2596896"/>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3" name="Oval 72"/>
              <p:cNvSpPr/>
              <p:nvPr/>
            </p:nvSpPr>
            <p:spPr>
              <a:xfrm>
                <a:off x="2711465" y="2600228"/>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74" name="Oval 73"/>
              <p:cNvSpPr/>
              <p:nvPr/>
            </p:nvSpPr>
            <p:spPr>
              <a:xfrm>
                <a:off x="3077225" y="2595282"/>
                <a:ext cx="173736" cy="174812"/>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grpSp>
        <p:nvGrpSpPr>
          <p:cNvPr id="103" name="Grupo 102" descr="Formas circulares"/>
          <p:cNvGrpSpPr/>
          <p:nvPr userDrawn="1"/>
        </p:nvGrpSpPr>
        <p:grpSpPr>
          <a:xfrm>
            <a:off x="3596614" y="2393621"/>
            <a:ext cx="2358975" cy="1394592"/>
            <a:chOff x="905433" y="2595282"/>
            <a:chExt cx="2358975" cy="1394592"/>
          </a:xfrm>
        </p:grpSpPr>
        <p:grpSp>
          <p:nvGrpSpPr>
            <p:cNvPr id="104" name="Grupo 103"/>
            <p:cNvGrpSpPr/>
            <p:nvPr/>
          </p:nvGrpSpPr>
          <p:grpSpPr>
            <a:xfrm>
              <a:off x="905433" y="2595282"/>
              <a:ext cx="2358975" cy="179758"/>
              <a:chOff x="891986" y="2595282"/>
              <a:chExt cx="2358975" cy="179758"/>
            </a:xfrm>
          </p:grpSpPr>
          <p:sp>
            <p:nvSpPr>
              <p:cNvPr id="137" name="Oval 136"/>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8" name="Oval 137"/>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9" name="Oval 138"/>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40" name="Oval 139"/>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41" name="Oval 140"/>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42" name="Oval 141"/>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43" name="Oval 142"/>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05" name="Grupo 104"/>
            <p:cNvGrpSpPr/>
            <p:nvPr/>
          </p:nvGrpSpPr>
          <p:grpSpPr>
            <a:xfrm>
              <a:off x="905433" y="2903611"/>
              <a:ext cx="2358975" cy="179758"/>
              <a:chOff x="891986" y="2595282"/>
              <a:chExt cx="2358975" cy="179758"/>
            </a:xfrm>
          </p:grpSpPr>
          <p:sp>
            <p:nvSpPr>
              <p:cNvPr id="130" name="Oval 129"/>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1" name="Oval 130"/>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2" name="Oval 131"/>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3" name="Oval 132"/>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4" name="Oval 133"/>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5" name="Oval 134"/>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36" name="Oval 135"/>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06" name="Grupo 105"/>
            <p:cNvGrpSpPr/>
            <p:nvPr/>
          </p:nvGrpSpPr>
          <p:grpSpPr>
            <a:xfrm>
              <a:off x="905433" y="3205216"/>
              <a:ext cx="2358975" cy="179758"/>
              <a:chOff x="891986" y="2595282"/>
              <a:chExt cx="2358975" cy="179758"/>
            </a:xfrm>
          </p:grpSpPr>
          <p:sp>
            <p:nvSpPr>
              <p:cNvPr id="123" name="Oval 122"/>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4" name="Oval 123"/>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5" name="Oval 124"/>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6" name="Oval 125"/>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7" name="Oval 126"/>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8" name="Oval 127"/>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9" name="Oval 128"/>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07" name="Grupo 106"/>
            <p:cNvGrpSpPr/>
            <p:nvPr/>
          </p:nvGrpSpPr>
          <p:grpSpPr>
            <a:xfrm>
              <a:off x="905433" y="3500097"/>
              <a:ext cx="2358975" cy="179758"/>
              <a:chOff x="891986" y="2595282"/>
              <a:chExt cx="2358975" cy="179758"/>
            </a:xfrm>
          </p:grpSpPr>
          <p:sp>
            <p:nvSpPr>
              <p:cNvPr id="116" name="Oval 115"/>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7" name="Oval 116"/>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8" name="Oval 117"/>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9" name="Oval 118"/>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0" name="Oval 119"/>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1" name="Oval 120"/>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22" name="Oval 121"/>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08" name="Grupo 107"/>
            <p:cNvGrpSpPr/>
            <p:nvPr/>
          </p:nvGrpSpPr>
          <p:grpSpPr>
            <a:xfrm>
              <a:off x="905433" y="3810116"/>
              <a:ext cx="2358975" cy="179758"/>
              <a:chOff x="891986" y="2595282"/>
              <a:chExt cx="2358975" cy="179758"/>
            </a:xfrm>
          </p:grpSpPr>
          <p:sp>
            <p:nvSpPr>
              <p:cNvPr id="109" name="Oval 108"/>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0" name="Oval 109"/>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1" name="Oval 110"/>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2" name="Oval 111"/>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3" name="Oval 112"/>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4" name="Oval 113"/>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5" name="Oval 114"/>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grpSp>
        <p:nvGrpSpPr>
          <p:cNvPr id="144" name="Grupo 143" descr="Formas circulares"/>
          <p:cNvGrpSpPr/>
          <p:nvPr userDrawn="1"/>
        </p:nvGrpSpPr>
        <p:grpSpPr>
          <a:xfrm>
            <a:off x="8969655" y="2395728"/>
            <a:ext cx="2358975" cy="1394592"/>
            <a:chOff x="905433" y="2595282"/>
            <a:chExt cx="2358975" cy="1394592"/>
          </a:xfrm>
        </p:grpSpPr>
        <p:grpSp>
          <p:nvGrpSpPr>
            <p:cNvPr id="145" name="Grupo 144"/>
            <p:cNvGrpSpPr/>
            <p:nvPr/>
          </p:nvGrpSpPr>
          <p:grpSpPr>
            <a:xfrm>
              <a:off x="905433" y="2595282"/>
              <a:ext cx="2358975" cy="179758"/>
              <a:chOff x="891986" y="2595282"/>
              <a:chExt cx="2358975" cy="179758"/>
            </a:xfrm>
          </p:grpSpPr>
          <p:sp>
            <p:nvSpPr>
              <p:cNvPr id="178" name="Oval 177"/>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9" name="Oval 178"/>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0" name="Oval 179"/>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1" name="Oval 180"/>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2" name="Oval 181"/>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3" name="Oval 182"/>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4" name="Oval 183"/>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46" name="Grupo 145"/>
            <p:cNvGrpSpPr/>
            <p:nvPr/>
          </p:nvGrpSpPr>
          <p:grpSpPr>
            <a:xfrm>
              <a:off x="905433" y="2903611"/>
              <a:ext cx="2358975" cy="179758"/>
              <a:chOff x="891986" y="2595282"/>
              <a:chExt cx="2358975" cy="179758"/>
            </a:xfrm>
          </p:grpSpPr>
          <p:sp>
            <p:nvSpPr>
              <p:cNvPr id="171" name="Oval 170"/>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2" name="Oval 171"/>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3" name="Oval 172"/>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4" name="Oval 173"/>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5" name="Oval 174"/>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6" name="Oval 175"/>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7" name="Oval 176"/>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47" name="Grupo 146"/>
            <p:cNvGrpSpPr/>
            <p:nvPr/>
          </p:nvGrpSpPr>
          <p:grpSpPr>
            <a:xfrm>
              <a:off x="905433" y="3205216"/>
              <a:ext cx="2358975" cy="179758"/>
              <a:chOff x="891986" y="2595282"/>
              <a:chExt cx="2358975" cy="179758"/>
            </a:xfrm>
          </p:grpSpPr>
          <p:sp>
            <p:nvSpPr>
              <p:cNvPr id="164" name="Oval 163"/>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5" name="Oval 164"/>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6" name="Oval 165"/>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7" name="Oval 166"/>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8" name="Oval 167"/>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9" name="Oval 168"/>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70" name="Oval 169"/>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48" name="Grupo 147"/>
            <p:cNvGrpSpPr/>
            <p:nvPr/>
          </p:nvGrpSpPr>
          <p:grpSpPr>
            <a:xfrm>
              <a:off x="905433" y="3500097"/>
              <a:ext cx="2358975" cy="179758"/>
              <a:chOff x="891986" y="2595282"/>
              <a:chExt cx="2358975" cy="179758"/>
            </a:xfrm>
          </p:grpSpPr>
          <p:sp>
            <p:nvSpPr>
              <p:cNvPr id="157" name="Oval 156"/>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8" name="Oval 157"/>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9" name="Oval 158"/>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0" name="Oval 159"/>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1" name="Oval 160"/>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2" name="Oval 161"/>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3" name="Oval 162"/>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nvGrpSpPr>
            <p:cNvPr id="149" name="Grupo 148"/>
            <p:cNvGrpSpPr/>
            <p:nvPr/>
          </p:nvGrpSpPr>
          <p:grpSpPr>
            <a:xfrm>
              <a:off x="905433" y="3810116"/>
              <a:ext cx="2358975" cy="179758"/>
              <a:chOff x="891986" y="2595282"/>
              <a:chExt cx="2358975" cy="179758"/>
            </a:xfrm>
          </p:grpSpPr>
          <p:sp>
            <p:nvSpPr>
              <p:cNvPr id="150" name="Oval 149"/>
              <p:cNvSpPr/>
              <p:nvPr/>
            </p:nvSpPr>
            <p:spPr>
              <a:xfrm>
                <a:off x="891986"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1" name="Oval 150"/>
              <p:cNvSpPr/>
              <p:nvPr/>
            </p:nvSpPr>
            <p:spPr>
              <a:xfrm>
                <a:off x="124842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2" name="Oval 151"/>
              <p:cNvSpPr/>
              <p:nvPr/>
            </p:nvSpPr>
            <p:spPr>
              <a:xfrm>
                <a:off x="161418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3" name="Oval 152"/>
              <p:cNvSpPr/>
              <p:nvPr/>
            </p:nvSpPr>
            <p:spPr>
              <a:xfrm>
                <a:off x="197994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4" name="Oval 153"/>
              <p:cNvSpPr/>
              <p:nvPr/>
            </p:nvSpPr>
            <p:spPr>
              <a:xfrm>
                <a:off x="2345705" y="2596896"/>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5" name="Oval 154"/>
              <p:cNvSpPr/>
              <p:nvPr/>
            </p:nvSpPr>
            <p:spPr>
              <a:xfrm>
                <a:off x="2711465" y="2600228"/>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6" name="Oval 155"/>
              <p:cNvSpPr/>
              <p:nvPr/>
            </p:nvSpPr>
            <p:spPr>
              <a:xfrm>
                <a:off x="3077225" y="2595282"/>
                <a:ext cx="173736" cy="174812"/>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grpSp>
      <p:grpSp>
        <p:nvGrpSpPr>
          <p:cNvPr id="349" name="Grupo 348" descr="Líneas de guiones"/>
          <p:cNvGrpSpPr/>
          <p:nvPr userDrawn="1"/>
        </p:nvGrpSpPr>
        <p:grpSpPr>
          <a:xfrm>
            <a:off x="896377" y="4239037"/>
            <a:ext cx="2384144" cy="2121587"/>
            <a:chOff x="6557963" y="2680139"/>
            <a:chExt cx="4795836" cy="3565213"/>
          </a:xfrm>
        </p:grpSpPr>
        <p:cxnSp>
          <p:nvCxnSpPr>
            <p:cNvPr id="350" name="Conector recto 349"/>
            <p:cNvCxnSpPr/>
            <p:nvPr userDrawn="1"/>
          </p:nvCxnSpPr>
          <p:spPr>
            <a:xfrm>
              <a:off x="6557963" y="2680139"/>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1" name="Conector recto 350"/>
            <p:cNvCxnSpPr/>
            <p:nvPr userDrawn="1"/>
          </p:nvCxnSpPr>
          <p:spPr>
            <a:xfrm>
              <a:off x="6557963" y="3037491"/>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2" name="Conector recto 351"/>
            <p:cNvCxnSpPr/>
            <p:nvPr userDrawn="1"/>
          </p:nvCxnSpPr>
          <p:spPr>
            <a:xfrm>
              <a:off x="6557963" y="339242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3" name="Conector recto 352"/>
            <p:cNvCxnSpPr/>
            <p:nvPr userDrawn="1"/>
          </p:nvCxnSpPr>
          <p:spPr>
            <a:xfrm>
              <a:off x="6557963" y="374904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4" name="Conector recto 353"/>
            <p:cNvCxnSpPr/>
            <p:nvPr userDrawn="1"/>
          </p:nvCxnSpPr>
          <p:spPr>
            <a:xfrm>
              <a:off x="6557963" y="410565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5" name="Conector recto 354"/>
            <p:cNvCxnSpPr/>
            <p:nvPr userDrawn="1"/>
          </p:nvCxnSpPr>
          <p:spPr>
            <a:xfrm>
              <a:off x="6557963" y="446227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6" name="Conector recto 355"/>
            <p:cNvCxnSpPr/>
            <p:nvPr userDrawn="1"/>
          </p:nvCxnSpPr>
          <p:spPr>
            <a:xfrm>
              <a:off x="6557963" y="4818888"/>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7" name="Conector recto 356"/>
            <p:cNvCxnSpPr/>
            <p:nvPr userDrawn="1"/>
          </p:nvCxnSpPr>
          <p:spPr>
            <a:xfrm>
              <a:off x="6557963" y="517550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8" name="Conector recto 357"/>
            <p:cNvCxnSpPr/>
            <p:nvPr userDrawn="1"/>
          </p:nvCxnSpPr>
          <p:spPr>
            <a:xfrm>
              <a:off x="6557963" y="553212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9" name="Conector recto 358"/>
            <p:cNvCxnSpPr/>
            <p:nvPr userDrawn="1"/>
          </p:nvCxnSpPr>
          <p:spPr>
            <a:xfrm>
              <a:off x="6557963" y="588873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0" name="Conector recto 359"/>
            <p:cNvCxnSpPr/>
            <p:nvPr userDrawn="1"/>
          </p:nvCxnSpPr>
          <p:spPr>
            <a:xfrm>
              <a:off x="6557963" y="624535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362" name="Grupo 361" descr="Líneas de guiones"/>
          <p:cNvGrpSpPr/>
          <p:nvPr userDrawn="1"/>
        </p:nvGrpSpPr>
        <p:grpSpPr>
          <a:xfrm>
            <a:off x="3599840" y="4239037"/>
            <a:ext cx="2384144" cy="2121587"/>
            <a:chOff x="6557963" y="2680139"/>
            <a:chExt cx="4795836" cy="3565213"/>
          </a:xfrm>
        </p:grpSpPr>
        <p:cxnSp>
          <p:nvCxnSpPr>
            <p:cNvPr id="363" name="Conector recto 362"/>
            <p:cNvCxnSpPr/>
            <p:nvPr userDrawn="1"/>
          </p:nvCxnSpPr>
          <p:spPr>
            <a:xfrm>
              <a:off x="6557963" y="2680139"/>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4" name="Conector recto 363"/>
            <p:cNvCxnSpPr/>
            <p:nvPr userDrawn="1"/>
          </p:nvCxnSpPr>
          <p:spPr>
            <a:xfrm>
              <a:off x="6557963" y="3037491"/>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5" name="Conector recto 364"/>
            <p:cNvCxnSpPr/>
            <p:nvPr userDrawn="1"/>
          </p:nvCxnSpPr>
          <p:spPr>
            <a:xfrm>
              <a:off x="6557963" y="339242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6" name="Conector recto 365"/>
            <p:cNvCxnSpPr/>
            <p:nvPr userDrawn="1"/>
          </p:nvCxnSpPr>
          <p:spPr>
            <a:xfrm>
              <a:off x="6557963" y="374904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7" name="Conector recto 366"/>
            <p:cNvCxnSpPr/>
            <p:nvPr userDrawn="1"/>
          </p:nvCxnSpPr>
          <p:spPr>
            <a:xfrm>
              <a:off x="6557963" y="410565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8" name="Conector recto 367"/>
            <p:cNvCxnSpPr/>
            <p:nvPr userDrawn="1"/>
          </p:nvCxnSpPr>
          <p:spPr>
            <a:xfrm>
              <a:off x="6557963" y="446227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9" name="Conector recto 368"/>
            <p:cNvCxnSpPr/>
            <p:nvPr userDrawn="1"/>
          </p:nvCxnSpPr>
          <p:spPr>
            <a:xfrm>
              <a:off x="6557963" y="4818888"/>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0" name="Conector recto 369"/>
            <p:cNvCxnSpPr/>
            <p:nvPr userDrawn="1"/>
          </p:nvCxnSpPr>
          <p:spPr>
            <a:xfrm>
              <a:off x="6557963" y="517550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1" name="Conector recto 370"/>
            <p:cNvCxnSpPr/>
            <p:nvPr userDrawn="1"/>
          </p:nvCxnSpPr>
          <p:spPr>
            <a:xfrm>
              <a:off x="6557963" y="553212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2" name="Conector recto 371"/>
            <p:cNvCxnSpPr/>
            <p:nvPr userDrawn="1"/>
          </p:nvCxnSpPr>
          <p:spPr>
            <a:xfrm>
              <a:off x="6557963" y="588873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3" name="Conector recto 372"/>
            <p:cNvCxnSpPr/>
            <p:nvPr userDrawn="1"/>
          </p:nvCxnSpPr>
          <p:spPr>
            <a:xfrm>
              <a:off x="6557963" y="624535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375" name="Grupo 374" descr="Líneas de guiones"/>
          <p:cNvGrpSpPr/>
          <p:nvPr userDrawn="1"/>
        </p:nvGrpSpPr>
        <p:grpSpPr>
          <a:xfrm>
            <a:off x="6298027" y="4239037"/>
            <a:ext cx="2384144" cy="2121587"/>
            <a:chOff x="6557963" y="2680139"/>
            <a:chExt cx="4795836" cy="3565213"/>
          </a:xfrm>
        </p:grpSpPr>
        <p:cxnSp>
          <p:nvCxnSpPr>
            <p:cNvPr id="376" name="Conector recto 375"/>
            <p:cNvCxnSpPr/>
            <p:nvPr userDrawn="1"/>
          </p:nvCxnSpPr>
          <p:spPr>
            <a:xfrm>
              <a:off x="6557963" y="2680139"/>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7" name="Conector recto 376"/>
            <p:cNvCxnSpPr/>
            <p:nvPr userDrawn="1"/>
          </p:nvCxnSpPr>
          <p:spPr>
            <a:xfrm>
              <a:off x="6557963" y="3037491"/>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8" name="Conector recto 377"/>
            <p:cNvCxnSpPr/>
            <p:nvPr userDrawn="1"/>
          </p:nvCxnSpPr>
          <p:spPr>
            <a:xfrm>
              <a:off x="6557963" y="339242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9" name="Conector recto 378"/>
            <p:cNvCxnSpPr/>
            <p:nvPr userDrawn="1"/>
          </p:nvCxnSpPr>
          <p:spPr>
            <a:xfrm>
              <a:off x="6557963" y="374904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0" name="Conector recto 379"/>
            <p:cNvCxnSpPr/>
            <p:nvPr userDrawn="1"/>
          </p:nvCxnSpPr>
          <p:spPr>
            <a:xfrm>
              <a:off x="6557963" y="410565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1" name="Conector recto 380"/>
            <p:cNvCxnSpPr/>
            <p:nvPr userDrawn="1"/>
          </p:nvCxnSpPr>
          <p:spPr>
            <a:xfrm>
              <a:off x="6557963" y="446227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2" name="Conector recto 381"/>
            <p:cNvCxnSpPr/>
            <p:nvPr userDrawn="1"/>
          </p:nvCxnSpPr>
          <p:spPr>
            <a:xfrm>
              <a:off x="6557963" y="4818888"/>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3" name="Conector recto 382"/>
            <p:cNvCxnSpPr/>
            <p:nvPr userDrawn="1"/>
          </p:nvCxnSpPr>
          <p:spPr>
            <a:xfrm>
              <a:off x="6557963" y="517550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4" name="Conector recto 383"/>
            <p:cNvCxnSpPr/>
            <p:nvPr userDrawn="1"/>
          </p:nvCxnSpPr>
          <p:spPr>
            <a:xfrm>
              <a:off x="6557963" y="553212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5" name="Conector recto 384"/>
            <p:cNvCxnSpPr/>
            <p:nvPr userDrawn="1"/>
          </p:nvCxnSpPr>
          <p:spPr>
            <a:xfrm>
              <a:off x="6557963" y="588873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6" name="Conector recto 385"/>
            <p:cNvCxnSpPr/>
            <p:nvPr userDrawn="1"/>
          </p:nvCxnSpPr>
          <p:spPr>
            <a:xfrm>
              <a:off x="6557963" y="624535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401" name="Grupo 400" descr="Líneas de guiones"/>
          <p:cNvGrpSpPr/>
          <p:nvPr userDrawn="1"/>
        </p:nvGrpSpPr>
        <p:grpSpPr>
          <a:xfrm>
            <a:off x="8996214" y="4232850"/>
            <a:ext cx="2384144" cy="2121587"/>
            <a:chOff x="6557963" y="2680139"/>
            <a:chExt cx="4795836" cy="3565213"/>
          </a:xfrm>
        </p:grpSpPr>
        <p:cxnSp>
          <p:nvCxnSpPr>
            <p:cNvPr id="402" name="Conector recto 401"/>
            <p:cNvCxnSpPr/>
            <p:nvPr userDrawn="1"/>
          </p:nvCxnSpPr>
          <p:spPr>
            <a:xfrm>
              <a:off x="6557963" y="2680139"/>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3" name="Conector recto 402"/>
            <p:cNvCxnSpPr/>
            <p:nvPr userDrawn="1"/>
          </p:nvCxnSpPr>
          <p:spPr>
            <a:xfrm>
              <a:off x="6557963" y="3037491"/>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4" name="Conector recto 403"/>
            <p:cNvCxnSpPr/>
            <p:nvPr userDrawn="1"/>
          </p:nvCxnSpPr>
          <p:spPr>
            <a:xfrm>
              <a:off x="6557963" y="339242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5" name="Conector recto 404"/>
            <p:cNvCxnSpPr/>
            <p:nvPr userDrawn="1"/>
          </p:nvCxnSpPr>
          <p:spPr>
            <a:xfrm>
              <a:off x="6557963" y="374904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6" name="Conector recto 405"/>
            <p:cNvCxnSpPr/>
            <p:nvPr userDrawn="1"/>
          </p:nvCxnSpPr>
          <p:spPr>
            <a:xfrm>
              <a:off x="6557963" y="410565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7" name="Conector recto 406"/>
            <p:cNvCxnSpPr/>
            <p:nvPr userDrawn="1"/>
          </p:nvCxnSpPr>
          <p:spPr>
            <a:xfrm>
              <a:off x="6557963" y="446227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8" name="Conector recto 407"/>
            <p:cNvCxnSpPr/>
            <p:nvPr userDrawn="1"/>
          </p:nvCxnSpPr>
          <p:spPr>
            <a:xfrm>
              <a:off x="6557963" y="4818888"/>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9" name="Conector recto 408"/>
            <p:cNvCxnSpPr/>
            <p:nvPr userDrawn="1"/>
          </p:nvCxnSpPr>
          <p:spPr>
            <a:xfrm>
              <a:off x="6557963" y="5175504"/>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0" name="Conector recto 409"/>
            <p:cNvCxnSpPr/>
            <p:nvPr userDrawn="1"/>
          </p:nvCxnSpPr>
          <p:spPr>
            <a:xfrm>
              <a:off x="6557963" y="5532120"/>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1" name="Conector recto 410"/>
            <p:cNvCxnSpPr/>
            <p:nvPr userDrawn="1"/>
          </p:nvCxnSpPr>
          <p:spPr>
            <a:xfrm>
              <a:off x="6557963" y="5888736"/>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2" name="Conector recto 411"/>
            <p:cNvCxnSpPr/>
            <p:nvPr userDrawn="1"/>
          </p:nvCxnSpPr>
          <p:spPr>
            <a:xfrm>
              <a:off x="6557963" y="6245352"/>
              <a:ext cx="479583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361" name="Marcador de texto 360"/>
          <p:cNvSpPr>
            <a:spLocks noGrp="1"/>
          </p:cNvSpPr>
          <p:nvPr>
            <p:ph type="body" sz="quarter" idx="13" hasCustomPrompt="1"/>
          </p:nvPr>
        </p:nvSpPr>
        <p:spPr>
          <a:xfrm>
            <a:off x="844865" y="3983201"/>
            <a:ext cx="2487168" cy="2510024"/>
          </a:xfrm>
        </p:spPr>
        <p:txBody>
          <a:bodyPr rtlCol="0">
            <a:normAutofit/>
          </a:bodyPr>
          <a:lstStyle>
            <a:lvl1pPr marL="0" indent="0">
              <a:lnSpc>
                <a:spcPct val="100000"/>
              </a:lnSpc>
              <a:spcBef>
                <a:spcPts val="0"/>
              </a:spcBef>
              <a:buNone/>
              <a:defRPr sz="1400">
                <a:solidFill>
                  <a:schemeClr val="tx1">
                    <a:lumMod val="85000"/>
                    <a:lumOff val="15000"/>
                  </a:schemeClr>
                </a:solidFill>
              </a:defRPr>
            </a:lvl1pPr>
          </a:lstStyle>
          <a:p>
            <a:pPr lvl="0" rtl="0"/>
            <a:r>
              <a:rPr lang="es-ES" noProof="0" dirty="0"/>
              <a:t>Texto</a:t>
            </a:r>
          </a:p>
        </p:txBody>
      </p:sp>
      <p:sp>
        <p:nvSpPr>
          <p:cNvPr id="374" name="Marcador de texto 360"/>
          <p:cNvSpPr>
            <a:spLocks noGrp="1"/>
          </p:cNvSpPr>
          <p:nvPr>
            <p:ph type="body" sz="quarter" idx="14" hasCustomPrompt="1"/>
          </p:nvPr>
        </p:nvSpPr>
        <p:spPr>
          <a:xfrm>
            <a:off x="3541662" y="3989388"/>
            <a:ext cx="2487168" cy="2510024"/>
          </a:xfrm>
        </p:spPr>
        <p:txBody>
          <a:bodyPr rtlCol="0">
            <a:normAutofit/>
          </a:bodyPr>
          <a:lstStyle>
            <a:lvl1pPr marL="0" indent="0">
              <a:lnSpc>
                <a:spcPct val="100000"/>
              </a:lnSpc>
              <a:spcBef>
                <a:spcPts val="0"/>
              </a:spcBef>
              <a:buNone/>
              <a:defRPr sz="1400">
                <a:solidFill>
                  <a:schemeClr val="tx1">
                    <a:lumMod val="85000"/>
                    <a:lumOff val="15000"/>
                  </a:schemeClr>
                </a:solidFill>
              </a:defRPr>
            </a:lvl1pPr>
          </a:lstStyle>
          <a:p>
            <a:pPr lvl="0" rtl="0"/>
            <a:r>
              <a:rPr lang="es-ES" noProof="0" dirty="0"/>
              <a:t>Texto</a:t>
            </a:r>
          </a:p>
        </p:txBody>
      </p:sp>
      <p:sp>
        <p:nvSpPr>
          <p:cNvPr id="387" name="Marcador de texto 360"/>
          <p:cNvSpPr>
            <a:spLocks noGrp="1"/>
          </p:cNvSpPr>
          <p:nvPr>
            <p:ph type="body" sz="quarter" idx="15" hasCustomPrompt="1"/>
          </p:nvPr>
        </p:nvSpPr>
        <p:spPr>
          <a:xfrm>
            <a:off x="6239849" y="3989388"/>
            <a:ext cx="2487168" cy="2510024"/>
          </a:xfrm>
        </p:spPr>
        <p:txBody>
          <a:bodyPr rtlCol="0">
            <a:normAutofit/>
          </a:bodyPr>
          <a:lstStyle>
            <a:lvl1pPr marL="0" indent="0">
              <a:lnSpc>
                <a:spcPct val="100000"/>
              </a:lnSpc>
              <a:spcBef>
                <a:spcPts val="0"/>
              </a:spcBef>
              <a:buNone/>
              <a:defRPr sz="1400">
                <a:solidFill>
                  <a:schemeClr val="tx1">
                    <a:lumMod val="85000"/>
                    <a:lumOff val="15000"/>
                  </a:schemeClr>
                </a:solidFill>
              </a:defRPr>
            </a:lvl1pPr>
          </a:lstStyle>
          <a:p>
            <a:pPr lvl="0" rtl="0"/>
            <a:r>
              <a:rPr lang="es-ES" noProof="0" dirty="0"/>
              <a:t>Texto</a:t>
            </a:r>
          </a:p>
        </p:txBody>
      </p:sp>
      <p:sp>
        <p:nvSpPr>
          <p:cNvPr id="413" name="Marcador de texto 360"/>
          <p:cNvSpPr>
            <a:spLocks noGrp="1"/>
          </p:cNvSpPr>
          <p:nvPr>
            <p:ph type="body" sz="quarter" idx="16" hasCustomPrompt="1"/>
          </p:nvPr>
        </p:nvSpPr>
        <p:spPr>
          <a:xfrm>
            <a:off x="8938036" y="3983201"/>
            <a:ext cx="2487168" cy="2510024"/>
          </a:xfrm>
        </p:spPr>
        <p:txBody>
          <a:bodyPr rtlCol="0">
            <a:normAutofit/>
          </a:bodyPr>
          <a:lstStyle>
            <a:lvl1pPr marL="0" indent="0">
              <a:lnSpc>
                <a:spcPct val="100000"/>
              </a:lnSpc>
              <a:spcBef>
                <a:spcPts val="0"/>
              </a:spcBef>
              <a:buNone/>
              <a:defRPr sz="1400">
                <a:solidFill>
                  <a:schemeClr val="tx1">
                    <a:lumMod val="85000"/>
                    <a:lumOff val="15000"/>
                  </a:schemeClr>
                </a:solidFill>
              </a:defRPr>
            </a:lvl1pPr>
          </a:lstStyle>
          <a:p>
            <a:pPr lvl="0" rtl="0"/>
            <a:r>
              <a:rPr lang="es-ES" noProof="0" dirty="0"/>
              <a:t>Texto</a:t>
            </a:r>
          </a:p>
        </p:txBody>
      </p:sp>
    </p:spTree>
    <p:extLst>
      <p:ext uri="{BB962C8B-B14F-4D97-AF65-F5344CB8AC3E}">
        <p14:creationId xmlns:p14="http://schemas.microsoft.com/office/powerpoint/2010/main" val="173984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rtlCol="0" anchor="b"/>
          <a:lstStyle>
            <a:lvl1pPr>
              <a:defRPr sz="6000"/>
            </a:lvl1pPr>
          </a:lstStyle>
          <a:p>
            <a:pPr rtl="0"/>
            <a:r>
              <a:rPr lang="es-ES" noProof="0"/>
              <a:t>Haga clic para modificar el estilo de título del patrón</a:t>
            </a:r>
            <a:endParaRPr lang="es-ES" noProof="0" dirty="0"/>
          </a:p>
        </p:txBody>
      </p:sp>
      <p:sp>
        <p:nvSpPr>
          <p:cNvPr id="3" name="Marcador de texto 2"/>
          <p:cNvSpPr>
            <a:spLocks noGrp="1"/>
          </p:cNvSpPr>
          <p:nvPr>
            <p:ph type="body" idx="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Haga clic para modificar los estilos de texto del patrón</a:t>
            </a:r>
          </a:p>
        </p:txBody>
      </p:sp>
      <p:sp>
        <p:nvSpPr>
          <p:cNvPr id="4" name="Marcador de fecha 3"/>
          <p:cNvSpPr>
            <a:spLocks noGrp="1"/>
          </p:cNvSpPr>
          <p:nvPr>
            <p:ph type="dt" sz="half" idx="10"/>
          </p:nvPr>
        </p:nvSpPr>
        <p:spPr/>
        <p:txBody>
          <a:bodyPr rtlCol="0"/>
          <a:lstStyle/>
          <a:p>
            <a:pPr rtl="0"/>
            <a:fld id="{D7429EC5-10C1-43C5-B855-3BA8FE5D33A8}" type="datetime1">
              <a:rPr lang="es-ES" noProof="0" smtClean="0"/>
              <a:t>13/05/2024</a:t>
            </a:fld>
            <a:endParaRPr lang="es-ES" noProof="0" dirty="0"/>
          </a:p>
        </p:txBody>
      </p:sp>
      <p:sp>
        <p:nvSpPr>
          <p:cNvPr id="5" name="Marcador de pie de página 4"/>
          <p:cNvSpPr>
            <a:spLocks noGrp="1"/>
          </p:cNvSpPr>
          <p:nvPr>
            <p:ph type="ftr" sz="quarter" idx="11"/>
          </p:nvPr>
        </p:nvSpPr>
        <p:spPr/>
        <p:txBody>
          <a:bodyPr rtlCol="0"/>
          <a:lstStyle/>
          <a:p>
            <a:pPr rtl="0"/>
            <a:endParaRPr lang="es-ES" noProof="0" dirty="0"/>
          </a:p>
        </p:txBody>
      </p:sp>
      <p:sp>
        <p:nvSpPr>
          <p:cNvPr id="6" name="Marcador de número de diapositiva 5"/>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2292670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rtlCol="0"/>
          <a:lstStyle/>
          <a:p>
            <a:pPr rtl="0"/>
            <a:r>
              <a:rPr lang="es-ES" noProof="0"/>
              <a:t>Haga clic para modificar el estilo de título del patrón</a:t>
            </a:r>
            <a:endParaRPr lang="es-ES" noProof="0" dirty="0"/>
          </a:p>
        </p:txBody>
      </p:sp>
      <p:sp>
        <p:nvSpPr>
          <p:cNvPr id="3" name="Marcador de texto 2"/>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contenido 3"/>
          <p:cNvSpPr>
            <a:spLocks noGrp="1"/>
          </p:cNvSpPr>
          <p:nvPr>
            <p:ph sz="half" idx="2"/>
          </p:nvPr>
        </p:nvSpPr>
        <p:spPr>
          <a:xfrm>
            <a:off x="839788" y="2505075"/>
            <a:ext cx="5157787" cy="3684588"/>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texto 4"/>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contenido 5"/>
          <p:cNvSpPr>
            <a:spLocks noGrp="1"/>
          </p:cNvSpPr>
          <p:nvPr>
            <p:ph sz="quarter" idx="4"/>
          </p:nvPr>
        </p:nvSpPr>
        <p:spPr>
          <a:xfrm>
            <a:off x="6172200" y="2505075"/>
            <a:ext cx="5183188" cy="3684588"/>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fecha 6"/>
          <p:cNvSpPr>
            <a:spLocks noGrp="1"/>
          </p:cNvSpPr>
          <p:nvPr>
            <p:ph type="dt" sz="half" idx="10"/>
          </p:nvPr>
        </p:nvSpPr>
        <p:spPr/>
        <p:txBody>
          <a:bodyPr rtlCol="0"/>
          <a:lstStyle/>
          <a:p>
            <a:pPr rtl="0"/>
            <a:fld id="{310501E0-9821-45E9-8FDD-D93332841DD8}" type="datetime1">
              <a:rPr lang="es-ES" noProof="0" smtClean="0"/>
              <a:t>13/05/2024</a:t>
            </a:fld>
            <a:endParaRPr lang="es-ES" noProof="0" dirty="0"/>
          </a:p>
        </p:txBody>
      </p:sp>
      <p:sp>
        <p:nvSpPr>
          <p:cNvPr id="8" name="Marcador de pie de página 7"/>
          <p:cNvSpPr>
            <a:spLocks noGrp="1"/>
          </p:cNvSpPr>
          <p:nvPr>
            <p:ph type="ftr" sz="quarter" idx="11"/>
          </p:nvPr>
        </p:nvSpPr>
        <p:spPr/>
        <p:txBody>
          <a:bodyPr rtlCol="0"/>
          <a:lstStyle/>
          <a:p>
            <a:pPr rtl="0"/>
            <a:endParaRPr lang="es-ES" noProof="0" dirty="0"/>
          </a:p>
        </p:txBody>
      </p:sp>
      <p:sp>
        <p:nvSpPr>
          <p:cNvPr id="9" name="Marcador de número de diapositiva 8"/>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371450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fecha 2"/>
          <p:cNvSpPr>
            <a:spLocks noGrp="1"/>
          </p:cNvSpPr>
          <p:nvPr>
            <p:ph type="dt" sz="half" idx="10"/>
          </p:nvPr>
        </p:nvSpPr>
        <p:spPr/>
        <p:txBody>
          <a:bodyPr rtlCol="0"/>
          <a:lstStyle/>
          <a:p>
            <a:pPr rtl="0"/>
            <a:fld id="{6D4FCA9D-FBE9-4A02-8D73-B3918E08E370}" type="datetime1">
              <a:rPr lang="es-ES" noProof="0" smtClean="0"/>
              <a:t>13/05/2024</a:t>
            </a:fld>
            <a:endParaRPr lang="es-ES" noProof="0" dirty="0"/>
          </a:p>
        </p:txBody>
      </p:sp>
      <p:sp>
        <p:nvSpPr>
          <p:cNvPr id="4" name="Marcador de pie de página 3"/>
          <p:cNvSpPr>
            <a:spLocks noGrp="1"/>
          </p:cNvSpPr>
          <p:nvPr>
            <p:ph type="ftr" sz="quarter" idx="11"/>
          </p:nvPr>
        </p:nvSpPr>
        <p:spPr/>
        <p:txBody>
          <a:bodyPr rtlCol="0"/>
          <a:lstStyle/>
          <a:p>
            <a:pPr rtl="0"/>
            <a:endParaRPr lang="es-ES" noProof="0" dirty="0"/>
          </a:p>
        </p:txBody>
      </p:sp>
      <p:sp>
        <p:nvSpPr>
          <p:cNvPr id="5" name="Marcador de número de diapositiva 4"/>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313918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35AD9737-0324-4C53-B711-C8E6EC68E2D4}" type="datetime1">
              <a:rPr lang="es-ES" noProof="0" smtClean="0"/>
              <a:t>13/05/2024</a:t>
            </a:fld>
            <a:endParaRPr lang="es-ES" noProof="0" dirty="0"/>
          </a:p>
        </p:txBody>
      </p:sp>
      <p:sp>
        <p:nvSpPr>
          <p:cNvPr id="3" name="Marcador de pie de página 2"/>
          <p:cNvSpPr>
            <a:spLocks noGrp="1"/>
          </p:cNvSpPr>
          <p:nvPr>
            <p:ph type="ftr" sz="quarter" idx="11"/>
          </p:nvPr>
        </p:nvSpPr>
        <p:spPr/>
        <p:txBody>
          <a:bodyPr rtlCol="0"/>
          <a:lstStyle/>
          <a:p>
            <a:pPr rtl="0"/>
            <a:endParaRPr lang="es-ES" noProof="0" dirty="0"/>
          </a:p>
        </p:txBody>
      </p:sp>
      <p:sp>
        <p:nvSpPr>
          <p:cNvPr id="4" name="Marcador de número de diapositiva 3"/>
          <p:cNvSpPr>
            <a:spLocks noGrp="1"/>
          </p:cNvSpPr>
          <p:nvPr>
            <p:ph type="sldNum" sz="quarter" idx="12"/>
          </p:nvPr>
        </p:nvSpPr>
        <p:spPr/>
        <p:txBody>
          <a:bodyPr rtlCol="0"/>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3428871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ES" noProof="0" dirty="0"/>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EE01AAB0-C1B2-464E-9A99-60F257AB863A}" type="datetime1">
              <a:rPr lang="es-ES" noProof="0" smtClean="0"/>
              <a:t>13/05/2024</a:t>
            </a:fld>
            <a:endParaRPr lang="es-ES" noProof="0"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s-ES" noProof="0"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632BDE3A-8A5F-47C4-AA75-58FC1EB2D383}" type="slidenum">
              <a:rPr lang="es-ES" noProof="0" smtClean="0"/>
              <a:t>‹Nº›</a:t>
            </a:fld>
            <a:endParaRPr lang="es-ES" noProof="0" dirty="0"/>
          </a:p>
        </p:txBody>
      </p:sp>
    </p:spTree>
    <p:extLst>
      <p:ext uri="{BB962C8B-B14F-4D97-AF65-F5344CB8AC3E}">
        <p14:creationId xmlns:p14="http://schemas.microsoft.com/office/powerpoint/2010/main" val="9718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0" r:id="rId4"/>
    <p:sldLayoutId id="2147483661" r:id="rId5"/>
    <p:sldLayoutId id="2147483651" r:id="rId6"/>
    <p:sldLayoutId id="2147483653" r:id="rId7"/>
    <p:sldLayoutId id="2147483654" r:id="rId8"/>
    <p:sldLayoutId id="2147483655" r:id="rId9"/>
    <p:sldLayoutId id="2147483656" r:id="rId10"/>
    <p:sldLayoutId id="2147483657" r:id="rId11"/>
    <p:sldLayoutId id="2147483658" r:id="rId12"/>
    <p:sldLayoutId id="2147483659" r:id="rId13"/>
  </p:sldLayoutIdLst>
  <p:hf sldNum="0" hdr="0" ftr="0" dt="0"/>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C7D51505-F56B-4CAE-B999-5557B12A4DC0}"/>
              </a:ext>
            </a:extLst>
          </p:cNvPr>
          <p:cNvSpPr>
            <a:spLocks noGrp="1"/>
          </p:cNvSpPr>
          <p:nvPr>
            <p:ph type="ctrTitle"/>
          </p:nvPr>
        </p:nvSpPr>
        <p:spPr>
          <a:xfrm>
            <a:off x="-551792" y="945933"/>
            <a:ext cx="6321972" cy="2349060"/>
          </a:xfrm>
        </p:spPr>
        <p:txBody>
          <a:bodyPr>
            <a:noAutofit/>
          </a:bodyPr>
          <a:lstStyle/>
          <a:p>
            <a:r>
              <a:rPr lang="es-MX" sz="4400" b="1" dirty="0">
                <a:latin typeface="Arial" panose="020B0604020202020204" pitchFamily="34" charset="0"/>
                <a:cs typeface="Arial" panose="020B0604020202020204" pitchFamily="34" charset="0"/>
              </a:rPr>
              <a:t>Análisis Conductual Aplicado y Medicina Conductual</a:t>
            </a:r>
          </a:p>
        </p:txBody>
      </p:sp>
      <p:sp>
        <p:nvSpPr>
          <p:cNvPr id="8" name="Subtítulo 7">
            <a:extLst>
              <a:ext uri="{FF2B5EF4-FFF2-40B4-BE49-F238E27FC236}">
                <a16:creationId xmlns:a16="http://schemas.microsoft.com/office/drawing/2014/main" id="{A76C9BF6-0B59-4E7E-9AD1-DB330F03A5AD}"/>
              </a:ext>
            </a:extLst>
          </p:cNvPr>
          <p:cNvSpPr>
            <a:spLocks noGrp="1"/>
          </p:cNvSpPr>
          <p:nvPr>
            <p:ph type="subTitle" idx="1"/>
          </p:nvPr>
        </p:nvSpPr>
        <p:spPr>
          <a:xfrm>
            <a:off x="452326" y="3486313"/>
            <a:ext cx="5491273" cy="2504584"/>
          </a:xfrm>
        </p:spPr>
        <p:txBody>
          <a:bodyPr>
            <a:noAutofit/>
          </a:bodyPr>
          <a:lstStyle/>
          <a:p>
            <a:r>
              <a:rPr lang="es-MX" sz="2400" dirty="0">
                <a:latin typeface="Arial" panose="020B0604020202020204" pitchFamily="34" charset="0"/>
                <a:cs typeface="Arial" panose="020B0604020202020204" pitchFamily="34" charset="0"/>
              </a:rPr>
              <a:t>Historia de la relación y oportunidades para una nueva colaboración</a:t>
            </a:r>
          </a:p>
          <a:p>
            <a:endParaRPr lang="es-MX" sz="2400" dirty="0">
              <a:latin typeface="Arial" panose="020B0604020202020204" pitchFamily="34" charset="0"/>
              <a:cs typeface="Arial" panose="020B0604020202020204" pitchFamily="34" charset="0"/>
            </a:endParaRPr>
          </a:p>
          <a:p>
            <a:r>
              <a:rPr lang="es-MX" sz="2400" dirty="0">
                <a:latin typeface="Arial" panose="020B0604020202020204" pitchFamily="34" charset="0"/>
                <a:cs typeface="Arial" panose="020B0604020202020204" pitchFamily="34" charset="0"/>
              </a:rPr>
              <a:t>		Ashley Greenwald</a:t>
            </a:r>
          </a:p>
          <a:p>
            <a:r>
              <a:rPr lang="es-MX" sz="2400" dirty="0">
                <a:latin typeface="Arial" panose="020B0604020202020204" pitchFamily="34" charset="0"/>
                <a:cs typeface="Arial" panose="020B0604020202020204" pitchFamily="34" charset="0"/>
              </a:rPr>
              <a:t>		</a:t>
            </a:r>
            <a:r>
              <a:rPr lang="es-MX" sz="2400" dirty="0" err="1">
                <a:latin typeface="Arial" panose="020B0604020202020204" pitchFamily="34" charset="0"/>
                <a:cs typeface="Arial" panose="020B0604020202020204" pitchFamily="34" charset="0"/>
              </a:rPr>
              <a:t>Kathryn</a:t>
            </a:r>
            <a:r>
              <a:rPr lang="es-MX" sz="2400" dirty="0">
                <a:latin typeface="Arial" panose="020B0604020202020204" pitchFamily="34" charset="0"/>
                <a:cs typeface="Arial" panose="020B0604020202020204" pitchFamily="34" charset="0"/>
              </a:rPr>
              <a:t> </a:t>
            </a:r>
            <a:r>
              <a:rPr lang="es-MX" sz="2400" dirty="0" err="1">
                <a:latin typeface="Arial" panose="020B0604020202020204" pitchFamily="34" charset="0"/>
                <a:cs typeface="Arial" panose="020B0604020202020204" pitchFamily="34" charset="0"/>
              </a:rPr>
              <a:t>Roose</a:t>
            </a:r>
            <a:endParaRPr lang="es-MX" sz="2400" dirty="0">
              <a:latin typeface="Arial" panose="020B0604020202020204" pitchFamily="34" charset="0"/>
              <a:cs typeface="Arial" panose="020B0604020202020204" pitchFamily="34" charset="0"/>
            </a:endParaRPr>
          </a:p>
          <a:p>
            <a:r>
              <a:rPr lang="es-MX" sz="2400" dirty="0">
                <a:latin typeface="Arial" panose="020B0604020202020204" pitchFamily="34" charset="0"/>
                <a:cs typeface="Arial" panose="020B0604020202020204" pitchFamily="34" charset="0"/>
              </a:rPr>
              <a:t>		Larry Williams</a:t>
            </a:r>
          </a:p>
        </p:txBody>
      </p:sp>
      <p:pic>
        <p:nvPicPr>
          <p:cNvPr id="12" name="Imagen 11">
            <a:extLst>
              <a:ext uri="{FF2B5EF4-FFF2-40B4-BE49-F238E27FC236}">
                <a16:creationId xmlns:a16="http://schemas.microsoft.com/office/drawing/2014/main" id="{05DA385E-B57F-4194-AD38-5CA42CB6A16D}"/>
              </a:ext>
            </a:extLst>
          </p:cNvPr>
          <p:cNvPicPr>
            <a:picLocks noChangeAspect="1"/>
          </p:cNvPicPr>
          <p:nvPr/>
        </p:nvPicPr>
        <p:blipFill>
          <a:blip r:embed="rId2"/>
          <a:stretch>
            <a:fillRect/>
          </a:stretch>
        </p:blipFill>
        <p:spPr>
          <a:xfrm>
            <a:off x="7772401" y="949215"/>
            <a:ext cx="3017618" cy="3673622"/>
          </a:xfrm>
          <a:prstGeom prst="rect">
            <a:avLst/>
          </a:prstGeom>
        </p:spPr>
      </p:pic>
      <p:sp>
        <p:nvSpPr>
          <p:cNvPr id="13" name="CuadroTexto 12">
            <a:extLst>
              <a:ext uri="{FF2B5EF4-FFF2-40B4-BE49-F238E27FC236}">
                <a16:creationId xmlns:a16="http://schemas.microsoft.com/office/drawing/2014/main" id="{955B9359-0710-4D91-A3D8-AB7FCAAD5030}"/>
              </a:ext>
            </a:extLst>
          </p:cNvPr>
          <p:cNvSpPr txBox="1"/>
          <p:nvPr/>
        </p:nvSpPr>
        <p:spPr>
          <a:xfrm>
            <a:off x="7993117" y="5470634"/>
            <a:ext cx="2664372" cy="1015663"/>
          </a:xfrm>
          <a:prstGeom prst="rect">
            <a:avLst/>
          </a:prstGeom>
          <a:noFill/>
        </p:spPr>
        <p:txBody>
          <a:bodyPr wrap="square" rtlCol="0">
            <a:spAutoFit/>
          </a:bodyPr>
          <a:lstStyle/>
          <a:p>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endParaRPr lang="es-MX" sz="2000" dirty="0">
              <a:latin typeface="Arial" panose="020B0604020202020204" pitchFamily="34" charset="0"/>
              <a:cs typeface="Arial" panose="020B0604020202020204" pitchFamily="34" charset="0"/>
            </a:endParaRPr>
          </a:p>
          <a:p>
            <a:pPr algn="ctr"/>
            <a:r>
              <a:rPr lang="es-MX" sz="2000"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367706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53CEE9B-C737-41F7-B6DE-4BC9605951C6}"/>
              </a:ext>
            </a:extLst>
          </p:cNvPr>
          <p:cNvSpPr txBox="1"/>
          <p:nvPr/>
        </p:nvSpPr>
        <p:spPr>
          <a:xfrm>
            <a:off x="693683" y="693683"/>
            <a:ext cx="10783614"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 pesar de su semejanza en las metas y las diversas contribuciones del análisis conductual a la medicina conductual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&amp; Piazza, 2011), los practicantes de la medicina raramente hacen uso de tratamientos conductuales por una variedad de razones: (1) la falta de comprensión del campo, (2) la no comprensión de su metodología, y (3) una visión del análisis conductual donde no reconoce factores emocionales, que son ampliamente aceptados como contribuyentes a las condiciones médicas (Blum &amp;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2000).</a:t>
            </a:r>
          </a:p>
          <a:p>
            <a:pPr algn="just">
              <a:lnSpc>
                <a:spcPct val="150000"/>
              </a:lnSpc>
            </a:pPr>
            <a:r>
              <a:rPr lang="es-MX" dirty="0">
                <a:latin typeface="Arial" panose="020B0604020202020204" pitchFamily="34" charset="0"/>
                <a:cs typeface="Arial" panose="020B0604020202020204" pitchFamily="34" charset="0"/>
              </a:rPr>
              <a:t>La medicina conductual parece ser la avenida ideal para que el análisis conductual contribuya al campo de la medicina, sin embargo la evidencia de contribuciones del ABA al campo de la BM es actualmente difícil de discriminar. En el 2013 la </a:t>
            </a:r>
            <a:r>
              <a:rPr lang="es-MX" i="1" dirty="0">
                <a:latin typeface="Arial" panose="020B0604020202020204" pitchFamily="34" charset="0"/>
                <a:cs typeface="Arial" panose="020B0604020202020204" pitchFamily="34" charset="0"/>
              </a:rPr>
              <a:t>Enciclopedia de Medicina Conductual </a:t>
            </a:r>
            <a:r>
              <a:rPr lang="es-MX" dirty="0">
                <a:latin typeface="Arial" panose="020B0604020202020204" pitchFamily="34" charset="0"/>
                <a:cs typeface="Arial" panose="020B0604020202020204" pitchFamily="34" charset="0"/>
              </a:rPr>
              <a:t>(</a:t>
            </a:r>
            <a:r>
              <a:rPr lang="es-MX" dirty="0" err="1">
                <a:latin typeface="Arial" panose="020B0604020202020204" pitchFamily="34" charset="0"/>
                <a:cs typeface="Arial" panose="020B0604020202020204" pitchFamily="34" charset="0"/>
              </a:rPr>
              <a:t>Gellman</a:t>
            </a:r>
            <a:r>
              <a:rPr lang="es-MX" dirty="0">
                <a:latin typeface="Arial" panose="020B0604020202020204" pitchFamily="34" charset="0"/>
                <a:cs typeface="Arial" panose="020B0604020202020204" pitchFamily="34" charset="0"/>
              </a:rPr>
              <a:t> &amp; Turner, 2013) compiló mucho de la investigación, teoría y práctica dentro del campo (y resulta que) menos de un 0.5% de la información publicada en la </a:t>
            </a:r>
            <a:r>
              <a:rPr lang="es-MX" i="1" dirty="0">
                <a:latin typeface="Arial" panose="020B0604020202020204" pitchFamily="34" charset="0"/>
                <a:cs typeface="Arial" panose="020B0604020202020204" pitchFamily="34" charset="0"/>
              </a:rPr>
              <a:t>Enciclopedia</a:t>
            </a:r>
            <a:r>
              <a:rPr lang="es-MX" dirty="0">
                <a:latin typeface="Arial" panose="020B0604020202020204" pitchFamily="34" charset="0"/>
                <a:cs typeface="Arial" panose="020B0604020202020204" pitchFamily="34" charset="0"/>
              </a:rPr>
              <a:t> está directamente relacionada con el análisis conductual y sus principios. (De manera que), con la excepción de la división SIG de Medicina Conductual dentro de la organización de ABA internacional, existe muy poca evidencia de una relación formal actual entre el análisis conductual aplicado y la medicina conductual.			…..</a:t>
            </a:r>
          </a:p>
        </p:txBody>
      </p:sp>
    </p:spTree>
    <p:extLst>
      <p:ext uri="{BB962C8B-B14F-4D97-AF65-F5344CB8AC3E}">
        <p14:creationId xmlns:p14="http://schemas.microsoft.com/office/powerpoint/2010/main" val="556956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0478123-FAE1-4F4C-994A-79BD2F6DBBD5}"/>
              </a:ext>
            </a:extLst>
          </p:cNvPr>
          <p:cNvSpPr txBox="1"/>
          <p:nvPr/>
        </p:nvSpPr>
        <p:spPr>
          <a:xfrm>
            <a:off x="488731" y="646386"/>
            <a:ext cx="1122504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Como una demostración de las contribuciones que análisis conductual puede hacer a la medicina conductual, la investigación conducida por científicos conductuales en la pediatría ha probado que proporciona contribuciones complementarias para la asesoría de problemas conductuales comunes, así como para el desarrollo y evaluación de intervenciones conductuales.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&amp; Piazza (2011) definen el campo de la pediatría conductual como una rama de la medicina que se enfoca en la relación entre la conducta y el cuidado médico infantil, particularmente la evaluación y tratamiento de problemas de conducta infantil. Una de las áreas principales de investigación que el ABA ha enfocado en un contexto médico es el entrenamiento de </a:t>
            </a:r>
            <a:r>
              <a:rPr lang="es-MX" dirty="0" err="1">
                <a:latin typeface="Arial" panose="020B0604020202020204" pitchFamily="34" charset="0"/>
                <a:cs typeface="Arial" panose="020B0604020202020204" pitchFamily="34" charset="0"/>
              </a:rPr>
              <a:t>toilet</a:t>
            </a:r>
            <a:r>
              <a:rPr lang="es-MX" dirty="0">
                <a:latin typeface="Arial" panose="020B0604020202020204" pitchFamily="34" charset="0"/>
                <a:cs typeface="Arial" panose="020B0604020202020204" pitchFamily="34" charset="0"/>
              </a:rPr>
              <a:t> –control de esfínteres-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Azrin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Foxx</a:t>
            </a:r>
            <a:r>
              <a:rPr lang="es-MX" dirty="0">
                <a:latin typeface="Arial" panose="020B0604020202020204" pitchFamily="34" charset="0"/>
                <a:cs typeface="Arial" panose="020B0604020202020204" pitchFamily="34" charset="0"/>
              </a:rPr>
              <a:t>, 1989), incluyendo la enuresis (William &amp; Jackson, 2012) y encopresis (</a:t>
            </a:r>
            <a:r>
              <a:rPr lang="es-MX" dirty="0" err="1">
                <a:latin typeface="Arial" panose="020B0604020202020204" pitchFamily="34" charset="0"/>
                <a:cs typeface="Arial" panose="020B0604020202020204" pitchFamily="34" charset="0"/>
              </a:rPr>
              <a:t>Christophersen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Rapoff</a:t>
            </a:r>
            <a:r>
              <a:rPr lang="es-MX" dirty="0">
                <a:latin typeface="Arial" panose="020B0604020202020204" pitchFamily="34" charset="0"/>
                <a:cs typeface="Arial" panose="020B0604020202020204" pitchFamily="34" charset="0"/>
              </a:rPr>
              <a:t>, 1992; Levine, 1982). </a:t>
            </a:r>
          </a:p>
          <a:p>
            <a:pPr algn="just">
              <a:lnSpc>
                <a:spcPct val="150000"/>
              </a:lnSpc>
            </a:pPr>
            <a:r>
              <a:rPr lang="es-MX" dirty="0">
                <a:latin typeface="Arial" panose="020B0604020202020204" pitchFamily="34" charset="0"/>
                <a:cs typeface="Arial" panose="020B0604020202020204" pitchFamily="34" charset="0"/>
              </a:rPr>
              <a:t>Algunos tópicos adicionales que frecuentemente se investigan por los analistas conductuales y que tienen aplicación en el tratamiento médico y la salud, incluyen los desórdenes alimentarios infantiles (Patel, Piazza, </a:t>
            </a:r>
            <a:r>
              <a:rPr lang="es-MX" dirty="0" err="1">
                <a:latin typeface="Arial" panose="020B0604020202020204" pitchFamily="34" charset="0"/>
                <a:cs typeface="Arial" panose="020B0604020202020204" pitchFamily="34" charset="0"/>
              </a:rPr>
              <a:t>Martinez</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Volkert</a:t>
            </a:r>
            <a:r>
              <a:rPr lang="es-MX" dirty="0">
                <a:latin typeface="Arial" panose="020B0604020202020204" pitchFamily="34" charset="0"/>
                <a:cs typeface="Arial" panose="020B0604020202020204" pitchFamily="34" charset="0"/>
              </a:rPr>
              <a:t> &amp; Santana, 2002; Piazza et al, 2003; Piazza, Patel, </a:t>
            </a:r>
            <a:r>
              <a:rPr lang="es-MX" dirty="0" err="1">
                <a:latin typeface="Arial" panose="020B0604020202020204" pitchFamily="34" charset="0"/>
                <a:cs typeface="Arial" panose="020B0604020202020204" pitchFamily="34" charset="0"/>
              </a:rPr>
              <a:t>Gulotta</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Sevin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Layer</a:t>
            </a:r>
            <a:r>
              <a:rPr lang="es-MX" dirty="0">
                <a:latin typeface="Arial" panose="020B0604020202020204" pitchFamily="34" charset="0"/>
                <a:cs typeface="Arial" panose="020B0604020202020204" pitchFamily="34" charset="0"/>
              </a:rPr>
              <a:t>, 2003) y los problemas a la hora de dormir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2006).				…..</a:t>
            </a:r>
          </a:p>
        </p:txBody>
      </p:sp>
    </p:spTree>
    <p:extLst>
      <p:ext uri="{BB962C8B-B14F-4D97-AF65-F5344CB8AC3E}">
        <p14:creationId xmlns:p14="http://schemas.microsoft.com/office/powerpoint/2010/main" val="1064799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1FC324D-932F-4AA0-9481-51563764F01E}"/>
              </a:ext>
            </a:extLst>
          </p:cNvPr>
          <p:cNvSpPr txBox="1"/>
          <p:nvPr/>
        </p:nvSpPr>
        <p:spPr>
          <a:xfrm>
            <a:off x="709448" y="677917"/>
            <a:ext cx="10641724"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Además de la gran cantidad de trabajo realizado en la pediatría conductual, existen algunas otras áreas en donde el análisis conductual efectúa investigación y tratamiento clínico que calificaría como medicina conductual, para nuestra definición de manipulación ambiental resultante en cambio biológico o fisiológico. Estas áreas incluyen la reducción del daño en el tejido por conductas autolesivas en personas con discapacidades del desarrollo (</a:t>
            </a:r>
            <a:r>
              <a:rPr lang="es-MX" dirty="0" err="1">
                <a:latin typeface="Arial" panose="020B0604020202020204" pitchFamily="34" charset="0"/>
                <a:cs typeface="Arial" panose="020B0604020202020204" pitchFamily="34" charset="0"/>
              </a:rPr>
              <a:t>McGinnis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Houchins</a:t>
            </a:r>
            <a:r>
              <a:rPr lang="es-MX" dirty="0">
                <a:latin typeface="Arial" panose="020B0604020202020204" pitchFamily="34" charset="0"/>
                <a:cs typeface="Arial" panose="020B0604020202020204" pitchFamily="34" charset="0"/>
              </a:rPr>
              <a:t>-Juárez, </a:t>
            </a:r>
            <a:r>
              <a:rPr lang="es-MX" dirty="0" err="1">
                <a:latin typeface="Arial" panose="020B0604020202020204" pitchFamily="34" charset="0"/>
                <a:cs typeface="Arial" panose="020B0604020202020204" pitchFamily="34" charset="0"/>
              </a:rPr>
              <a:t>McDaniel</a:t>
            </a:r>
            <a:r>
              <a:rPr lang="es-MX" dirty="0">
                <a:latin typeface="Arial" panose="020B0604020202020204" pitchFamily="34" charset="0"/>
                <a:cs typeface="Arial" panose="020B0604020202020204" pitchFamily="34" charset="0"/>
              </a:rPr>
              <a:t> &amp; Kennedy, 2010; Tiger, Fisher &amp; </a:t>
            </a:r>
            <a:r>
              <a:rPr lang="es-MX" dirty="0" err="1">
                <a:latin typeface="Arial" panose="020B0604020202020204" pitchFamily="34" charset="0"/>
                <a:cs typeface="Arial" panose="020B0604020202020204" pitchFamily="34" charset="0"/>
              </a:rPr>
              <a:t>Bouxsein</a:t>
            </a:r>
            <a:r>
              <a:rPr lang="es-MX" dirty="0">
                <a:latin typeface="Arial" panose="020B0604020202020204" pitchFamily="34" charset="0"/>
                <a:cs typeface="Arial" panose="020B0604020202020204" pitchFamily="34" charset="0"/>
              </a:rPr>
              <a:t>, 2009; </a:t>
            </a:r>
            <a:r>
              <a:rPr lang="es-MX" dirty="0" err="1">
                <a:latin typeface="Arial" panose="020B0604020202020204" pitchFamily="34" charset="0"/>
                <a:cs typeface="Arial" panose="020B0604020202020204" pitchFamily="34" charset="0"/>
              </a:rPr>
              <a:t>Toussaint</a:t>
            </a:r>
            <a:r>
              <a:rPr lang="es-MX" dirty="0">
                <a:latin typeface="Arial" panose="020B0604020202020204" pitchFamily="34" charset="0"/>
                <a:cs typeface="Arial" panose="020B0604020202020204" pitchFamily="34" charset="0"/>
              </a:rPr>
              <a:t> &amp; Tiger, 2012), higiene dental (</a:t>
            </a:r>
            <a:r>
              <a:rPr lang="es-MX" dirty="0" err="1">
                <a:latin typeface="Arial" panose="020B0604020202020204" pitchFamily="34" charset="0"/>
                <a:cs typeface="Arial" panose="020B0604020202020204" pitchFamily="34" charset="0"/>
              </a:rPr>
              <a:t>Barnoy</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Najdowski</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Tarbox</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Wilke</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Nollet</a:t>
            </a:r>
            <a:r>
              <a:rPr lang="es-MX" dirty="0">
                <a:latin typeface="Arial" panose="020B0604020202020204" pitchFamily="34" charset="0"/>
                <a:cs typeface="Arial" panose="020B0604020202020204" pitchFamily="34" charset="0"/>
              </a:rPr>
              <a:t>, 2009; Lang et al, 2013), tratamiento de conducta problema y adquisición de habilidades en personas con daño cerebral (</a:t>
            </a:r>
            <a:r>
              <a:rPr lang="es-MX" dirty="0" err="1">
                <a:latin typeface="Arial" panose="020B0604020202020204" pitchFamily="34" charset="0"/>
                <a:cs typeface="Arial" panose="020B0604020202020204" pitchFamily="34" charset="0"/>
              </a:rPr>
              <a:t>Fienup</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Ahlers</a:t>
            </a:r>
            <a:r>
              <a:rPr lang="es-MX" dirty="0">
                <a:latin typeface="Arial" panose="020B0604020202020204" pitchFamily="34" charset="0"/>
                <a:cs typeface="Arial" panose="020B0604020202020204" pitchFamily="34" charset="0"/>
              </a:rPr>
              <a:t> &amp; Pace, 2011; Guercio, Johnson &amp; Dixon, 2012; Travis &amp; </a:t>
            </a:r>
            <a:r>
              <a:rPr lang="es-MX" dirty="0" err="1">
                <a:latin typeface="Arial" panose="020B0604020202020204" pitchFamily="34" charset="0"/>
                <a:cs typeface="Arial" panose="020B0604020202020204" pitchFamily="34" charset="0"/>
              </a:rPr>
              <a:t>Sturmey</a:t>
            </a:r>
            <a:r>
              <a:rPr lang="es-MX" dirty="0">
                <a:latin typeface="Arial" panose="020B0604020202020204" pitchFamily="34" charset="0"/>
                <a:cs typeface="Arial" panose="020B0604020202020204" pitchFamily="34" charset="0"/>
              </a:rPr>
              <a:t>, 2010), tratamiento del síndrome de </a:t>
            </a:r>
            <a:r>
              <a:rPr lang="es-MX" dirty="0" err="1">
                <a:latin typeface="Arial" panose="020B0604020202020204" pitchFamily="34" charset="0"/>
                <a:cs typeface="Arial" panose="020B0604020202020204" pitchFamily="34" charset="0"/>
              </a:rPr>
              <a:t>Tourett</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Capriotti</a:t>
            </a:r>
            <a:r>
              <a:rPr lang="es-MX" dirty="0">
                <a:latin typeface="Arial" panose="020B0604020202020204" pitchFamily="34" charset="0"/>
                <a:cs typeface="Arial" panose="020B0604020202020204" pitchFamily="34" charset="0"/>
              </a:rPr>
              <a:t>, Brandt, Ricketts, Espil &amp; Woods, 2012; </a:t>
            </a:r>
            <a:r>
              <a:rPr lang="es-MX" dirty="0" err="1">
                <a:latin typeface="Arial" panose="020B0604020202020204" pitchFamily="34" charset="0"/>
                <a:cs typeface="Arial" panose="020B0604020202020204" pitchFamily="34" charset="0"/>
              </a:rPr>
              <a:t>Wiskow</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Klatt</a:t>
            </a:r>
            <a:r>
              <a:rPr lang="es-MX" dirty="0">
                <a:latin typeface="Arial" panose="020B0604020202020204" pitchFamily="34" charset="0"/>
                <a:cs typeface="Arial" panose="020B0604020202020204" pitchFamily="34" charset="0"/>
              </a:rPr>
              <a:t>, 2013), obesidad (</a:t>
            </a:r>
            <a:r>
              <a:rPr lang="es-MX" dirty="0" err="1">
                <a:latin typeface="Arial" panose="020B0604020202020204" pitchFamily="34" charset="0"/>
                <a:cs typeface="Arial" panose="020B0604020202020204" pitchFamily="34" charset="0"/>
              </a:rPr>
              <a:t>Hustyi</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Normand</a:t>
            </a:r>
            <a:r>
              <a:rPr lang="es-MX" dirty="0">
                <a:latin typeface="Arial" panose="020B0604020202020204" pitchFamily="34" charset="0"/>
                <a:cs typeface="Arial" panose="020B0604020202020204" pitchFamily="34" charset="0"/>
              </a:rPr>
              <a:t> &amp; Larson, 2011; </a:t>
            </a:r>
            <a:r>
              <a:rPr lang="es-MX" dirty="0" err="1">
                <a:latin typeface="Arial" panose="020B0604020202020204" pitchFamily="34" charset="0"/>
                <a:cs typeface="Arial" panose="020B0604020202020204" pitchFamily="34" charset="0"/>
              </a:rPr>
              <a:t>Hustyi</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Normand</a:t>
            </a:r>
            <a:r>
              <a:rPr lang="es-MX" dirty="0">
                <a:latin typeface="Arial" panose="020B0604020202020204" pitchFamily="34" charset="0"/>
                <a:cs typeface="Arial" panose="020B0604020202020204" pitchFamily="34" charset="0"/>
              </a:rPr>
              <a:t>, Larson &amp; Morley, 2012; </a:t>
            </a:r>
            <a:r>
              <a:rPr lang="es-MX" dirty="0" err="1">
                <a:latin typeface="Arial" panose="020B0604020202020204" pitchFamily="34" charset="0"/>
                <a:cs typeface="Arial" panose="020B0604020202020204" pitchFamily="34" charset="0"/>
              </a:rPr>
              <a:t>Shayne</a:t>
            </a:r>
            <a:r>
              <a:rPr lang="es-MX" dirty="0">
                <a:latin typeface="Arial" panose="020B0604020202020204" pitchFamily="34" charset="0"/>
                <a:cs typeface="Arial" panose="020B0604020202020204" pitchFamily="34" charset="0"/>
              </a:rPr>
              <a:t>, Fogel, </a:t>
            </a:r>
            <a:r>
              <a:rPr lang="es-MX" dirty="0" err="1">
                <a:latin typeface="Arial" panose="020B0604020202020204" pitchFamily="34" charset="0"/>
                <a:cs typeface="Arial" panose="020B0604020202020204" pitchFamily="34" charset="0"/>
              </a:rPr>
              <a:t>Miltenberger</a:t>
            </a:r>
            <a:r>
              <a:rPr lang="es-MX" dirty="0">
                <a:latin typeface="Arial" panose="020B0604020202020204" pitchFamily="34" charset="0"/>
                <a:cs typeface="Arial" panose="020B0604020202020204" pitchFamily="34" charset="0"/>
              </a:rPr>
              <a:t> &amp; Koehler, 2012), dejar de fumar (</a:t>
            </a:r>
            <a:r>
              <a:rPr lang="es-MX" dirty="0" err="1">
                <a:latin typeface="Arial" panose="020B0604020202020204" pitchFamily="34" charset="0"/>
                <a:cs typeface="Arial" panose="020B0604020202020204" pitchFamily="34" charset="0"/>
              </a:rPr>
              <a:t>Dallery</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Raiff</a:t>
            </a:r>
            <a:r>
              <a:rPr lang="es-MX" dirty="0">
                <a:latin typeface="Arial" panose="020B0604020202020204" pitchFamily="34" charset="0"/>
                <a:cs typeface="Arial" panose="020B0604020202020204" pitchFamily="34" charset="0"/>
              </a:rPr>
              <a:t>, 2011) y conducta sexual inapropiada (Reyes, </a:t>
            </a:r>
            <a:r>
              <a:rPr lang="es-MX" dirty="0" err="1">
                <a:latin typeface="Arial" panose="020B0604020202020204" pitchFamily="34" charset="0"/>
                <a:cs typeface="Arial" panose="020B0604020202020204" pitchFamily="34" charset="0"/>
              </a:rPr>
              <a:t>Vollmer</a:t>
            </a:r>
            <a:r>
              <a:rPr lang="es-MX" dirty="0">
                <a:latin typeface="Arial" panose="020B0604020202020204" pitchFamily="34" charset="0"/>
                <a:cs typeface="Arial" panose="020B0604020202020204" pitchFamily="34" charset="0"/>
              </a:rPr>
              <a:t> &amp; Hall, 2011ª; Reyes, </a:t>
            </a:r>
            <a:r>
              <a:rPr lang="es-MX" dirty="0" err="1">
                <a:latin typeface="Arial" panose="020B0604020202020204" pitchFamily="34" charset="0"/>
                <a:cs typeface="Arial" panose="020B0604020202020204" pitchFamily="34" charset="0"/>
              </a:rPr>
              <a:t>Vollmer</a:t>
            </a:r>
            <a:r>
              <a:rPr lang="es-MX" dirty="0">
                <a:latin typeface="Arial" panose="020B0604020202020204" pitchFamily="34" charset="0"/>
                <a:cs typeface="Arial" panose="020B0604020202020204" pitchFamily="34" charset="0"/>
              </a:rPr>
              <a:t> &amp; Hall, 2011b).</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89132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4A82855-F45E-42FB-B936-F768B383D237}"/>
              </a:ext>
            </a:extLst>
          </p:cNvPr>
          <p:cNvSpPr txBox="1"/>
          <p:nvPr/>
        </p:nvSpPr>
        <p:spPr>
          <a:xfrm>
            <a:off x="1135117" y="835572"/>
            <a:ext cx="9758855"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intervención en medicina se considerará como analítica conductual si reúne todos los criterios siguientes:</a:t>
            </a:r>
          </a:p>
          <a:p>
            <a:pPr algn="just">
              <a:lnSpc>
                <a:spcPct val="150000"/>
              </a:lnSpc>
            </a:pPr>
            <a:endParaRPr lang="es-MX" dirty="0">
              <a:latin typeface="Arial" panose="020B0604020202020204" pitchFamily="34" charset="0"/>
              <a:cs typeface="Arial" panose="020B0604020202020204" pitchFamily="34" charset="0"/>
            </a:endParaRP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Es importante para la sociedad</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La conducta física es observada para ser alterada</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Los eventos que cambiaron la conducta quedan claramente demostrados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Todos los aspectos y las contingencias de la intervención pueden ser claramente identificados y descritos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La tecnología utilizada puede ser relacionada con principios conductuales básicos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La intervención tiene que ser efectiva y demostrativa de su importancia práctica, así como</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El cambio conductual debe ser duradero y mostrarse efectivo en otros ambientes (Baer, Wolf &amp; </a:t>
            </a:r>
            <a:r>
              <a:rPr lang="es-MX" dirty="0" err="1">
                <a:latin typeface="Arial" panose="020B0604020202020204" pitchFamily="34" charset="0"/>
                <a:cs typeface="Arial" panose="020B0604020202020204" pitchFamily="34" charset="0"/>
              </a:rPr>
              <a:t>Risley</a:t>
            </a:r>
            <a:r>
              <a:rPr lang="es-MX" dirty="0">
                <a:latin typeface="Arial" panose="020B0604020202020204" pitchFamily="34" charset="0"/>
                <a:cs typeface="Arial" panose="020B0604020202020204" pitchFamily="34" charset="0"/>
              </a:rPr>
              <a:t>, 1968)</a:t>
            </a:r>
          </a:p>
        </p:txBody>
      </p:sp>
    </p:spTree>
    <p:extLst>
      <p:ext uri="{BB962C8B-B14F-4D97-AF65-F5344CB8AC3E}">
        <p14:creationId xmlns:p14="http://schemas.microsoft.com/office/powerpoint/2010/main" val="3024471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CB8547-7533-4D5E-B204-AA4544FC6D05}"/>
              </a:ext>
            </a:extLst>
          </p:cNvPr>
          <p:cNvSpPr>
            <a:spLocks noGrp="1"/>
          </p:cNvSpPr>
          <p:nvPr>
            <p:ph type="title"/>
          </p:nvPr>
        </p:nvSpPr>
        <p:spPr>
          <a:xfrm>
            <a:off x="759372" y="538546"/>
            <a:ext cx="10515600" cy="659634"/>
          </a:xfrm>
        </p:spPr>
        <p:txBody>
          <a:bodyPr/>
          <a:lstStyle/>
          <a:p>
            <a:r>
              <a:rPr lang="es-MX" dirty="0">
                <a:latin typeface="Arial" panose="020B0604020202020204" pitchFamily="34" charset="0"/>
                <a:cs typeface="Arial" panose="020B0604020202020204" pitchFamily="34" charset="0"/>
              </a:rPr>
              <a:t>Progresión del ABA lejos de la BM</a:t>
            </a:r>
          </a:p>
        </p:txBody>
      </p:sp>
      <p:sp>
        <p:nvSpPr>
          <p:cNvPr id="3" name="CuadroTexto 2">
            <a:extLst>
              <a:ext uri="{FF2B5EF4-FFF2-40B4-BE49-F238E27FC236}">
                <a16:creationId xmlns:a16="http://schemas.microsoft.com/office/drawing/2014/main" id="{D35ABBB8-ABC9-4C85-9C28-955B365B1260}"/>
              </a:ext>
            </a:extLst>
          </p:cNvPr>
          <p:cNvSpPr txBox="1"/>
          <p:nvPr/>
        </p:nvSpPr>
        <p:spPr>
          <a:xfrm>
            <a:off x="520262" y="1608083"/>
            <a:ext cx="11004331"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Durante la formación temprana del campo de la medicina conductual, la influencia del análisis experimental de la conducta resultaba evidente desde la contribución de autores, así como del tipo de investigación publicada dentro del </a:t>
            </a:r>
            <a:r>
              <a:rPr lang="es-MX" dirty="0" err="1">
                <a:latin typeface="Arial" panose="020B0604020202020204" pitchFamily="34" charset="0"/>
                <a:cs typeface="Arial" panose="020B0604020202020204" pitchFamily="34" charset="0"/>
              </a:rPr>
              <a:t>Journal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Behavioral</a:t>
            </a:r>
            <a:r>
              <a:rPr lang="es-MX" dirty="0">
                <a:latin typeface="Arial" panose="020B0604020202020204" pitchFamily="34" charset="0"/>
                <a:cs typeface="Arial" panose="020B0604020202020204" pitchFamily="34" charset="0"/>
              </a:rPr>
              <a:t> Medicine (JBM). Al llevar a cabo una revisión del JBM, se concluyó que dentro de los autores contribuyentes tempranos había prominentes psicólogos identificados con la teoría conductual como Anthony </a:t>
            </a:r>
            <a:r>
              <a:rPr lang="es-MX" dirty="0" err="1">
                <a:latin typeface="Arial" panose="020B0604020202020204" pitchFamily="34" charset="0"/>
                <a:cs typeface="Arial" panose="020B0604020202020204" pitchFamily="34" charset="0"/>
              </a:rPr>
              <a:t>Biglan</a:t>
            </a:r>
            <a:r>
              <a:rPr lang="es-MX" dirty="0">
                <a:latin typeface="Arial" panose="020B0604020202020204" pitchFamily="34" charset="0"/>
                <a:cs typeface="Arial" panose="020B0604020202020204" pitchFamily="34" charset="0"/>
              </a:rPr>
              <a:t>, Hank </a:t>
            </a:r>
            <a:r>
              <a:rPr lang="es-MX" dirty="0" err="1">
                <a:latin typeface="Arial" panose="020B0604020202020204" pitchFamily="34" charset="0"/>
                <a:cs typeface="Arial" panose="020B0604020202020204" pitchFamily="34" charset="0"/>
              </a:rPr>
              <a:t>Pennypacker</a:t>
            </a:r>
            <a:r>
              <a:rPr lang="es-MX" dirty="0">
                <a:latin typeface="Arial" panose="020B0604020202020204" pitchFamily="34" charset="0"/>
                <a:cs typeface="Arial" panose="020B0604020202020204" pitchFamily="34" charset="0"/>
              </a:rPr>
              <a:t> y Michael Cataldo.           Sin embargo, en años más recientes, no hay tal evidencia de analistas conductuales contribuyentes. Adicionalmente ha habido un giro notable lejos del diseño de un solo sujeto, un diseño metodológico de investigación primariamente utilizado por analistas conductuales. Una revisión de los artículos publicados en el JBM entre los años de 1978-1982 reveló que 8% de las publicaciones usaron diseño de un solo sujeto, mientras que 0% de artículos publicados entre 2009-2013 emplearon este tipo de investigación e intervenciones.								…..</a:t>
            </a:r>
          </a:p>
        </p:txBody>
      </p:sp>
    </p:spTree>
    <p:extLst>
      <p:ext uri="{BB962C8B-B14F-4D97-AF65-F5344CB8AC3E}">
        <p14:creationId xmlns:p14="http://schemas.microsoft.com/office/powerpoint/2010/main" val="1716236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73AC9F3-E658-4844-BC6F-6CE90A785334}"/>
              </a:ext>
            </a:extLst>
          </p:cNvPr>
          <p:cNvSpPr txBox="1"/>
          <p:nvPr/>
        </p:nvSpPr>
        <p:spPr>
          <a:xfrm>
            <a:off x="536028" y="662152"/>
            <a:ext cx="10957034"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Posiblemente existen múltiples razones de porqué el ABA no es el principal contribuyente al campo de la BM. Posiblemente uno de los tópicos más discutidos es que en los últimos 20 años, el ABA se ha enfocado mucho en la práctica y la investigación en las áreas del autismo y las discapacidades del desarrollo.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Esta atención del ABA como un método de tratamiento para el autismo se inicia en los 1960’s con Ivar </a:t>
            </a:r>
            <a:r>
              <a:rPr lang="es-MX" dirty="0" err="1">
                <a:latin typeface="Arial" panose="020B0604020202020204" pitchFamily="34" charset="0"/>
                <a:cs typeface="Arial" panose="020B0604020202020204" pitchFamily="34" charset="0"/>
              </a:rPr>
              <a:t>Lovaas</a:t>
            </a:r>
            <a:r>
              <a:rPr lang="es-MX" dirty="0">
                <a:latin typeface="Arial" panose="020B0604020202020204" pitchFamily="34" charset="0"/>
                <a:cs typeface="Arial" panose="020B0604020202020204" pitchFamily="34" charset="0"/>
              </a:rPr>
              <a:t> y sus estudiantes con el tratamiento de comportamientos asociados con el autismo (Smith &amp; </a:t>
            </a:r>
            <a:r>
              <a:rPr lang="es-MX" dirty="0" err="1">
                <a:latin typeface="Arial" panose="020B0604020202020204" pitchFamily="34" charset="0"/>
                <a:cs typeface="Arial" panose="020B0604020202020204" pitchFamily="34" charset="0"/>
              </a:rPr>
              <a:t>Eikeseth</a:t>
            </a:r>
            <a:r>
              <a:rPr lang="es-MX" dirty="0">
                <a:latin typeface="Arial" panose="020B0604020202020204" pitchFamily="34" charset="0"/>
                <a:cs typeface="Arial" panose="020B0604020202020204" pitchFamily="34" charset="0"/>
              </a:rPr>
              <a:t>, 2011). Desde ese tiempo, la prevalencia del autismo ha ido a la alza y el ABA ha construido un cuerpo entero de investigación alrededor de su tratamiento (Fielding et al, 2013).</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Para resumir, el enfoque sobre el autismo y las discapacidades del desarrollo, ha alejado al análisis conductual de su participación en la investigación de otros tópicos o áreas, tales como la medicina conductual.</a:t>
            </a:r>
          </a:p>
        </p:txBody>
      </p:sp>
    </p:spTree>
    <p:extLst>
      <p:ext uri="{BB962C8B-B14F-4D97-AF65-F5344CB8AC3E}">
        <p14:creationId xmlns:p14="http://schemas.microsoft.com/office/powerpoint/2010/main" val="1428560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DB8FBA-EA13-433F-B30F-62BA72410D70}"/>
              </a:ext>
            </a:extLst>
          </p:cNvPr>
          <p:cNvSpPr>
            <a:spLocks noGrp="1"/>
          </p:cNvSpPr>
          <p:nvPr>
            <p:ph type="title"/>
          </p:nvPr>
        </p:nvSpPr>
        <p:spPr>
          <a:xfrm>
            <a:off x="838200" y="365126"/>
            <a:ext cx="10515600" cy="848820"/>
          </a:xfrm>
        </p:spPr>
        <p:txBody>
          <a:bodyPr/>
          <a:lstStyle/>
          <a:p>
            <a:r>
              <a:rPr lang="es-MX" dirty="0">
                <a:latin typeface="Arial" panose="020B0604020202020204" pitchFamily="34" charset="0"/>
                <a:cs typeface="Arial" panose="020B0604020202020204" pitchFamily="34" charset="0"/>
              </a:rPr>
              <a:t>Reintegración de la BM con el ABA</a:t>
            </a:r>
          </a:p>
        </p:txBody>
      </p:sp>
      <p:sp>
        <p:nvSpPr>
          <p:cNvPr id="3" name="CuadroTexto 2">
            <a:extLst>
              <a:ext uri="{FF2B5EF4-FFF2-40B4-BE49-F238E27FC236}">
                <a16:creationId xmlns:a16="http://schemas.microsoft.com/office/drawing/2014/main" id="{98194BF5-9F37-459E-B82E-E318DBEC3697}"/>
              </a:ext>
            </a:extLst>
          </p:cNvPr>
          <p:cNvSpPr txBox="1"/>
          <p:nvPr/>
        </p:nvSpPr>
        <p:spPr>
          <a:xfrm>
            <a:off x="457200" y="1355834"/>
            <a:ext cx="11240814"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Skinner (1976) visualizó que el ABA sería relevante y aplicable a virtualmente toda la conducta humana con todo lo que implica, su visión no se ha realizado, en buena medida como resultado de la estrecha visión de la mayoría de la investigación realizada. Adicionalmente, el ABA está bastante aislado en sus publicaciones y presentaciones, con sus investigadores publicando principalmente en revistas analíticas conductuales y presentándose en conferencias analítico conductuales también, lo que inhibe la atención y la diseminación a otros campos. Además, los programas de grado en ABA aún siguen siendo formulados y acreditados y han existido históricamente sobre todo a nivel de maestría o doctorado, con menos oportunidades de exposición a los estudiantes.</a:t>
            </a:r>
          </a:p>
          <a:p>
            <a:pPr algn="just">
              <a:lnSpc>
                <a:spcPct val="150000"/>
              </a:lnSpc>
            </a:pPr>
            <a:r>
              <a:rPr lang="es-MX" dirty="0">
                <a:latin typeface="Arial" panose="020B0604020202020204" pitchFamily="34" charset="0"/>
                <a:cs typeface="Arial" panose="020B0604020202020204" pitchFamily="34" charset="0"/>
              </a:rPr>
              <a:t>Con todo, hay varios investigadores conductuales que publican fuera de las revistas conductuales y si el ABA quiere influir en el cuidado de la salud, debe conducir investigaciones junto con médicos, publicar estos trabajos en revistas médicas y presentar su investigación en conferencias de medicina, incluyendo la Conferencia de la Sociedad de Medicina Conductual.				…..</a:t>
            </a:r>
          </a:p>
        </p:txBody>
      </p:sp>
    </p:spTree>
    <p:extLst>
      <p:ext uri="{BB962C8B-B14F-4D97-AF65-F5344CB8AC3E}">
        <p14:creationId xmlns:p14="http://schemas.microsoft.com/office/powerpoint/2010/main" val="1552173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79A9D5D-191D-4837-B9BA-3303DFD3FD2D}"/>
              </a:ext>
            </a:extLst>
          </p:cNvPr>
          <p:cNvSpPr txBox="1"/>
          <p:nvPr/>
        </p:nvSpPr>
        <p:spPr>
          <a:xfrm>
            <a:off x="583324" y="772510"/>
            <a:ext cx="10925504"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Quizá la diversificación en la investigación sea de la mayor importancia para la diseminación, el reconocimiento y la colaboración de ABA y BM. La contribución del análisis conductual al campo del autismo y las discapacidades del desarrollo es profunda e innegable y no debe minimizarse. No obstante, con objeto de lograr la visión temprana de Skinner se necesita una demostración de relevancia que aflore la necesidad de que el ABA diversifique sus áreas de contribución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2010).</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2004, Madden y colaboradores analizaron los programas de licenciatura en psicología en 20 universidades públicas seleccionadas al azar. Encontraron que en solo 2 de estas escuelas ofrecían clases tanto en análisis conductual aplicado y en análisis experimental de la conducta. En otras dos escuelas no se requería de ningún curso de análisis conductual básico o aplicado, al tiempo que sí requerían dos cursos en psicología cognitiva, del desarrollo o de la personalidad. Su conclusión fue que la mayoría de los estudiantes en estas universidades se graduarán como psicólogos sin nunca haber sido expuestos al análisis conductual.					…..</a:t>
            </a:r>
          </a:p>
        </p:txBody>
      </p:sp>
    </p:spTree>
    <p:extLst>
      <p:ext uri="{BB962C8B-B14F-4D97-AF65-F5344CB8AC3E}">
        <p14:creationId xmlns:p14="http://schemas.microsoft.com/office/powerpoint/2010/main" val="3358894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DA86028-1EFA-49AD-9841-5011FFAF153B}"/>
              </a:ext>
            </a:extLst>
          </p:cNvPr>
          <p:cNvSpPr txBox="1"/>
          <p:nvPr/>
        </p:nvSpPr>
        <p:spPr>
          <a:xfrm>
            <a:off x="457199" y="389706"/>
            <a:ext cx="11319641"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 pesar de que tanto los diseños de un solo sujeto como los basados en grupos tienen sus beneficios y limitaciones, una basta mayoría de los estudios actuales en BM hacen uso de diseños experimentales de grupos exclusivamente, confiando demasiado en el uso de ensayos clínicos al azar (RCT, </a:t>
            </a:r>
            <a:r>
              <a:rPr lang="es-MX" dirty="0" err="1">
                <a:latin typeface="Arial" panose="020B0604020202020204" pitchFamily="34" charset="0"/>
                <a:cs typeface="Arial" panose="020B0604020202020204" pitchFamily="34" charset="0"/>
              </a:rPr>
              <a:t>radom</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clinical</a:t>
            </a:r>
            <a:r>
              <a:rPr lang="es-MX" dirty="0">
                <a:latin typeface="Arial" panose="020B0604020202020204" pitchFamily="34" charset="0"/>
                <a:cs typeface="Arial" panose="020B0604020202020204" pitchFamily="34" charset="0"/>
              </a:rPr>
              <a:t> trial). Los RCT, son diseños experimentales ampliamente aceptados, tienen implicaciones inmensas y positivas dando fundamento investigativo como buenas prácticas a los protocolos de tratamiento para el paciente promedio, especialmente en el dominio de la medicina (Franklin, Allison &amp; Gorman, 2014). Sin embargo, dos grandes limitaciones de los </a:t>
            </a:r>
            <a:r>
              <a:rPr lang="es-MX" dirty="0" err="1">
                <a:latin typeface="Arial" panose="020B0604020202020204" pitchFamily="34" charset="0"/>
                <a:cs typeface="Arial" panose="020B0604020202020204" pitchFamily="34" charset="0"/>
              </a:rPr>
              <a:t>RCT’s</a:t>
            </a:r>
            <a:r>
              <a:rPr lang="es-MX" dirty="0">
                <a:latin typeface="Arial" panose="020B0604020202020204" pitchFamily="34" charset="0"/>
                <a:cs typeface="Arial" panose="020B0604020202020204" pitchFamily="34" charset="0"/>
              </a:rPr>
              <a:t> incluyen su inhabilidad para generalizar las intervenciones hacia un individuo dentro del grupo y su confianza excesiva en medidas indirectas y subjetivas de asesoría al colectar los datos (Smith, 2012). Los </a:t>
            </a:r>
            <a:r>
              <a:rPr lang="es-MX" dirty="0" err="1">
                <a:latin typeface="Arial" panose="020B0604020202020204" pitchFamily="34" charset="0"/>
                <a:cs typeface="Arial" panose="020B0604020202020204" pitchFamily="34" charset="0"/>
              </a:rPr>
              <a:t>RCT’s</a:t>
            </a:r>
            <a:r>
              <a:rPr lang="es-MX" dirty="0">
                <a:latin typeface="Arial" panose="020B0604020202020204" pitchFamily="34" charset="0"/>
                <a:cs typeface="Arial" panose="020B0604020202020204" pitchFamily="34" charset="0"/>
              </a:rPr>
              <a:t> frecuentemente examinan procedimientos o componentes múltiples de un jalón, lo que es valioso para el científico; no obstante, en la ciencia como modelo práctico, hace difícil analizar qué componentes se necesitan (</a:t>
            </a:r>
            <a:r>
              <a:rPr lang="es-MX" dirty="0" err="1">
                <a:latin typeface="Arial" panose="020B0604020202020204" pitchFamily="34" charset="0"/>
                <a:cs typeface="Arial" panose="020B0604020202020204" pitchFamily="34" charset="0"/>
              </a:rPr>
              <a:t>Brinbrauer</a:t>
            </a:r>
            <a:r>
              <a:rPr lang="es-MX" dirty="0">
                <a:latin typeface="Arial" panose="020B0604020202020204" pitchFamily="34" charset="0"/>
                <a:cs typeface="Arial" panose="020B0604020202020204" pitchFamily="34" charset="0"/>
              </a:rPr>
              <a:t>, 1979). Adicionalmente, los </a:t>
            </a:r>
            <a:r>
              <a:rPr lang="es-MX" dirty="0" err="1">
                <a:latin typeface="Arial" panose="020B0604020202020204" pitchFamily="34" charset="0"/>
                <a:cs typeface="Arial" panose="020B0604020202020204" pitchFamily="34" charset="0"/>
              </a:rPr>
              <a:t>RCT’s</a:t>
            </a:r>
            <a:r>
              <a:rPr lang="es-MX" dirty="0">
                <a:latin typeface="Arial" panose="020B0604020202020204" pitchFamily="34" charset="0"/>
                <a:cs typeface="Arial" panose="020B0604020202020204" pitchFamily="34" charset="0"/>
              </a:rPr>
              <a:t> se enfocan en cambios promedio de grupos, en oposición al cambio observado en un participante individual (</a:t>
            </a:r>
            <a:r>
              <a:rPr lang="es-MX" dirty="0" err="1">
                <a:latin typeface="Arial" panose="020B0604020202020204" pitchFamily="34" charset="0"/>
                <a:cs typeface="Arial" panose="020B0604020202020204" pitchFamily="34" charset="0"/>
              </a:rPr>
              <a:t>Sidman</a:t>
            </a:r>
            <a:r>
              <a:rPr lang="es-MX" dirty="0">
                <a:latin typeface="Arial" panose="020B0604020202020204" pitchFamily="34" charset="0"/>
                <a:cs typeface="Arial" panose="020B0604020202020204" pitchFamily="34" charset="0"/>
              </a:rPr>
              <a:t>, 1960; Smith, 2012). Como resultado de tales limitaciones, investigadores como </a:t>
            </a:r>
            <a:r>
              <a:rPr lang="es-MX" dirty="0" err="1">
                <a:latin typeface="Arial" panose="020B0604020202020204" pitchFamily="34" charset="0"/>
                <a:cs typeface="Arial" panose="020B0604020202020204" pitchFamily="34" charset="0"/>
              </a:rPr>
              <a:t>Follette</a:t>
            </a:r>
            <a:r>
              <a:rPr lang="es-MX" dirty="0">
                <a:latin typeface="Arial" panose="020B0604020202020204" pitchFamily="34" charset="0"/>
                <a:cs typeface="Arial" panose="020B0604020202020204" pitchFamily="34" charset="0"/>
              </a:rPr>
              <a:t> (1995) han concluido que las estrategias de investigación con </a:t>
            </a:r>
            <a:r>
              <a:rPr lang="es-MX" dirty="0" err="1">
                <a:latin typeface="Arial" panose="020B0604020202020204" pitchFamily="34" charset="0"/>
                <a:cs typeface="Arial" panose="020B0604020202020204" pitchFamily="34" charset="0"/>
              </a:rPr>
              <a:t>RCT’s</a:t>
            </a:r>
            <a:r>
              <a:rPr lang="es-MX" dirty="0">
                <a:latin typeface="Arial" panose="020B0604020202020204" pitchFamily="34" charset="0"/>
                <a:cs typeface="Arial" panose="020B0604020202020204" pitchFamily="34" charset="0"/>
              </a:rPr>
              <a:t> han sido un fracaso en proporcionar datos claros, para desarrollar un conjunto de estándares útiles en la práctica clínica.</a:t>
            </a:r>
          </a:p>
        </p:txBody>
      </p:sp>
    </p:spTree>
    <p:extLst>
      <p:ext uri="{BB962C8B-B14F-4D97-AF65-F5344CB8AC3E}">
        <p14:creationId xmlns:p14="http://schemas.microsoft.com/office/powerpoint/2010/main" val="1451755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639E9-6E12-414C-A029-ADE4DCB8A1EB}"/>
              </a:ext>
            </a:extLst>
          </p:cNvPr>
          <p:cNvSpPr>
            <a:spLocks noGrp="1"/>
          </p:cNvSpPr>
          <p:nvPr>
            <p:ph type="title"/>
          </p:nvPr>
        </p:nvSpPr>
        <p:spPr>
          <a:xfrm>
            <a:off x="806669" y="2588063"/>
            <a:ext cx="10515600" cy="1325563"/>
          </a:xfrm>
        </p:spPr>
        <p:txBody>
          <a:bodyPr/>
          <a:lstStyle/>
          <a:p>
            <a:r>
              <a:rPr lang="es-MX" dirty="0">
                <a:latin typeface="Arial" panose="020B0604020202020204" pitchFamily="34" charset="0"/>
                <a:cs typeface="Arial" panose="020B0604020202020204" pitchFamily="34" charset="0"/>
              </a:rPr>
              <a:t>Una colaboración interdisciplinaria entre Ciencia Biomédica y Conductismo</a:t>
            </a:r>
          </a:p>
        </p:txBody>
      </p:sp>
      <p:sp>
        <p:nvSpPr>
          <p:cNvPr id="4" name="CuadroTexto 3">
            <a:extLst>
              <a:ext uri="{FF2B5EF4-FFF2-40B4-BE49-F238E27FC236}">
                <a16:creationId xmlns:a16="http://schemas.microsoft.com/office/drawing/2014/main" id="{A0923316-EFD7-4A7C-BC65-4A86FEFA1D7A}"/>
              </a:ext>
            </a:extLst>
          </p:cNvPr>
          <p:cNvSpPr txBox="1"/>
          <p:nvPr/>
        </p:nvSpPr>
        <p:spPr>
          <a:xfrm>
            <a:off x="772510" y="677917"/>
            <a:ext cx="10752083" cy="170303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Para fortalecer el uso de la investigación en Medicina Conductual en la práctica, los investigadores podrían empezar su investigación mediante diseños de un solo sujeto, seguidos de un RCT.                  La combinación de fortalezas contenidas en estas dos clases de diseños de investigación generarían una política, lograrían  fundamentos y ampliarían las mejores prácticas.</a:t>
            </a:r>
          </a:p>
        </p:txBody>
      </p:sp>
      <p:sp>
        <p:nvSpPr>
          <p:cNvPr id="5" name="CuadroTexto 4">
            <a:extLst>
              <a:ext uri="{FF2B5EF4-FFF2-40B4-BE49-F238E27FC236}">
                <a16:creationId xmlns:a16="http://schemas.microsoft.com/office/drawing/2014/main" id="{78367471-5FEE-4DC1-98D6-7F15FD6D173A}"/>
              </a:ext>
            </a:extLst>
          </p:cNvPr>
          <p:cNvSpPr txBox="1"/>
          <p:nvPr/>
        </p:nvSpPr>
        <p:spPr>
          <a:xfrm>
            <a:off x="725214" y="4020206"/>
            <a:ext cx="10610193" cy="2949525"/>
          </a:xfrm>
          <a:prstGeom prst="rect">
            <a:avLst/>
          </a:prstGeom>
          <a:noFill/>
        </p:spPr>
        <p:txBody>
          <a:bodyPr wrap="square" rtlCol="0">
            <a:spAutoFit/>
          </a:bodyPr>
          <a:lstStyle/>
          <a:p>
            <a:pPr algn="just">
              <a:lnSpc>
                <a:spcPct val="150000"/>
              </a:lnSpc>
            </a:pP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(1963) dijo que la meta de una ciencia es orientarnos en el mundo. Su postura fue que una empresa científica se compone de las características de seriedad y originalidad, donde la originalidad se basa en la idea de que la ciencia es acumulativa y que cambia en el tiempo. </a:t>
            </a: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también explicaba que existen cuatro procedimientos generalizados que cada ciencia emplea en su trabajo: observación directa, observación instrumental, contactos transformadores y observación remota.</a:t>
            </a:r>
          </a:p>
          <a:p>
            <a:pPr algn="just">
              <a:lnSpc>
                <a:spcPct val="150000"/>
              </a:lnSpc>
            </a:pPr>
            <a:r>
              <a:rPr lang="es-MX" dirty="0">
                <a:latin typeface="Arial" panose="020B0604020202020204" pitchFamily="34" charset="0"/>
                <a:cs typeface="Arial" panose="020B0604020202020204" pitchFamily="34" charset="0"/>
              </a:rPr>
              <a:t>									….. </a:t>
            </a:r>
            <a:r>
              <a:rPr lang="es-MX" dirty="0">
                <a:latin typeface="Arial" panose="020B0604020202020204" pitchFamily="34" charset="0"/>
                <a:cs typeface="Arial" panose="020B0604020202020204" pitchFamily="34" charset="0"/>
                <a:sym typeface="Wingdings" panose="05000000000000000000" pitchFamily="2" charset="2"/>
              </a:rPr>
              <a:t></a:t>
            </a: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94459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B221F9D-6944-4646-8DBA-05FF3DD6A00B}"/>
              </a:ext>
            </a:extLst>
          </p:cNvPr>
          <p:cNvSpPr>
            <a:spLocks noGrp="1"/>
          </p:cNvSpPr>
          <p:nvPr>
            <p:ph type="title"/>
          </p:nvPr>
        </p:nvSpPr>
        <p:spPr>
          <a:xfrm>
            <a:off x="838200" y="365126"/>
            <a:ext cx="10515600" cy="659634"/>
          </a:xfrm>
        </p:spPr>
        <p:txBody>
          <a:bodyPr/>
          <a:lstStyle/>
          <a:p>
            <a:r>
              <a:rPr lang="es-MX" dirty="0">
                <a:latin typeface="Arial" panose="020B0604020202020204" pitchFamily="34" charset="0"/>
                <a:cs typeface="Arial" panose="020B0604020202020204" pitchFamily="34" charset="0"/>
              </a:rPr>
              <a:t>Resumen</a:t>
            </a:r>
          </a:p>
        </p:txBody>
      </p:sp>
      <p:sp>
        <p:nvSpPr>
          <p:cNvPr id="5" name="CuadroTexto 4">
            <a:extLst>
              <a:ext uri="{FF2B5EF4-FFF2-40B4-BE49-F238E27FC236}">
                <a16:creationId xmlns:a16="http://schemas.microsoft.com/office/drawing/2014/main" id="{BF83F79B-B3FC-4A4E-8F8A-971E00C248A4}"/>
              </a:ext>
            </a:extLst>
          </p:cNvPr>
          <p:cNvSpPr txBox="1"/>
          <p:nvPr/>
        </p:nvSpPr>
        <p:spPr>
          <a:xfrm>
            <a:off x="457200" y="1040524"/>
            <a:ext cx="1136693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Medicina Conductual (BM) es un campo interdisciplinario concerniente al desarrollo e integración de las ciencias conductual y biomédica (Schwartz &amp; Weiss, 1978b). La naturaleza interdisciplinaria del campo dispone barreras a los investigadores y practicantes interesados. Aunque ya existen actualmente diversas diciplinas que contribuyen al campo de la medicina conductual, este documento se enfoca exclusivamente en las relaciones entre las ciencias bilógicas y psicológicas, resaltando sus semejanzas teóricas y sus diferencias. Nuestro análisis preliminar de publicaciones en cada disciplina reveló que mientras el Análisis Conductual Aplicado (ABA) tiene influencias tempranas en la medicina conductual y muchos científicos recomiendan la colaboración entre ABA y BM, la relación entre las dos es tenue. Los roles de un analista conductual aplicado y de un practicante de la medicina conductual son con mucho los mismos, enfocados en la prevención y el tratamiento de condiciones de salud. Estas semejanzas proporcionan una excelente oportunidad para el trabajo colaborativo. El análisis teórico presente de BM examina contribuciones de ABA para BM y viceversa, discute la historia del ABA y su papel actual dentro del campo de la BM y proporciona un razonamiento para la colaboración futura entre la ciencia de la conducta y la medicina conductual.</a:t>
            </a:r>
          </a:p>
        </p:txBody>
      </p:sp>
    </p:spTree>
    <p:extLst>
      <p:ext uri="{BB962C8B-B14F-4D97-AF65-F5344CB8AC3E}">
        <p14:creationId xmlns:p14="http://schemas.microsoft.com/office/powerpoint/2010/main" val="321293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9F956CC-338E-42A2-AC35-0AEBAED92993}"/>
              </a:ext>
            </a:extLst>
          </p:cNvPr>
          <p:cNvSpPr txBox="1"/>
          <p:nvPr/>
        </p:nvSpPr>
        <p:spPr>
          <a:xfrm>
            <a:off x="536028" y="567559"/>
            <a:ext cx="11067393" cy="5858014"/>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v"/>
            </a:pPr>
            <a:r>
              <a:rPr lang="es-MX" dirty="0">
                <a:latin typeface="Arial" panose="020B0604020202020204" pitchFamily="34" charset="0"/>
                <a:cs typeface="Arial" panose="020B0604020202020204" pitchFamily="34" charset="0"/>
              </a:rPr>
              <a:t>La </a:t>
            </a:r>
            <a:r>
              <a:rPr lang="es-MX" u="sng" dirty="0">
                <a:latin typeface="Arial" panose="020B0604020202020204" pitchFamily="34" charset="0"/>
                <a:cs typeface="Arial" panose="020B0604020202020204" pitchFamily="34" charset="0"/>
              </a:rPr>
              <a:t>observación directa </a:t>
            </a:r>
            <a:r>
              <a:rPr lang="es-MX" dirty="0">
                <a:latin typeface="Arial" panose="020B0604020202020204" pitchFamily="34" charset="0"/>
                <a:cs typeface="Arial" panose="020B0604020202020204" pitchFamily="34" charset="0"/>
              </a:rPr>
              <a:t>se refiere al contacto inmediato con cosas y eventos, de manera que estos pueden ser observados y manipulados.</a:t>
            </a:r>
          </a:p>
          <a:p>
            <a:pPr marL="285750" indent="-285750" algn="just">
              <a:lnSpc>
                <a:spcPct val="150000"/>
              </a:lnSpc>
              <a:buFont typeface="Wingdings" panose="05000000000000000000" pitchFamily="2" charset="2"/>
              <a:buChar char="v"/>
            </a:pPr>
            <a:r>
              <a:rPr lang="es-MX" dirty="0">
                <a:latin typeface="Arial" panose="020B0604020202020204" pitchFamily="34" charset="0"/>
                <a:cs typeface="Arial" panose="020B0604020202020204" pitchFamily="34" charset="0"/>
              </a:rPr>
              <a:t>La </a:t>
            </a:r>
            <a:r>
              <a:rPr lang="es-MX" u="sng" dirty="0">
                <a:latin typeface="Arial" panose="020B0604020202020204" pitchFamily="34" charset="0"/>
                <a:cs typeface="Arial" panose="020B0604020202020204" pitchFamily="34" charset="0"/>
              </a:rPr>
              <a:t>observación instrumental </a:t>
            </a:r>
            <a:r>
              <a:rPr lang="es-MX" dirty="0">
                <a:latin typeface="Arial" panose="020B0604020202020204" pitchFamily="34" charset="0"/>
                <a:cs typeface="Arial" panose="020B0604020202020204" pitchFamily="34" charset="0"/>
              </a:rPr>
              <a:t>se refiere a la medición de cosas y eventos para los propósitos del registro científico</a:t>
            </a:r>
          </a:p>
          <a:p>
            <a:pPr marL="285750" indent="-285750" algn="just">
              <a:lnSpc>
                <a:spcPct val="150000"/>
              </a:lnSpc>
              <a:buFont typeface="Wingdings" panose="05000000000000000000" pitchFamily="2" charset="2"/>
              <a:buChar char="v"/>
            </a:pPr>
            <a:r>
              <a:rPr lang="es-MX" dirty="0">
                <a:latin typeface="Arial" panose="020B0604020202020204" pitchFamily="34" charset="0"/>
                <a:cs typeface="Arial" panose="020B0604020202020204" pitchFamily="34" charset="0"/>
              </a:rPr>
              <a:t>Los </a:t>
            </a:r>
            <a:r>
              <a:rPr lang="es-MX" u="sng" dirty="0">
                <a:latin typeface="Arial" panose="020B0604020202020204" pitchFamily="34" charset="0"/>
                <a:cs typeface="Arial" panose="020B0604020202020204" pitchFamily="34" charset="0"/>
              </a:rPr>
              <a:t>contactos trasformadores </a:t>
            </a:r>
            <a:r>
              <a:rPr lang="es-MX" dirty="0">
                <a:latin typeface="Arial" panose="020B0604020202020204" pitchFamily="34" charset="0"/>
                <a:cs typeface="Arial" panose="020B0604020202020204" pitchFamily="34" charset="0"/>
              </a:rPr>
              <a:t>se refiere a la manipulación de cosas y eventos que pueden no necesariamente ocurrir en la naturaleza</a:t>
            </a:r>
          </a:p>
          <a:p>
            <a:pPr marL="285750" indent="-285750" algn="just">
              <a:lnSpc>
                <a:spcPct val="150000"/>
              </a:lnSpc>
              <a:buFont typeface="Wingdings" panose="05000000000000000000" pitchFamily="2" charset="2"/>
              <a:buChar char="v"/>
            </a:pPr>
            <a:r>
              <a:rPr lang="es-MX" dirty="0">
                <a:latin typeface="Arial" panose="020B0604020202020204" pitchFamily="34" charset="0"/>
                <a:cs typeface="Arial" panose="020B0604020202020204" pitchFamily="34" charset="0"/>
              </a:rPr>
              <a:t>La </a:t>
            </a:r>
            <a:r>
              <a:rPr lang="es-MX" u="sng" dirty="0">
                <a:latin typeface="Arial" panose="020B0604020202020204" pitchFamily="34" charset="0"/>
                <a:cs typeface="Arial" panose="020B0604020202020204" pitchFamily="34" charset="0"/>
              </a:rPr>
              <a:t>observación remota</a:t>
            </a:r>
            <a:r>
              <a:rPr lang="es-MX" dirty="0">
                <a:latin typeface="Arial" panose="020B0604020202020204" pitchFamily="34" charset="0"/>
                <a:cs typeface="Arial" panose="020B0604020202020204" pitchFamily="34" charset="0"/>
              </a:rPr>
              <a:t>, como la describe </a:t>
            </a: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es el tipo más sutil de ciencia pues es indirecta e inferencial</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ciencia conductual significativamente nos conduce al componente observacional directo de la definición de </a:t>
            </a: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mientras que la biomedicina confía con mucho en los contactos transformadores, así como en la observación instrumental e indirecta. Cuando se combinan los enfoques, la medicina conductual, por nuestra definición,  proporciona una ciencia muy completa, así como un modelo integrado para el cuidado de la salud.</a:t>
            </a:r>
          </a:p>
        </p:txBody>
      </p:sp>
    </p:spTree>
    <p:extLst>
      <p:ext uri="{BB962C8B-B14F-4D97-AF65-F5344CB8AC3E}">
        <p14:creationId xmlns:p14="http://schemas.microsoft.com/office/powerpoint/2010/main" val="3340289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483D06A-8AC6-4978-8BA3-1DB6BA562E87}"/>
              </a:ext>
            </a:extLst>
          </p:cNvPr>
          <p:cNvSpPr txBox="1"/>
          <p:nvPr/>
        </p:nvSpPr>
        <p:spPr>
          <a:xfrm>
            <a:off x="520262" y="961697"/>
            <a:ext cx="11114690"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Sin embargo, un verdadero trabajo interdisciplinario enfrenta muchos retos dadas las diferentes visiones del mundo en las diferentes disciplinas (</a:t>
            </a:r>
            <a:r>
              <a:rPr lang="es-MX" dirty="0" err="1">
                <a:latin typeface="Arial" panose="020B0604020202020204" pitchFamily="34" charset="0"/>
                <a:cs typeface="Arial" panose="020B0604020202020204" pitchFamily="34" charset="0"/>
              </a:rPr>
              <a:t>Pepper</a:t>
            </a:r>
            <a:r>
              <a:rPr lang="es-MX" dirty="0">
                <a:latin typeface="Arial" panose="020B0604020202020204" pitchFamily="34" charset="0"/>
                <a:cs typeface="Arial" panose="020B0604020202020204" pitchFamily="34" charset="0"/>
              </a:rPr>
              <a:t>, 1970). Por ejemplo, los científicos conductuales son proclives a identificarse con la visión o hipótesis del mundo del </a:t>
            </a:r>
            <a:r>
              <a:rPr lang="es-MX" dirty="0" err="1">
                <a:latin typeface="Arial" panose="020B0604020202020204" pitchFamily="34" charset="0"/>
                <a:cs typeface="Arial" panose="020B0604020202020204" pitchFamily="34" charset="0"/>
              </a:rPr>
              <a:t>contextualismo</a:t>
            </a:r>
            <a:r>
              <a:rPr lang="es-MX" dirty="0">
                <a:latin typeface="Arial" panose="020B0604020202020204" pitchFamily="34" charset="0"/>
                <a:cs typeface="Arial" panose="020B0604020202020204" pitchFamily="34" charset="0"/>
              </a:rPr>
              <a:t>, la filosofía del cambio continuo y del trabajo sistemático en contexto, mientras que los biólogos más bien se identifican con el mecanicismo, donde todo el organismo se reduce a sus partes y los psicólogos del desarrollo podrían identificarse con el organicismo, donde las partes son solo significativas en relación con el todo y los organismos se asumen moviéndose hacia estados específicos del desarrollo basados en sus estructuras biológicas (Hayes, Hayes &amp; </a:t>
            </a:r>
            <a:r>
              <a:rPr lang="es-MX" dirty="0" err="1">
                <a:latin typeface="Arial" panose="020B0604020202020204" pitchFamily="34" charset="0"/>
                <a:cs typeface="Arial" panose="020B0604020202020204" pitchFamily="34" charset="0"/>
              </a:rPr>
              <a:t>Reese</a:t>
            </a:r>
            <a:r>
              <a:rPr lang="es-MX" dirty="0">
                <a:latin typeface="Arial" panose="020B0604020202020204" pitchFamily="34" charset="0"/>
                <a:cs typeface="Arial" panose="020B0604020202020204" pitchFamily="34" charset="0"/>
              </a:rPr>
              <a:t>, 1988). Aunque algunas visiones del mundo son más atractivas para los filósofos, las teorías y las suposiciones subyacentes de otras visiones del mundo, es casi imposible cambiar la visión del mundo de alguien y puede surgir el conflicto por el eclecticismo en este dominio (</a:t>
            </a:r>
            <a:r>
              <a:rPr lang="es-MX" dirty="0" err="1">
                <a:latin typeface="Arial" panose="020B0604020202020204" pitchFamily="34" charset="0"/>
                <a:cs typeface="Arial" panose="020B0604020202020204" pitchFamily="34" charset="0"/>
              </a:rPr>
              <a:t>Pepper</a:t>
            </a:r>
            <a:r>
              <a:rPr lang="es-MX" dirty="0">
                <a:latin typeface="Arial" panose="020B0604020202020204" pitchFamily="34" charset="0"/>
                <a:cs typeface="Arial" panose="020B0604020202020204" pitchFamily="34" charset="0"/>
              </a:rPr>
              <a:t>, 1970).								…..</a:t>
            </a:r>
          </a:p>
        </p:txBody>
      </p:sp>
    </p:spTree>
    <p:extLst>
      <p:ext uri="{BB962C8B-B14F-4D97-AF65-F5344CB8AC3E}">
        <p14:creationId xmlns:p14="http://schemas.microsoft.com/office/powerpoint/2010/main" val="2060250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4A4A179-FF3F-4173-8D16-7417184B8B21}"/>
              </a:ext>
            </a:extLst>
          </p:cNvPr>
          <p:cNvSpPr txBox="1"/>
          <p:nvPr/>
        </p:nvSpPr>
        <p:spPr>
          <a:xfrm>
            <a:off x="520262" y="346842"/>
            <a:ext cx="11272345"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Dado que la medicina conductual actualmente se compone de diversas disciplinas científicas diferentes, el practicante o investigador actual de la BM puede no solo ser considerado interdisciplinario, sino ecléctico por suscribirse a múltiples hipótesis del mundo. Dados los diversos sujetos contribuyentes en el campo de la medicina conductual, naturalmente existen visiones eclécticas del mundo. Al remover algo de este eclecticismo, el campo de la medicina conductual podría probablemente estar en la condición de desarrollar más allá sus teorías, filosofías y suposiciones científicas.</a:t>
            </a:r>
          </a:p>
          <a:p>
            <a:pPr algn="just">
              <a:lnSpc>
                <a:spcPct val="150000"/>
              </a:lnSpc>
            </a:pPr>
            <a:r>
              <a:rPr lang="es-MX" dirty="0">
                <a:latin typeface="Arial" panose="020B0604020202020204" pitchFamily="34" charset="0"/>
                <a:cs typeface="Arial" panose="020B0604020202020204" pitchFamily="34" charset="0"/>
              </a:rPr>
              <a:t>Posiblemente la implicación más importante en la colaboración entre ABA y BM está en el futuro de los cuidados de la salud conductuales. </a:t>
            </a:r>
            <a:r>
              <a:rPr lang="es-MX" dirty="0" err="1">
                <a:latin typeface="Arial" panose="020B0604020202020204" pitchFamily="34" charset="0"/>
                <a:cs typeface="Arial" panose="020B0604020202020204" pitchFamily="34" charset="0"/>
              </a:rPr>
              <a:t>Biglan</a:t>
            </a:r>
            <a:r>
              <a:rPr lang="es-MX" dirty="0">
                <a:latin typeface="Arial" panose="020B0604020202020204" pitchFamily="34" charset="0"/>
                <a:cs typeface="Arial" panose="020B0604020202020204" pitchFamily="34" charset="0"/>
              </a:rPr>
              <a:t> y Glenn (2012) explicaron que el asunto principal del cuidado de la salud pública actual son las enfermedades no infecciosas, como el cáncer o la obesidad, en donde el comportamiento es un contribuyente importante para estas enfermedades. Una creciente colaboración entre ABA y BM probablemente resultará en la capacidad para proporcionar datos efectivos a bajo costo para apoyar diversos tratamientos conductuales en el cuidado de la salud. La evaluación del tratamiento podría utilizar investigación de un solo sujeto, que sería práctica para el desarrollo de programas de tratamiento (Hayes, Barlow &amp; Nelson-Gray, 1999).</a:t>
            </a:r>
          </a:p>
          <a:p>
            <a:pPr algn="just">
              <a:lnSpc>
                <a:spcPct val="150000"/>
              </a:lnSpc>
            </a:pPr>
            <a:r>
              <a:rPr lang="es-MX" dirty="0">
                <a:latin typeface="Arial" panose="020B0604020202020204" pitchFamily="34" charset="0"/>
                <a:cs typeface="Arial" panose="020B0604020202020204" pitchFamily="34" charset="0"/>
              </a:rPr>
              <a:t>Idealmente, un practicante de la medicina conductual debería de ser un practicante científico.</a:t>
            </a:r>
          </a:p>
        </p:txBody>
      </p:sp>
    </p:spTree>
    <p:extLst>
      <p:ext uri="{BB962C8B-B14F-4D97-AF65-F5344CB8AC3E}">
        <p14:creationId xmlns:p14="http://schemas.microsoft.com/office/powerpoint/2010/main" val="7855619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D92B345-33EF-4273-931D-513C4A7964B1}"/>
              </a:ext>
            </a:extLst>
          </p:cNvPr>
          <p:cNvSpPr txBox="1"/>
          <p:nvPr/>
        </p:nvSpPr>
        <p:spPr>
          <a:xfrm>
            <a:off x="2916620" y="2159875"/>
            <a:ext cx="6779173" cy="2257028"/>
          </a:xfrm>
          <a:prstGeom prst="rect">
            <a:avLst/>
          </a:prstGeom>
          <a:noFill/>
        </p:spPr>
        <p:txBody>
          <a:bodyPr wrap="square" rtlCol="0">
            <a:spAutoFit/>
          </a:bodyPr>
          <a:lstStyle/>
          <a:p>
            <a:pPr algn="ctr"/>
            <a:r>
              <a:rPr lang="es-MX" dirty="0">
                <a:latin typeface="Arial" panose="020B0604020202020204" pitchFamily="34" charset="0"/>
                <a:cs typeface="Arial" panose="020B0604020202020204" pitchFamily="34" charset="0"/>
              </a:rPr>
              <a:t>Referencia</a:t>
            </a:r>
          </a:p>
          <a:p>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Ashley Greenwald, </a:t>
            </a:r>
            <a:r>
              <a:rPr lang="es-MX" dirty="0" err="1">
                <a:latin typeface="Arial" panose="020B0604020202020204" pitchFamily="34" charset="0"/>
                <a:cs typeface="Arial" panose="020B0604020202020204" pitchFamily="34" charset="0"/>
              </a:rPr>
              <a:t>Kathryn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Roose</a:t>
            </a:r>
            <a:r>
              <a:rPr lang="es-MX" dirty="0">
                <a:latin typeface="Arial" panose="020B0604020202020204" pitchFamily="34" charset="0"/>
                <a:cs typeface="Arial" panose="020B0604020202020204" pitchFamily="34" charset="0"/>
              </a:rPr>
              <a:t> &amp; Larry Williams (2015)</a:t>
            </a:r>
          </a:p>
          <a:p>
            <a:pPr>
              <a:lnSpc>
                <a:spcPct val="150000"/>
              </a:lnSpc>
            </a:pPr>
            <a:r>
              <a:rPr lang="es-MX" dirty="0" err="1">
                <a:latin typeface="Arial" panose="020B0604020202020204" pitchFamily="34" charset="0"/>
                <a:cs typeface="Arial" panose="020B0604020202020204" pitchFamily="34" charset="0"/>
              </a:rPr>
              <a:t>Applied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r>
              <a:rPr lang="es-MX" dirty="0">
                <a:latin typeface="Arial" panose="020B0604020202020204" pitchFamily="34" charset="0"/>
                <a:cs typeface="Arial" panose="020B0604020202020204" pitchFamily="34" charset="0"/>
              </a:rPr>
              <a:t> and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Medicine:</a:t>
            </a:r>
          </a:p>
          <a:p>
            <a:pPr>
              <a:lnSpc>
                <a:spcPct val="150000"/>
              </a:lnSpc>
            </a:pPr>
            <a:r>
              <a:rPr lang="es-MX" dirty="0" err="1">
                <a:latin typeface="Arial" panose="020B0604020202020204" pitchFamily="34" charset="0"/>
                <a:cs typeface="Arial" panose="020B0604020202020204" pitchFamily="34" charset="0"/>
              </a:rPr>
              <a:t>History</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Relationship</a:t>
            </a:r>
            <a:r>
              <a:rPr lang="es-MX" dirty="0">
                <a:latin typeface="Arial" panose="020B0604020202020204" pitchFamily="34" charset="0"/>
                <a:cs typeface="Arial" panose="020B0604020202020204" pitchFamily="34" charset="0"/>
              </a:rPr>
              <a:t> and </a:t>
            </a:r>
            <a:r>
              <a:rPr lang="es-MX" dirty="0" err="1">
                <a:latin typeface="Arial" panose="020B0604020202020204" pitchFamily="34" charset="0"/>
                <a:cs typeface="Arial" panose="020B0604020202020204" pitchFamily="34" charset="0"/>
              </a:rPr>
              <a:t>Opportunities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for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Renewed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Collaboration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and Social Issues, 24, 23-38</a:t>
            </a:r>
          </a:p>
        </p:txBody>
      </p:sp>
    </p:spTree>
    <p:extLst>
      <p:ext uri="{BB962C8B-B14F-4D97-AF65-F5344CB8AC3E}">
        <p14:creationId xmlns:p14="http://schemas.microsoft.com/office/powerpoint/2010/main" val="3051616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5B865F-3408-4528-A7C1-90CF0D518B2F}"/>
              </a:ext>
            </a:extLst>
          </p:cNvPr>
          <p:cNvSpPr>
            <a:spLocks noGrp="1"/>
          </p:cNvSpPr>
          <p:nvPr>
            <p:ph type="title"/>
          </p:nvPr>
        </p:nvSpPr>
        <p:spPr>
          <a:xfrm>
            <a:off x="838200" y="365125"/>
            <a:ext cx="10515600" cy="628103"/>
          </a:xfrm>
        </p:spPr>
        <p:txBody>
          <a:bodyPr>
            <a:normAutofit fontScale="90000"/>
          </a:bodyPr>
          <a:lstStyle/>
          <a:p>
            <a:r>
              <a:rPr lang="es-MX" dirty="0">
                <a:latin typeface="Arial" panose="020B0604020202020204" pitchFamily="34" charset="0"/>
                <a:cs typeface="Arial" panose="020B0604020202020204" pitchFamily="34" charset="0"/>
              </a:rPr>
              <a:t>Introducción</a:t>
            </a:r>
          </a:p>
        </p:txBody>
      </p:sp>
      <p:sp>
        <p:nvSpPr>
          <p:cNvPr id="3" name="CuadroTexto 2">
            <a:extLst>
              <a:ext uri="{FF2B5EF4-FFF2-40B4-BE49-F238E27FC236}">
                <a16:creationId xmlns:a16="http://schemas.microsoft.com/office/drawing/2014/main" id="{328C7C4E-FB2F-4D8A-9B49-710599E8E533}"/>
              </a:ext>
            </a:extLst>
          </p:cNvPr>
          <p:cNvSpPr txBox="1"/>
          <p:nvPr/>
        </p:nvSpPr>
        <p:spPr>
          <a:xfrm>
            <a:off x="409903" y="1166648"/>
            <a:ext cx="1127234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medicina conductual es un campo interdisciplinario que ha estado produciendo investigaciones y compartiendo ideas entre las ciencias biomédicas y conductuales por 40 años ya. Aunque los científicos desde diversas disciplinas pueden definir el campo de la medicina conductual diferente, la definición mas actual y formal es, “…el campo interdisciplinario relacionado con el desarrollo e integración de conocimiento sociocultural, psicosocial, comportamental y biomédico relevante a la salud y la enfermedad y la aplicación de este conocimiento a la prevención de las enfermedades, la promoción de la salud, la etiología, el diagnóstico, el tratamiento y la rehabilitación” (Sociedad Internacional de Medicina Conductual).</a:t>
            </a:r>
          </a:p>
          <a:p>
            <a:pPr algn="just">
              <a:lnSpc>
                <a:spcPct val="150000"/>
              </a:lnSpc>
            </a:pPr>
            <a:r>
              <a:rPr lang="es-MX" dirty="0">
                <a:latin typeface="Arial" panose="020B0604020202020204" pitchFamily="34" charset="0"/>
                <a:cs typeface="Arial" panose="020B0604020202020204" pitchFamily="34" charset="0"/>
              </a:rPr>
              <a:t>El desarrollo del campo de la Medicina Conductual es reciente y surge de la necesidad clínica por integrar la psicología y la medicina… El primer laboratorio para estudiar medicina conductual fue creado en Stanford en 1975 y fue supervisado por Agras y sus colegas. En ese entonces, los procedimientos del análisis experimental de la conducta se estaban usando, no obstante la teoría principal influyendo en su trabajo venía de la psicología cognitiva, en buena medida influida por la teoría del aprendizaje social de Bandura (Agras, 2001).									…..</a:t>
            </a:r>
          </a:p>
        </p:txBody>
      </p:sp>
    </p:spTree>
    <p:extLst>
      <p:ext uri="{BB962C8B-B14F-4D97-AF65-F5344CB8AC3E}">
        <p14:creationId xmlns:p14="http://schemas.microsoft.com/office/powerpoint/2010/main" val="55585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03E5CF72-E4E4-446D-923D-C4FEE0F74C5F}"/>
              </a:ext>
            </a:extLst>
          </p:cNvPr>
          <p:cNvPicPr>
            <a:picLocks noChangeAspect="1"/>
          </p:cNvPicPr>
          <p:nvPr/>
        </p:nvPicPr>
        <p:blipFill>
          <a:blip r:embed="rId2"/>
          <a:stretch>
            <a:fillRect/>
          </a:stretch>
        </p:blipFill>
        <p:spPr>
          <a:xfrm>
            <a:off x="2112581" y="308741"/>
            <a:ext cx="4934606" cy="6168258"/>
          </a:xfrm>
          <a:prstGeom prst="rect">
            <a:avLst/>
          </a:prstGeom>
        </p:spPr>
      </p:pic>
      <p:sp>
        <p:nvSpPr>
          <p:cNvPr id="5" name="CuadroTexto 4">
            <a:extLst>
              <a:ext uri="{FF2B5EF4-FFF2-40B4-BE49-F238E27FC236}">
                <a16:creationId xmlns:a16="http://schemas.microsoft.com/office/drawing/2014/main" id="{7A9EC161-D23B-4EC9-A97F-FC228470DF8D}"/>
              </a:ext>
            </a:extLst>
          </p:cNvPr>
          <p:cNvSpPr txBox="1"/>
          <p:nvPr/>
        </p:nvSpPr>
        <p:spPr>
          <a:xfrm>
            <a:off x="7646276" y="4903076"/>
            <a:ext cx="3515710" cy="584775"/>
          </a:xfrm>
          <a:prstGeom prst="rect">
            <a:avLst/>
          </a:prstGeom>
          <a:noFill/>
        </p:spPr>
        <p:txBody>
          <a:bodyPr wrap="square" rtlCol="0">
            <a:spAutoFit/>
          </a:bodyPr>
          <a:lstStyle/>
          <a:p>
            <a:r>
              <a:rPr lang="es-MX" sz="3200" dirty="0">
                <a:latin typeface="Arial" panose="020B0604020202020204" pitchFamily="34" charset="0"/>
                <a:cs typeface="Arial" panose="020B0604020202020204" pitchFamily="34" charset="0"/>
              </a:rPr>
              <a:t>Agras W. S.</a:t>
            </a:r>
          </a:p>
        </p:txBody>
      </p:sp>
    </p:spTree>
    <p:extLst>
      <p:ext uri="{BB962C8B-B14F-4D97-AF65-F5344CB8AC3E}">
        <p14:creationId xmlns:p14="http://schemas.microsoft.com/office/powerpoint/2010/main" val="1302595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E5083D0-87D6-4EDD-AF60-CAC5BEFE5DF9}"/>
              </a:ext>
            </a:extLst>
          </p:cNvPr>
          <p:cNvSpPr txBox="1"/>
          <p:nvPr/>
        </p:nvSpPr>
        <p:spPr>
          <a:xfrm>
            <a:off x="536028" y="945931"/>
            <a:ext cx="10878207"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Conferencia de Yale sobre Medicina Conductual proporcionó el engranaje formal del campo en 1977 (Schwartz &amp; Weiss, 1978b). Se consideró más apropiado que la medicina conductual se definiera como un campo y no como una ciencia, para enfatizar la naturaleza interdisciplinaria de su materia de estudio. Cuatro resultados adicionales surgieron de la conferencia: (1) una definición de medicina conductual,   (2) su contenido y las sub áreas a ser incluidas y excluidas del campo, (3) un folleto de calidad para publicar sobre el nuevo campo, y (4) la formación de la Sociedad de Medicina Conductual (Schwartz &amp; Weiss, 1978b).</a:t>
            </a:r>
          </a:p>
          <a:p>
            <a:pPr algn="just">
              <a:lnSpc>
                <a:spcPct val="150000"/>
              </a:lnSpc>
            </a:pPr>
            <a:r>
              <a:rPr lang="es-MX" dirty="0">
                <a:latin typeface="Arial" panose="020B0604020202020204" pitchFamily="34" charset="0"/>
                <a:cs typeface="Arial" panose="020B0604020202020204" pitchFamily="34" charset="0"/>
              </a:rPr>
              <a:t>La Sociedad de Medicina Conductual (SBM), fundada en 1978, se identifica a sí misma como una organización multidisciplinaria dedicada a colaborar en la investigación, la política pública, la prevención, el tratamiento y la promoción de la salud… Aunque existen muchas ciencias individuales que contribuyen al campo de la medicina conductual, este documento se enfocará en la relación entre la Medicina Conductual (BM) y el Análisis conductual aplicado (ABA).</a:t>
            </a:r>
          </a:p>
        </p:txBody>
      </p:sp>
    </p:spTree>
    <p:extLst>
      <p:ext uri="{BB962C8B-B14F-4D97-AF65-F5344CB8AC3E}">
        <p14:creationId xmlns:p14="http://schemas.microsoft.com/office/powerpoint/2010/main" val="2840141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B992C4-595A-4FF3-801A-2DC545E8132D}"/>
              </a:ext>
            </a:extLst>
          </p:cNvPr>
          <p:cNvSpPr>
            <a:spLocks noGrp="1"/>
          </p:cNvSpPr>
          <p:nvPr>
            <p:ph type="title"/>
          </p:nvPr>
        </p:nvSpPr>
        <p:spPr>
          <a:xfrm>
            <a:off x="838200" y="365126"/>
            <a:ext cx="10515600" cy="643868"/>
          </a:xfrm>
        </p:spPr>
        <p:txBody>
          <a:bodyPr/>
          <a:lstStyle/>
          <a:p>
            <a:r>
              <a:rPr lang="es-MX" dirty="0">
                <a:latin typeface="Arial" panose="020B0604020202020204" pitchFamily="34" charset="0"/>
                <a:cs typeface="Arial" panose="020B0604020202020204" pitchFamily="34" charset="0"/>
              </a:rPr>
              <a:t>Biología vs. Psicología</a:t>
            </a:r>
          </a:p>
        </p:txBody>
      </p:sp>
      <p:sp>
        <p:nvSpPr>
          <p:cNvPr id="3" name="CuadroTexto 2">
            <a:extLst>
              <a:ext uri="{FF2B5EF4-FFF2-40B4-BE49-F238E27FC236}">
                <a16:creationId xmlns:a16="http://schemas.microsoft.com/office/drawing/2014/main" id="{B5731D2B-476B-480D-862A-45999FF405F5}"/>
              </a:ext>
            </a:extLst>
          </p:cNvPr>
          <p:cNvSpPr txBox="1"/>
          <p:nvPr/>
        </p:nvSpPr>
        <p:spPr>
          <a:xfrm>
            <a:off x="315311" y="1513490"/>
            <a:ext cx="11461531"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análisis conductual reconoce los procesos biológicos, pero no necesariamente se basa en ellos para su análisis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Skinner, 1976). </a:t>
            </a: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(1982) explica que los eventos psicológicos, tales como los pensamientos y las conductas, no pueden ocurrir en ausencia de un organismo biológico y que un cambio biológico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enfermedad) en el organismo puede afectar su conducta psicológica. Existen diversos fenómenos biológicos mayores que deberían ser considerados en un análisis de la conducta psicológica: evolución, fisiología, maduración y ecología (</a:t>
            </a: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1982). Un organismo debe tener ciertas características biológicas para involucrarse en comportamiento humano complejo.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Aún cuando un cambio biológico pueda influir en la conducta, (</a:t>
            </a:r>
            <a:r>
              <a:rPr lang="es-MX" dirty="0" err="1">
                <a:latin typeface="Arial" panose="020B0604020202020204" pitchFamily="34" charset="0"/>
                <a:cs typeface="Arial" panose="020B0604020202020204" pitchFamily="34" charset="0"/>
              </a:rPr>
              <a:t>Kantor</a:t>
            </a:r>
            <a:r>
              <a:rPr lang="es-MX" dirty="0">
                <a:latin typeface="Arial" panose="020B0604020202020204" pitchFamily="34" charset="0"/>
                <a:cs typeface="Arial" panose="020B0604020202020204" pitchFamily="34" charset="0"/>
              </a:rPr>
              <a:t>, 1982) aclara que desde la perspectiva analítica, aún es necesario preservar la identidad de cada campo separado, con objeto de evitar la concepción errónea y muy común (reduccionista) de que la conductas psicológicas son función de estructuras biológicas.</a:t>
            </a:r>
          </a:p>
        </p:txBody>
      </p:sp>
    </p:spTree>
    <p:extLst>
      <p:ext uri="{BB962C8B-B14F-4D97-AF65-F5344CB8AC3E}">
        <p14:creationId xmlns:p14="http://schemas.microsoft.com/office/powerpoint/2010/main" val="3387312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16EF4E7-3717-4E95-A085-B6E4CC6A6C19}"/>
              </a:ext>
            </a:extLst>
          </p:cNvPr>
          <p:cNvSpPr txBox="1"/>
          <p:nvPr/>
        </p:nvSpPr>
        <p:spPr>
          <a:xfrm>
            <a:off x="583324" y="567560"/>
            <a:ext cx="1095703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 enfoque biológico o médico en el tratamiento típicamente incluye el uso de medicamentos y de cirugía, con ello altera al cuerpo físico de alguna manera. Un enfoque psicológico al tratamiento típicamente incluye la manipulación de variables ambientales o alguna manera particular de terapia por conversación o consejería, lo que tendría también que ser considerado como una manipulación de variables ambientales. La investigación y la práctica de la medicina conductual cae en alguna parte entre las dos ciencias, típicamente incluyendo una condición biológica del cuerpo y un enfoque psicológico de tratamiento. Para aclarar, este análisis sugiere que:</a:t>
            </a:r>
          </a:p>
          <a:p>
            <a:pPr algn="just">
              <a:lnSpc>
                <a:spcPct val="150000"/>
              </a:lnSpc>
            </a:pPr>
            <a:endParaRPr lang="es-MX" dirty="0">
              <a:latin typeface="Arial" panose="020B0604020202020204" pitchFamily="34" charset="0"/>
              <a:cs typeface="Arial" panose="020B0604020202020204" pitchFamily="34" charset="0"/>
            </a:endParaRPr>
          </a:p>
          <a:p>
            <a:pPr marL="1657350" lvl="3"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Un tratamiento biológico de una condición biológica es medicina</a:t>
            </a:r>
          </a:p>
          <a:p>
            <a:pPr marL="1657350" lvl="3"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Un tratamiento psicológico para una condición psicológica es psicología</a:t>
            </a:r>
          </a:p>
          <a:p>
            <a:pPr marL="1657350" lvl="3"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Un tratamiento biológico de una condición psicológica es psiquiatría, y</a:t>
            </a:r>
          </a:p>
          <a:p>
            <a:pPr marL="1657350" lvl="3"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Un tratamiento psicológico de una condición biológica sería explorado                                               por el campo de la medicina conductual</a:t>
            </a:r>
          </a:p>
        </p:txBody>
      </p:sp>
    </p:spTree>
    <p:extLst>
      <p:ext uri="{BB962C8B-B14F-4D97-AF65-F5344CB8AC3E}">
        <p14:creationId xmlns:p14="http://schemas.microsoft.com/office/powerpoint/2010/main" val="2574715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2">
            <a:extLst>
              <a:ext uri="{FF2B5EF4-FFF2-40B4-BE49-F238E27FC236}">
                <a16:creationId xmlns:a16="http://schemas.microsoft.com/office/drawing/2014/main" id="{D81DF2F3-3071-426D-9012-C8B4AE0FA00A}"/>
              </a:ext>
            </a:extLst>
          </p:cNvPr>
          <p:cNvGraphicFramePr>
            <a:graphicFrameLocks noGrp="1"/>
          </p:cNvGraphicFramePr>
          <p:nvPr>
            <p:extLst>
              <p:ext uri="{D42A27DB-BD31-4B8C-83A1-F6EECF244321}">
                <p14:modId xmlns:p14="http://schemas.microsoft.com/office/powerpoint/2010/main" val="1952988862"/>
              </p:ext>
            </p:extLst>
          </p:nvPr>
        </p:nvGraphicFramePr>
        <p:xfrm>
          <a:off x="1968938" y="388590"/>
          <a:ext cx="8127999" cy="35661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541449786"/>
                    </a:ext>
                  </a:extLst>
                </a:gridCol>
                <a:gridCol w="2709333">
                  <a:extLst>
                    <a:ext uri="{9D8B030D-6E8A-4147-A177-3AD203B41FA5}">
                      <a16:colId xmlns:a16="http://schemas.microsoft.com/office/drawing/2014/main" val="211928446"/>
                    </a:ext>
                  </a:extLst>
                </a:gridCol>
                <a:gridCol w="2709333">
                  <a:extLst>
                    <a:ext uri="{9D8B030D-6E8A-4147-A177-3AD203B41FA5}">
                      <a16:colId xmlns:a16="http://schemas.microsoft.com/office/drawing/2014/main" val="3139619864"/>
                    </a:ext>
                  </a:extLst>
                </a:gridCol>
              </a:tblGrid>
              <a:tr h="370840">
                <a:tc>
                  <a:txBody>
                    <a:bodyPr/>
                    <a:lstStyle/>
                    <a:p>
                      <a:endParaRPr lang="es-MX"/>
                    </a:p>
                  </a:txBody>
                  <a:tcPr/>
                </a:tc>
                <a:tc>
                  <a:txBody>
                    <a:bodyPr/>
                    <a:lstStyle/>
                    <a:p>
                      <a:r>
                        <a:rPr lang="es-MX" dirty="0"/>
                        <a:t>         </a:t>
                      </a:r>
                    </a:p>
                    <a:p>
                      <a:r>
                        <a:rPr lang="es-MX" dirty="0"/>
                        <a:t>         </a:t>
                      </a:r>
                      <a:r>
                        <a:rPr lang="es-MX" dirty="0">
                          <a:solidFill>
                            <a:schemeClr val="tx1"/>
                          </a:solidFill>
                        </a:rPr>
                        <a:t>Tratamiento</a:t>
                      </a:r>
                    </a:p>
                    <a:p>
                      <a:r>
                        <a:rPr lang="es-MX" dirty="0">
                          <a:solidFill>
                            <a:schemeClr val="tx1"/>
                          </a:solidFill>
                        </a:rPr>
                        <a:t>           Biológico</a:t>
                      </a:r>
                    </a:p>
                    <a:p>
                      <a:endParaRPr lang="es-MX" dirty="0">
                        <a:solidFill>
                          <a:schemeClr val="tx1"/>
                        </a:solidFill>
                      </a:endParaRPr>
                    </a:p>
                  </a:txBody>
                  <a:tcPr/>
                </a:tc>
                <a:tc>
                  <a:txBody>
                    <a:bodyPr/>
                    <a:lstStyle/>
                    <a:p>
                      <a:r>
                        <a:rPr lang="es-MX" dirty="0"/>
                        <a:t>         </a:t>
                      </a:r>
                    </a:p>
                    <a:p>
                      <a:r>
                        <a:rPr lang="es-MX" dirty="0">
                          <a:solidFill>
                            <a:schemeClr val="tx1"/>
                          </a:solidFill>
                        </a:rPr>
                        <a:t>         Tratamiento</a:t>
                      </a:r>
                    </a:p>
                    <a:p>
                      <a:r>
                        <a:rPr lang="es-MX" dirty="0">
                          <a:solidFill>
                            <a:schemeClr val="tx1"/>
                          </a:solidFill>
                        </a:rPr>
                        <a:t>          Psicológico</a:t>
                      </a:r>
                    </a:p>
                  </a:txBody>
                  <a:tcPr/>
                </a:tc>
                <a:extLst>
                  <a:ext uri="{0D108BD9-81ED-4DB2-BD59-A6C34878D82A}">
                    <a16:rowId xmlns:a16="http://schemas.microsoft.com/office/drawing/2014/main" val="3705549873"/>
                  </a:ext>
                </a:extLst>
              </a:tr>
              <a:tr h="370840">
                <a:tc>
                  <a:txBody>
                    <a:bodyPr/>
                    <a:lstStyle/>
                    <a:p>
                      <a:r>
                        <a:rPr lang="es-MX" b="1" dirty="0"/>
                        <a:t>           </a:t>
                      </a:r>
                    </a:p>
                    <a:p>
                      <a:r>
                        <a:rPr lang="es-MX" b="1" dirty="0"/>
                        <a:t>           Condición</a:t>
                      </a:r>
                    </a:p>
                    <a:p>
                      <a:r>
                        <a:rPr lang="es-MX" b="1" dirty="0"/>
                        <a:t>           Biológica</a:t>
                      </a:r>
                    </a:p>
                    <a:p>
                      <a:endParaRPr lang="es-MX" b="1" dirty="0"/>
                    </a:p>
                  </a:txBody>
                  <a:tcPr/>
                </a:tc>
                <a:tc>
                  <a:txBody>
                    <a:bodyPr/>
                    <a:lstStyle/>
                    <a:p>
                      <a:endParaRPr lang="es-MX" dirty="0"/>
                    </a:p>
                    <a:p>
                      <a:endParaRPr lang="es-MX" dirty="0"/>
                    </a:p>
                    <a:p>
                      <a:r>
                        <a:rPr lang="es-MX" dirty="0"/>
                        <a:t>            Medicina</a:t>
                      </a:r>
                    </a:p>
                  </a:txBody>
                  <a:tcPr/>
                </a:tc>
                <a:tc>
                  <a:txBody>
                    <a:bodyPr/>
                    <a:lstStyle/>
                    <a:p>
                      <a:endParaRPr lang="es-MX" dirty="0"/>
                    </a:p>
                    <a:p>
                      <a:r>
                        <a:rPr lang="es-MX" dirty="0"/>
                        <a:t>            Medicina</a:t>
                      </a:r>
                    </a:p>
                    <a:p>
                      <a:r>
                        <a:rPr lang="es-MX" dirty="0"/>
                        <a:t>          Conductual</a:t>
                      </a:r>
                    </a:p>
                  </a:txBody>
                  <a:tcPr/>
                </a:tc>
                <a:extLst>
                  <a:ext uri="{0D108BD9-81ED-4DB2-BD59-A6C34878D82A}">
                    <a16:rowId xmlns:a16="http://schemas.microsoft.com/office/drawing/2014/main" val="708770153"/>
                  </a:ext>
                </a:extLst>
              </a:tr>
              <a:tr h="370840">
                <a:tc>
                  <a:txBody>
                    <a:bodyPr/>
                    <a:lstStyle/>
                    <a:p>
                      <a:r>
                        <a:rPr lang="es-MX" b="1" dirty="0"/>
                        <a:t>           </a:t>
                      </a:r>
                    </a:p>
                    <a:p>
                      <a:r>
                        <a:rPr lang="es-MX" b="1" dirty="0"/>
                        <a:t>           Condición </a:t>
                      </a:r>
                    </a:p>
                    <a:p>
                      <a:r>
                        <a:rPr lang="es-MX" b="1" dirty="0"/>
                        <a:t>          Psicológica</a:t>
                      </a:r>
                    </a:p>
                    <a:p>
                      <a:endParaRPr lang="es-MX" b="1" dirty="0"/>
                    </a:p>
                  </a:txBody>
                  <a:tcPr/>
                </a:tc>
                <a:tc>
                  <a:txBody>
                    <a:bodyPr/>
                    <a:lstStyle/>
                    <a:p>
                      <a:endParaRPr lang="es-MX" dirty="0"/>
                    </a:p>
                    <a:p>
                      <a:endParaRPr lang="es-MX" dirty="0"/>
                    </a:p>
                    <a:p>
                      <a:r>
                        <a:rPr lang="es-MX" dirty="0"/>
                        <a:t>            Psiquiatría</a:t>
                      </a:r>
                    </a:p>
                  </a:txBody>
                  <a:tcPr/>
                </a:tc>
                <a:tc>
                  <a:txBody>
                    <a:bodyPr/>
                    <a:lstStyle/>
                    <a:p>
                      <a:endParaRPr lang="es-MX" dirty="0"/>
                    </a:p>
                    <a:p>
                      <a:r>
                        <a:rPr lang="es-MX" dirty="0"/>
                        <a:t>            Psicología</a:t>
                      </a:r>
                    </a:p>
                    <a:p>
                      <a:r>
                        <a:rPr lang="es-MX" dirty="0"/>
                        <a:t>                 ABA</a:t>
                      </a:r>
                    </a:p>
                  </a:txBody>
                  <a:tcPr/>
                </a:tc>
                <a:extLst>
                  <a:ext uri="{0D108BD9-81ED-4DB2-BD59-A6C34878D82A}">
                    <a16:rowId xmlns:a16="http://schemas.microsoft.com/office/drawing/2014/main" val="235654522"/>
                  </a:ext>
                </a:extLst>
              </a:tr>
            </a:tbl>
          </a:graphicData>
        </a:graphic>
      </p:graphicFrame>
      <p:sp>
        <p:nvSpPr>
          <p:cNvPr id="3" name="CuadroTexto 2">
            <a:extLst>
              <a:ext uri="{FF2B5EF4-FFF2-40B4-BE49-F238E27FC236}">
                <a16:creationId xmlns:a16="http://schemas.microsoft.com/office/drawing/2014/main" id="{B2918C80-FBE7-4572-A938-1B7CF9104473}"/>
              </a:ext>
            </a:extLst>
          </p:cNvPr>
          <p:cNvSpPr txBox="1"/>
          <p:nvPr/>
        </p:nvSpPr>
        <p:spPr>
          <a:xfrm>
            <a:off x="835572" y="4209393"/>
            <a:ext cx="10531366" cy="2118529"/>
          </a:xfrm>
          <a:prstGeom prst="rect">
            <a:avLst/>
          </a:prstGeom>
          <a:noFill/>
        </p:spPr>
        <p:txBody>
          <a:bodyPr wrap="square" rtlCol="0">
            <a:spAutoFit/>
          </a:bodyPr>
          <a:lstStyle/>
          <a:p>
            <a:r>
              <a:rPr lang="es-MX" dirty="0">
                <a:latin typeface="Arial" panose="020B0604020202020204" pitchFamily="34" charset="0"/>
                <a:cs typeface="Arial" panose="020B0604020202020204" pitchFamily="34" charset="0"/>
              </a:rPr>
              <a:t>                           Figura 1. Identidad de disciplinas en base a condiciones y enfoques</a:t>
            </a:r>
          </a:p>
          <a:p>
            <a:endParaRPr lang="es-MX" dirty="0">
              <a:latin typeface="Arial" panose="020B0604020202020204" pitchFamily="34" charset="0"/>
              <a:cs typeface="Arial" panose="020B0604020202020204" pitchFamily="34" charset="0"/>
            </a:endParaRPr>
          </a:p>
          <a:p>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Consecuentemente, en un enfoque analítico conductual verdadero a la medicina conductual, uno debe incluir un análisis y manipulación del ambiente que alterará la conducta del organismo, resultando en cambios biológicos o psicológicos en el organismo.</a:t>
            </a:r>
          </a:p>
        </p:txBody>
      </p:sp>
    </p:spTree>
    <p:extLst>
      <p:ext uri="{BB962C8B-B14F-4D97-AF65-F5344CB8AC3E}">
        <p14:creationId xmlns:p14="http://schemas.microsoft.com/office/powerpoint/2010/main" val="2432073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39D221-2779-4E18-ADBE-BF20BD1C7365}"/>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La relación entre Análisis Conductual Aplicado y Medicina Conductual</a:t>
            </a:r>
          </a:p>
        </p:txBody>
      </p:sp>
      <p:sp>
        <p:nvSpPr>
          <p:cNvPr id="3" name="CuadroTexto 2">
            <a:extLst>
              <a:ext uri="{FF2B5EF4-FFF2-40B4-BE49-F238E27FC236}">
                <a16:creationId xmlns:a16="http://schemas.microsoft.com/office/drawing/2014/main" id="{37C8A418-82CE-48F3-95C5-46AC0BD9CF96}"/>
              </a:ext>
            </a:extLst>
          </p:cNvPr>
          <p:cNvSpPr txBox="1"/>
          <p:nvPr/>
        </p:nvSpPr>
        <p:spPr>
          <a:xfrm>
            <a:off x="409903" y="2191407"/>
            <a:ext cx="11161986"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análisis conductual aplicado y la medicina conductual, en general, son complementarios en sus metas, pero difieren en sus enfoques de tratamiento. El ABA se enfoca principalmente en asesoría e intervención de comportamientos etiquetados para su reducción o adquisición, siendo el principal principio científico el que afirma que la conducta se modifica por sus consecuencias. El papel del practicante del ABA es en buena medida el promover el tratamiento de condiciones relacionadas con la salud, mediante el empleo del manejo de contingencias ambientales (Cooper, Heron &amp; </a:t>
            </a:r>
            <a:r>
              <a:rPr lang="es-MX" dirty="0" err="1">
                <a:latin typeface="Arial" panose="020B0604020202020204" pitchFamily="34" charset="0"/>
                <a:cs typeface="Arial" panose="020B0604020202020204" pitchFamily="34" charset="0"/>
              </a:rPr>
              <a:t>Heward</a:t>
            </a:r>
            <a:r>
              <a:rPr lang="es-MX" dirty="0">
                <a:latin typeface="Arial" panose="020B0604020202020204" pitchFamily="34" charset="0"/>
                <a:cs typeface="Arial" panose="020B0604020202020204" pitchFamily="34" charset="0"/>
              </a:rPr>
              <a:t>, 2007).</a:t>
            </a:r>
          </a:p>
          <a:p>
            <a:pPr algn="just">
              <a:lnSpc>
                <a:spcPct val="150000"/>
              </a:lnSpc>
            </a:pPr>
            <a:r>
              <a:rPr lang="es-MX" dirty="0">
                <a:latin typeface="Arial" panose="020B0604020202020204" pitchFamily="34" charset="0"/>
                <a:cs typeface="Arial" panose="020B0604020202020204" pitchFamily="34" charset="0"/>
              </a:rPr>
              <a:t>La medicina es una ciencia que fundamentalmente se dedica con la práctica de mantener la salud del cuerpo, frecuentemente involucrando el uso de medicamentos o procedimientos quirúrgicos para alterar el cuerpo de alguna manera.							…..</a:t>
            </a:r>
          </a:p>
        </p:txBody>
      </p:sp>
    </p:spTree>
    <p:extLst>
      <p:ext uri="{BB962C8B-B14F-4D97-AF65-F5344CB8AC3E}">
        <p14:creationId xmlns:p14="http://schemas.microsoft.com/office/powerpoint/2010/main" val="323253550"/>
      </p:ext>
    </p:extLst>
  </p:cSld>
  <p:clrMapOvr>
    <a:masterClrMapping/>
  </p:clrMapOvr>
</p:sld>
</file>

<file path=ppt/theme/theme1.xml><?xml version="1.0" encoding="utf-8"?>
<a:theme xmlns:a="http://schemas.openxmlformats.org/drawingml/2006/main" name="Tema de Office">
  <a:themeElements>
    <a:clrScheme name="Custom 1">
      <a:dk1>
        <a:sysClr val="windowText" lastClr="000000"/>
      </a:dk1>
      <a:lt1>
        <a:sysClr val="window" lastClr="FFFFFF"/>
      </a:lt1>
      <a:dk2>
        <a:srgbClr val="2D3C50"/>
      </a:dk2>
      <a:lt2>
        <a:srgbClr val="CBD1D1"/>
      </a:lt2>
      <a:accent1>
        <a:srgbClr val="46A0D8"/>
      </a:accent1>
      <a:accent2>
        <a:srgbClr val="CC5B27"/>
      </a:accent2>
      <a:accent3>
        <a:srgbClr val="33AC55"/>
      </a:accent3>
      <a:accent4>
        <a:srgbClr val="EE9F20"/>
      </a:accent4>
      <a:accent5>
        <a:srgbClr val="824D9D"/>
      </a:accent5>
      <a:accent6>
        <a:srgbClr val="3ABA99"/>
      </a:accent6>
      <a:hlink>
        <a:srgbClr val="0563C1"/>
      </a:hlink>
      <a:folHlink>
        <a:srgbClr val="954F72"/>
      </a:folHlink>
    </a:clrScheme>
    <a:fontScheme name="Custom 2">
      <a:majorFont>
        <a:latin typeface="Century Gothic"/>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0898918_TF16401942_Win32" id="{2C4FB37C-BF03-4ADC-89F1-27886F2DA97B}" vid="{E9CAD47C-D957-4330-93BC-96CF6BAFB41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6" ma:contentTypeDescription="Create a new document." ma:contentTypeScope="" ma:versionID="ac37c1753acd5e330d2062ccec26ea66">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340c7101c92c5120abd06486f9454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44A853-FA74-45B4-AE5F-B3796F4BB94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40488788-02F3-4614-A0E2-F208657CDF06}">
  <ds:schemaRefs>
    <ds:schemaRef ds:uri="http://schemas.microsoft.com/sharepoint/v3/contenttype/forms"/>
  </ds:schemaRefs>
</ds:datastoreItem>
</file>

<file path=customXml/itemProps3.xml><?xml version="1.0" encoding="utf-8"?>
<ds:datastoreItem xmlns:ds="http://schemas.openxmlformats.org/officeDocument/2006/customXml" ds:itemID="{1304D194-9020-4D77-BCEE-37803F7241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Seguimiento de hábitos saludables</Template>
  <TotalTime>315</TotalTime>
  <Words>3820</Words>
  <Application>Microsoft Office PowerPoint</Application>
  <PresentationFormat>Panorámica</PresentationFormat>
  <Paragraphs>106</Paragraphs>
  <Slides>23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23</vt:i4>
      </vt:variant>
    </vt:vector>
  </HeadingPairs>
  <TitlesOfParts>
    <vt:vector size="29" baseType="lpstr">
      <vt:lpstr>Arial</vt:lpstr>
      <vt:lpstr>Calibri</vt:lpstr>
      <vt:lpstr>Century Gothic</vt:lpstr>
      <vt:lpstr>Segoe UI</vt:lpstr>
      <vt:lpstr>Wingdings</vt:lpstr>
      <vt:lpstr>Tema de Office</vt:lpstr>
      <vt:lpstr>Análisis Conductual Aplicado y Medicina Conductual</vt:lpstr>
      <vt:lpstr>Resumen</vt:lpstr>
      <vt:lpstr>Introducción</vt:lpstr>
      <vt:lpstr>Presentación de PowerPoint</vt:lpstr>
      <vt:lpstr>Presentación de PowerPoint</vt:lpstr>
      <vt:lpstr>Biología vs. Psicología</vt:lpstr>
      <vt:lpstr>Presentación de PowerPoint</vt:lpstr>
      <vt:lpstr>Presentación de PowerPoint</vt:lpstr>
      <vt:lpstr>La relación entre Análisis Conductual Aplicado y Medicina Conductual</vt:lpstr>
      <vt:lpstr>Presentación de PowerPoint</vt:lpstr>
      <vt:lpstr>Presentación de PowerPoint</vt:lpstr>
      <vt:lpstr>Presentación de PowerPoint</vt:lpstr>
      <vt:lpstr>Presentación de PowerPoint</vt:lpstr>
      <vt:lpstr>Progresión del ABA lejos de la BM</vt:lpstr>
      <vt:lpstr>Presentación de PowerPoint</vt:lpstr>
      <vt:lpstr>Reintegración de la BM con el ABA</vt:lpstr>
      <vt:lpstr>Presentación de PowerPoint</vt:lpstr>
      <vt:lpstr>Presentación de PowerPoint</vt:lpstr>
      <vt:lpstr>Una colaboración interdisciplinaria entre Ciencia Biomédica y Conductismo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Conductual Aplicado y Medicina Conductual</dc:title>
  <dc:creator>DR JAIME</dc:creator>
  <cp:lastModifiedBy>DR JAIME</cp:lastModifiedBy>
  <cp:revision>48</cp:revision>
  <dcterms:created xsi:type="dcterms:W3CDTF">2024-05-07T15:56:04Z</dcterms:created>
  <dcterms:modified xsi:type="dcterms:W3CDTF">2024-05-13T14:48:12Z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