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s-ES"/>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8C79C5D-2A6F-F04D-97DA-BEF2467B64E4}" type="datetimeFigureOut">
              <a:rPr lang="en-US" dirty="0"/>
              <a:pPr/>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s-ES"/>
              <a:t>Haga clic para modificar el estilo de título del patrón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s-ES"/>
              <a:t>Haga clic para modificar los estilos de texto del patrón</a:t>
            </a:r>
          </a:p>
        </p:txBody>
      </p:sp>
      <p:sp>
        <p:nvSpPr>
          <p:cNvPr id="2" name="Date Placeholder 1"/>
          <p:cNvSpPr>
            <a:spLocks noGrp="1"/>
          </p:cNvSpPr>
          <p:nvPr>
            <p:ph type="dt" sz="half" idx="10"/>
          </p:nvPr>
        </p:nvSpPr>
        <p:spPr/>
        <p:txBody>
          <a:bodyPr/>
          <a:lstStyle/>
          <a:p>
            <a:fld id="{FBF54567-0DE4-3F47-BF90-CB84690072F9}" type="datetimeFigureOut">
              <a:rPr lang="en-US" dirty="0"/>
              <a:pPr/>
              <a:t>6/5/2025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6/5/2025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6/5/2025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0DF5E60-9974-AC48-9591-99C2BB44B7CF}" type="datetimeFigureOut">
              <a:rPr lang="en-US" dirty="0"/>
              <a:pPr/>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s-ES"/>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6/5/2025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6/5/2025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EA3EFD-3778-5892-97A3-83BBF730DC18}"/>
              </a:ext>
            </a:extLst>
          </p:cNvPr>
          <p:cNvSpPr>
            <a:spLocks noGrp="1"/>
          </p:cNvSpPr>
          <p:nvPr>
            <p:ph type="ctrTitle"/>
          </p:nvPr>
        </p:nvSpPr>
        <p:spPr>
          <a:xfrm>
            <a:off x="1297110" y="360207"/>
            <a:ext cx="5402793" cy="3033757"/>
          </a:xfrm>
        </p:spPr>
        <p:txBody>
          <a:bodyPr/>
          <a:lstStyle/>
          <a:p>
            <a:r>
              <a:rPr lang="es-MX" sz="6600" dirty="0"/>
              <a:t>ENSEÑANZA </a:t>
            </a:r>
            <a:br>
              <a:rPr lang="es-MX" sz="6600" dirty="0"/>
            </a:br>
            <a:r>
              <a:rPr lang="es-MX" sz="6600" dirty="0"/>
              <a:t>SIN ERRORES</a:t>
            </a:r>
            <a:br>
              <a:rPr lang="es-MX" dirty="0"/>
            </a:br>
            <a:endParaRPr lang="es-MX" dirty="0"/>
          </a:p>
        </p:txBody>
      </p:sp>
      <p:sp>
        <p:nvSpPr>
          <p:cNvPr id="3" name="Subtítulo 2">
            <a:extLst>
              <a:ext uri="{FF2B5EF4-FFF2-40B4-BE49-F238E27FC236}">
                <a16:creationId xmlns:a16="http://schemas.microsoft.com/office/drawing/2014/main" id="{E5FD52FD-66EC-6994-4C66-717EF4CC6EDA}"/>
              </a:ext>
            </a:extLst>
          </p:cNvPr>
          <p:cNvSpPr>
            <a:spLocks noGrp="1"/>
          </p:cNvSpPr>
          <p:nvPr>
            <p:ph type="subTitle" idx="1"/>
          </p:nvPr>
        </p:nvSpPr>
        <p:spPr>
          <a:xfrm>
            <a:off x="1228744" y="5779345"/>
            <a:ext cx="2608317" cy="434974"/>
          </a:xfrm>
        </p:spPr>
        <p:txBody>
          <a:bodyPr/>
          <a:lstStyle/>
          <a:p>
            <a:r>
              <a:rPr lang="es-MX" dirty="0" err="1"/>
              <a:t>Ps</a:t>
            </a:r>
            <a:r>
              <a:rPr lang="es-MX" dirty="0"/>
              <a:t> Jaime E Vargas M</a:t>
            </a:r>
          </a:p>
        </p:txBody>
      </p:sp>
      <p:sp>
        <p:nvSpPr>
          <p:cNvPr id="4" name="CuadroTexto 3">
            <a:extLst>
              <a:ext uri="{FF2B5EF4-FFF2-40B4-BE49-F238E27FC236}">
                <a16:creationId xmlns:a16="http://schemas.microsoft.com/office/drawing/2014/main" id="{8452074B-4333-8115-7DEC-EC855F03D2F3}"/>
              </a:ext>
            </a:extLst>
          </p:cNvPr>
          <p:cNvSpPr txBox="1"/>
          <p:nvPr/>
        </p:nvSpPr>
        <p:spPr>
          <a:xfrm>
            <a:off x="1297110" y="2963075"/>
            <a:ext cx="6095002" cy="1384995"/>
          </a:xfrm>
          <a:prstGeom prst="rect">
            <a:avLst/>
          </a:prstGeom>
          <a:noFill/>
        </p:spPr>
        <p:txBody>
          <a:bodyPr wrap="square" rtlCol="0">
            <a:spAutoFit/>
          </a:bodyPr>
          <a:lstStyle/>
          <a:p>
            <a:r>
              <a:rPr lang="es-MX" sz="2800" dirty="0">
                <a:latin typeface="Calibri" panose="020F0502020204030204" pitchFamily="34" charset="0"/>
                <a:cs typeface="Calibri" panose="020F0502020204030204" pitchFamily="34" charset="0"/>
              </a:rPr>
              <a:t>Apuntes Breves </a:t>
            </a:r>
          </a:p>
          <a:p>
            <a:endParaRPr lang="es-MX" sz="2800" dirty="0">
              <a:latin typeface="Calibri" panose="020F0502020204030204" pitchFamily="34" charset="0"/>
              <a:cs typeface="Calibri" panose="020F0502020204030204" pitchFamily="34" charset="0"/>
            </a:endParaRPr>
          </a:p>
          <a:p>
            <a:r>
              <a:rPr lang="es-MX" sz="2800" dirty="0" err="1">
                <a:latin typeface="Calibri" panose="020F0502020204030204" pitchFamily="34" charset="0"/>
                <a:cs typeface="Calibri" panose="020F0502020204030204" pitchFamily="34" charset="0"/>
              </a:rPr>
              <a:t>Toby</a:t>
            </a:r>
            <a:r>
              <a:rPr lang="es-MX" sz="2800" dirty="0">
                <a:latin typeface="Calibri" panose="020F0502020204030204" pitchFamily="34" charset="0"/>
                <a:cs typeface="Calibri" panose="020F0502020204030204" pitchFamily="34" charset="0"/>
              </a:rPr>
              <a:t> </a:t>
            </a:r>
            <a:r>
              <a:rPr lang="es-MX" sz="2800" dirty="0" err="1">
                <a:latin typeface="Calibri" panose="020F0502020204030204" pitchFamily="34" charset="0"/>
                <a:cs typeface="Calibri" panose="020F0502020204030204" pitchFamily="34" charset="0"/>
              </a:rPr>
              <a:t>Honsberger</a:t>
            </a:r>
            <a:r>
              <a:rPr lang="es-MX" sz="2800" dirty="0">
                <a:latin typeface="Calibri" panose="020F0502020204030204" pitchFamily="34" charset="0"/>
                <a:cs typeface="Calibri" panose="020F0502020204030204" pitchFamily="34" charset="0"/>
              </a:rPr>
              <a:t>, </a:t>
            </a:r>
            <a:r>
              <a:rPr lang="es-MX" sz="2800" dirty="0" err="1">
                <a:latin typeface="Calibri" panose="020F0502020204030204" pitchFamily="34" charset="0"/>
                <a:cs typeface="Calibri" panose="020F0502020204030204" pitchFamily="34" charset="0"/>
              </a:rPr>
              <a:t>MSEd</a:t>
            </a:r>
            <a:r>
              <a:rPr lang="es-MX" sz="2800" dirty="0">
                <a:latin typeface="Calibri" panose="020F0502020204030204" pitchFamily="34" charset="0"/>
                <a:cs typeface="Calibri" panose="020F0502020204030204" pitchFamily="34" charset="0"/>
              </a:rPr>
              <a:t>, BCBA</a:t>
            </a:r>
          </a:p>
        </p:txBody>
      </p:sp>
      <p:pic>
        <p:nvPicPr>
          <p:cNvPr id="6" name="Imagen 5" descr="Un joven con una playera de color azul&#10;&#10;El contenido generado por IA puede ser incorrecto.">
            <a:extLst>
              <a:ext uri="{FF2B5EF4-FFF2-40B4-BE49-F238E27FC236}">
                <a16:creationId xmlns:a16="http://schemas.microsoft.com/office/drawing/2014/main" id="{3751EDD8-8922-8A5E-2B31-367EB9C071FF}"/>
              </a:ext>
            </a:extLst>
          </p:cNvPr>
          <p:cNvPicPr>
            <a:picLocks noChangeAspect="1"/>
          </p:cNvPicPr>
          <p:nvPr/>
        </p:nvPicPr>
        <p:blipFill>
          <a:blip r:embed="rId2"/>
          <a:stretch>
            <a:fillRect/>
          </a:stretch>
        </p:blipFill>
        <p:spPr>
          <a:xfrm>
            <a:off x="7682669" y="521335"/>
            <a:ext cx="3826735" cy="3826735"/>
          </a:xfrm>
          <a:prstGeom prst="rect">
            <a:avLst/>
          </a:prstGeom>
        </p:spPr>
      </p:pic>
    </p:spTree>
    <p:extLst>
      <p:ext uri="{BB962C8B-B14F-4D97-AF65-F5344CB8AC3E}">
        <p14:creationId xmlns:p14="http://schemas.microsoft.com/office/powerpoint/2010/main" val="217037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C355F9-0431-49BA-491C-718A6E6015C3}"/>
              </a:ext>
            </a:extLst>
          </p:cNvPr>
          <p:cNvSpPr>
            <a:spLocks noGrp="1"/>
          </p:cNvSpPr>
          <p:nvPr>
            <p:ph type="title"/>
          </p:nvPr>
        </p:nvSpPr>
        <p:spPr/>
        <p:txBody>
          <a:bodyPr/>
          <a:lstStyle/>
          <a:p>
            <a:r>
              <a:rPr lang="es-MX" dirty="0"/>
              <a:t>Enseñanza sin Errores</a:t>
            </a:r>
          </a:p>
        </p:txBody>
      </p:sp>
      <p:sp>
        <p:nvSpPr>
          <p:cNvPr id="3" name="CuadroTexto 2">
            <a:extLst>
              <a:ext uri="{FF2B5EF4-FFF2-40B4-BE49-F238E27FC236}">
                <a16:creationId xmlns:a16="http://schemas.microsoft.com/office/drawing/2014/main" id="{716A2E8F-ABFE-89A2-C405-EE70D2A3C64F}"/>
              </a:ext>
            </a:extLst>
          </p:cNvPr>
          <p:cNvSpPr txBox="1"/>
          <p:nvPr/>
        </p:nvSpPr>
        <p:spPr>
          <a:xfrm>
            <a:off x="692208" y="2538101"/>
            <a:ext cx="10955709" cy="3108543"/>
          </a:xfrm>
          <a:prstGeom prst="rect">
            <a:avLst/>
          </a:prstGeom>
          <a:noFill/>
        </p:spPr>
        <p:txBody>
          <a:bodyPr wrap="square" rtlCol="0">
            <a:spAutoFit/>
          </a:bodyPr>
          <a:lstStyle/>
          <a:p>
            <a:r>
              <a:rPr lang="es-MX" sz="1400" dirty="0"/>
              <a:t>La enseñanza sin errores es una estrategia de enseñanza que asegura que los niños siempre respondan correctamente. Conforme se enseña cada habilidad, se le proporciona al niño un </a:t>
            </a:r>
            <a:r>
              <a:rPr lang="es-MX" sz="1400" dirty="0" err="1"/>
              <a:t>prompt</a:t>
            </a:r>
            <a:r>
              <a:rPr lang="es-MX" sz="1400" dirty="0"/>
              <a:t> o una señal inmediatamente después de una instrucción. Este </a:t>
            </a:r>
            <a:r>
              <a:rPr lang="es-MX" sz="1400" dirty="0" err="1"/>
              <a:t>prompt</a:t>
            </a:r>
            <a:r>
              <a:rPr lang="es-MX" sz="1400" dirty="0"/>
              <a:t> inmediato, previene cualquier oportunidad de una respuesta incorrecta. A diferencia de  otros procedimientos de enseñanza, donde las oportunidades para cometer errores iniciales es permitida y donde luego se corrigen mediante el </a:t>
            </a:r>
            <a:r>
              <a:rPr lang="es-MX" sz="1400" dirty="0" err="1"/>
              <a:t>prompteo</a:t>
            </a:r>
            <a:r>
              <a:rPr lang="es-MX" sz="1400" dirty="0"/>
              <a:t>. Los </a:t>
            </a:r>
            <a:r>
              <a:rPr lang="es-MX" sz="1400" dirty="0" err="1"/>
              <a:t>prompts</a:t>
            </a:r>
            <a:r>
              <a:rPr lang="es-MX" sz="1400" dirty="0"/>
              <a:t> inmediatos, de la enseñanza sin errores, aseguran que el niño solo responderá correctamente. Los </a:t>
            </a:r>
            <a:r>
              <a:rPr lang="es-MX" sz="1400" dirty="0" err="1"/>
              <a:t>prompts</a:t>
            </a:r>
            <a:r>
              <a:rPr lang="es-MX" sz="1400" dirty="0"/>
              <a:t> son retirados sistemáticamente hasta que el niño es capaz de responder correctamente por     sí mismo.</a:t>
            </a:r>
          </a:p>
          <a:p>
            <a:endParaRPr lang="es-MX" sz="1400" dirty="0"/>
          </a:p>
          <a:p>
            <a:r>
              <a:rPr lang="es-MX" sz="1400" dirty="0"/>
              <a:t>La teoría tras la enseñanza sin errores es que el niño con autismo no aprende tan exitosamente de sus errores como lo    haría un niño típico, sino más bien continúa repitiéndolos. La investigación sugiere que la frustración que sigue a las respuestas incorrectas, asociadas con un aprendizaje de ensayo y error, puede más bien provocar comportamientos problemáticos como berrinches, agresión o auto lesiones. Emplear un </a:t>
            </a:r>
            <a:r>
              <a:rPr lang="es-MX" sz="1400" dirty="0" err="1"/>
              <a:t>prompt</a:t>
            </a:r>
            <a:r>
              <a:rPr lang="es-MX" sz="1400" dirty="0"/>
              <a:t> inicial, antes de que el niño pueda responder incorrectamente, evita cualquier oportunidad de enseñar una cadena de errores y trasciende la desolación que puede venir por responder incorrectamente.</a:t>
            </a:r>
          </a:p>
        </p:txBody>
      </p:sp>
    </p:spTree>
    <p:extLst>
      <p:ext uri="{BB962C8B-B14F-4D97-AF65-F5344CB8AC3E}">
        <p14:creationId xmlns:p14="http://schemas.microsoft.com/office/powerpoint/2010/main" val="41156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F8B62-7574-65BA-F674-4515D37DAAD5}"/>
              </a:ext>
            </a:extLst>
          </p:cNvPr>
          <p:cNvSpPr>
            <a:spLocks noGrp="1"/>
          </p:cNvSpPr>
          <p:nvPr>
            <p:ph type="title"/>
          </p:nvPr>
        </p:nvSpPr>
        <p:spPr/>
        <p:txBody>
          <a:bodyPr/>
          <a:lstStyle/>
          <a:p>
            <a:r>
              <a:rPr lang="es-MX" dirty="0"/>
              <a:t>El Papel del Reforzamiento Positivo</a:t>
            </a:r>
          </a:p>
        </p:txBody>
      </p:sp>
      <p:sp>
        <p:nvSpPr>
          <p:cNvPr id="3" name="CuadroTexto 2">
            <a:extLst>
              <a:ext uri="{FF2B5EF4-FFF2-40B4-BE49-F238E27FC236}">
                <a16:creationId xmlns:a16="http://schemas.microsoft.com/office/drawing/2014/main" id="{3E97F887-2C44-C3A1-61F0-1D722BA46734}"/>
              </a:ext>
            </a:extLst>
          </p:cNvPr>
          <p:cNvSpPr txBox="1"/>
          <p:nvPr/>
        </p:nvSpPr>
        <p:spPr>
          <a:xfrm>
            <a:off x="640935" y="2597921"/>
            <a:ext cx="10741063" cy="3108543"/>
          </a:xfrm>
          <a:prstGeom prst="rect">
            <a:avLst/>
          </a:prstGeom>
          <a:noFill/>
        </p:spPr>
        <p:txBody>
          <a:bodyPr wrap="square" rtlCol="0">
            <a:spAutoFit/>
          </a:bodyPr>
          <a:lstStyle/>
          <a:p>
            <a:r>
              <a:rPr lang="es-MX" sz="1400" b="1" dirty="0"/>
              <a:t>Reforzar positivamente es proporcionar algo después de una conducta, que aumenta la probabilidad de que vuelva a ocurrir en el futuro</a:t>
            </a:r>
            <a:r>
              <a:rPr lang="es-MX" sz="1400" dirty="0"/>
              <a:t>. La enseñanza sin errores utiliza el reforzamiento positivo combinado con estrategias de </a:t>
            </a:r>
            <a:r>
              <a:rPr lang="es-MX" sz="1400" dirty="0" err="1"/>
              <a:t>prompteo</a:t>
            </a:r>
            <a:r>
              <a:rPr lang="es-MX" sz="1400" dirty="0"/>
              <a:t> para enseñar habilidades nuevas. Las instrucciones son inmediatamente seguidas por una respuesta correcta </a:t>
            </a:r>
            <a:r>
              <a:rPr lang="es-MX" sz="1400" dirty="0" err="1"/>
              <a:t>prompteada</a:t>
            </a:r>
            <a:r>
              <a:rPr lang="es-MX" sz="1400" dirty="0"/>
              <a:t>, la que entonces es seguida por reforzamiento positivo.</a:t>
            </a:r>
          </a:p>
          <a:p>
            <a:endParaRPr lang="es-MX" sz="1400" dirty="0"/>
          </a:p>
          <a:p>
            <a:r>
              <a:rPr lang="es-MX" sz="1400" dirty="0">
                <a:solidFill>
                  <a:srgbClr val="FFFF00"/>
                </a:solidFill>
              </a:rPr>
              <a:t>Ejemplo:</a:t>
            </a:r>
          </a:p>
          <a:p>
            <a:r>
              <a:rPr lang="es-MX" sz="1400" dirty="0">
                <a:solidFill>
                  <a:srgbClr val="FFFF00"/>
                </a:solidFill>
              </a:rPr>
              <a:t>El maestro da la instrucción, “aplaude”</a:t>
            </a:r>
          </a:p>
          <a:p>
            <a:r>
              <a:rPr lang="es-MX" sz="1400" dirty="0">
                <a:solidFill>
                  <a:srgbClr val="FFFF00"/>
                </a:solidFill>
              </a:rPr>
              <a:t>El maestro inmediatamente </a:t>
            </a:r>
            <a:r>
              <a:rPr lang="es-MX" sz="1400" dirty="0" err="1">
                <a:solidFill>
                  <a:srgbClr val="FFFF00"/>
                </a:solidFill>
              </a:rPr>
              <a:t>promptea</a:t>
            </a:r>
            <a:r>
              <a:rPr lang="es-MX" sz="1400" dirty="0">
                <a:solidFill>
                  <a:srgbClr val="FFFF00"/>
                </a:solidFill>
              </a:rPr>
              <a:t> al niño, al manipular sus manos, para que haga el movimiento de aplaudir.</a:t>
            </a:r>
          </a:p>
          <a:p>
            <a:r>
              <a:rPr lang="es-MX" sz="1400" dirty="0">
                <a:solidFill>
                  <a:srgbClr val="FFFF00"/>
                </a:solidFill>
              </a:rPr>
              <a:t>El maestro premia al niño, “muy bien … aplaudiste” y otorga al niño un reforzador.</a:t>
            </a:r>
          </a:p>
          <a:p>
            <a:endParaRPr lang="es-MX" sz="1400" dirty="0"/>
          </a:p>
          <a:p>
            <a:r>
              <a:rPr lang="es-MX" sz="1400" dirty="0"/>
              <a:t>Para promover la independencia, los </a:t>
            </a:r>
            <a:r>
              <a:rPr lang="es-MX" sz="1400" dirty="0" err="1"/>
              <a:t>prompts</a:t>
            </a:r>
            <a:r>
              <a:rPr lang="es-MX" sz="1400" dirty="0"/>
              <a:t> inmediatos o la cantidad de ayuda proporcionada, se reduce sistemáticamente o se desvanece, para permitirle al niño la oportunidad de proporcionar la respuesta correcta por sí mismo. Las estrategias de enseñanza sin errores empleadas para reducir los </a:t>
            </a:r>
            <a:r>
              <a:rPr lang="es-MX" sz="1400" dirty="0" err="1"/>
              <a:t>prompts</a:t>
            </a:r>
            <a:r>
              <a:rPr lang="es-MX" sz="1400" dirty="0"/>
              <a:t> e inducir la independencia pueden incluir </a:t>
            </a:r>
            <a:r>
              <a:rPr lang="es-MX" sz="1400" dirty="0" err="1"/>
              <a:t>prompts</a:t>
            </a:r>
            <a:r>
              <a:rPr lang="es-MX" sz="1400" dirty="0"/>
              <a:t> con tiempo de demora o un </a:t>
            </a:r>
            <a:r>
              <a:rPr lang="es-MX" sz="1400" dirty="0" err="1"/>
              <a:t>prompteo</a:t>
            </a:r>
            <a:r>
              <a:rPr lang="es-MX" sz="1400" dirty="0"/>
              <a:t> gradualmente reducido. </a:t>
            </a:r>
          </a:p>
        </p:txBody>
      </p:sp>
    </p:spTree>
    <p:extLst>
      <p:ext uri="{BB962C8B-B14F-4D97-AF65-F5344CB8AC3E}">
        <p14:creationId xmlns:p14="http://schemas.microsoft.com/office/powerpoint/2010/main" val="4077935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63D795-1878-E16B-AB86-60BED6FEAE56}"/>
              </a:ext>
            </a:extLst>
          </p:cNvPr>
          <p:cNvSpPr>
            <a:spLocks noGrp="1"/>
          </p:cNvSpPr>
          <p:nvPr>
            <p:ph type="title"/>
          </p:nvPr>
        </p:nvSpPr>
        <p:spPr/>
        <p:txBody>
          <a:bodyPr/>
          <a:lstStyle/>
          <a:p>
            <a:r>
              <a:rPr lang="es-MX" dirty="0" err="1"/>
              <a:t>Prompteo</a:t>
            </a:r>
            <a:r>
              <a:rPr lang="es-MX" dirty="0"/>
              <a:t> con tiempo de demora</a:t>
            </a:r>
          </a:p>
        </p:txBody>
      </p:sp>
      <p:sp>
        <p:nvSpPr>
          <p:cNvPr id="3" name="CuadroTexto 2">
            <a:extLst>
              <a:ext uri="{FF2B5EF4-FFF2-40B4-BE49-F238E27FC236}">
                <a16:creationId xmlns:a16="http://schemas.microsoft.com/office/drawing/2014/main" id="{3E58DC1A-66E8-B0E1-27DC-4F1A7B0D63EF}"/>
              </a:ext>
            </a:extLst>
          </p:cNvPr>
          <p:cNvSpPr txBox="1"/>
          <p:nvPr/>
        </p:nvSpPr>
        <p:spPr>
          <a:xfrm>
            <a:off x="564022" y="2341548"/>
            <a:ext cx="10817976" cy="3970318"/>
          </a:xfrm>
          <a:prstGeom prst="rect">
            <a:avLst/>
          </a:prstGeom>
          <a:noFill/>
        </p:spPr>
        <p:txBody>
          <a:bodyPr wrap="square" rtlCol="0">
            <a:spAutoFit/>
          </a:bodyPr>
          <a:lstStyle/>
          <a:p>
            <a:r>
              <a:rPr lang="es-MX" sz="1400" dirty="0"/>
              <a:t>El tiempo de demora es una estrategia para desvanecer </a:t>
            </a:r>
            <a:r>
              <a:rPr lang="es-MX" sz="1400" dirty="0" err="1"/>
              <a:t>prompts</a:t>
            </a:r>
            <a:r>
              <a:rPr lang="es-MX" sz="1400" dirty="0"/>
              <a:t>, que sistemáticamente incrementa la cantidad de tiempo entre la instrucción y el </a:t>
            </a:r>
            <a:r>
              <a:rPr lang="es-MX" sz="1400" dirty="0" err="1"/>
              <a:t>prompt</a:t>
            </a:r>
            <a:r>
              <a:rPr lang="es-MX" sz="1400" dirty="0"/>
              <a:t>. Esta demora de los </a:t>
            </a:r>
            <a:r>
              <a:rPr lang="es-MX" sz="1400" dirty="0" err="1"/>
              <a:t>prompts</a:t>
            </a:r>
            <a:r>
              <a:rPr lang="es-MX" sz="1400" dirty="0"/>
              <a:t> le proporciona al niño una breve ventana de oportunidad para emitir la respuesta correcta por sí mismo. Conforme el niño empieza a responder independientemente antes de que se le de el </a:t>
            </a:r>
            <a:r>
              <a:rPr lang="es-MX" sz="1400" dirty="0" err="1"/>
              <a:t>promt</a:t>
            </a:r>
            <a:r>
              <a:rPr lang="es-MX" sz="1400" dirty="0"/>
              <a:t>, la demora es continuamente incrementada hasta que se desvanece completamente.   Las respuestas proporcionadas independientemente, antes de otorgar cualquier asistencia, son inmediatamente seguidas por el reforzamiento positivo.</a:t>
            </a:r>
          </a:p>
          <a:p>
            <a:endParaRPr lang="es-MX" sz="1400" dirty="0"/>
          </a:p>
          <a:p>
            <a:r>
              <a:rPr lang="es-MX" sz="1400" dirty="0">
                <a:solidFill>
                  <a:srgbClr val="FFFF00"/>
                </a:solidFill>
              </a:rPr>
              <a:t>Ejemplo:</a:t>
            </a:r>
          </a:p>
          <a:p>
            <a:r>
              <a:rPr lang="es-MX" sz="1400" dirty="0">
                <a:solidFill>
                  <a:srgbClr val="FFFF00"/>
                </a:solidFill>
              </a:rPr>
              <a:t>(demora de 2 segundos)</a:t>
            </a:r>
          </a:p>
          <a:p>
            <a:r>
              <a:rPr lang="es-MX" sz="1400" dirty="0">
                <a:solidFill>
                  <a:srgbClr val="FFFF00"/>
                </a:solidFill>
              </a:rPr>
              <a:t>El maestro da la instrucción, “aplaude”</a:t>
            </a:r>
          </a:p>
          <a:p>
            <a:r>
              <a:rPr lang="es-MX" sz="1400" dirty="0">
                <a:solidFill>
                  <a:srgbClr val="FFFF00"/>
                </a:solidFill>
              </a:rPr>
              <a:t>El maestro espera 2 segundos y luego manipula las manos del niño para hacer un movimiento de aplauso</a:t>
            </a:r>
          </a:p>
          <a:p>
            <a:r>
              <a:rPr lang="es-MX" sz="1400" dirty="0">
                <a:solidFill>
                  <a:srgbClr val="FFFF00"/>
                </a:solidFill>
              </a:rPr>
              <a:t>El maestro premia al niño, “muy bien … aplaudiste” y le da un reforzador</a:t>
            </a:r>
          </a:p>
          <a:p>
            <a:endParaRPr lang="es-MX" sz="1400" dirty="0">
              <a:solidFill>
                <a:srgbClr val="FFFF00"/>
              </a:solidFill>
            </a:endParaRPr>
          </a:p>
          <a:p>
            <a:r>
              <a:rPr lang="es-MX" sz="1400" dirty="0">
                <a:solidFill>
                  <a:srgbClr val="FFFF00"/>
                </a:solidFill>
              </a:rPr>
              <a:t>(demora de 3 segundos)</a:t>
            </a:r>
          </a:p>
          <a:p>
            <a:r>
              <a:rPr lang="es-MX" sz="1400" dirty="0">
                <a:solidFill>
                  <a:srgbClr val="FFFF00"/>
                </a:solidFill>
              </a:rPr>
              <a:t>El maestro da la instrucción, “aplaude”</a:t>
            </a:r>
          </a:p>
          <a:p>
            <a:r>
              <a:rPr lang="es-MX" sz="1400" dirty="0">
                <a:solidFill>
                  <a:srgbClr val="FFFF00"/>
                </a:solidFill>
              </a:rPr>
              <a:t>El maestro espera 3 segundos para que el niño responda independientemente</a:t>
            </a:r>
          </a:p>
          <a:p>
            <a:r>
              <a:rPr lang="es-MX" sz="1400" dirty="0">
                <a:solidFill>
                  <a:srgbClr val="FFFF00"/>
                </a:solidFill>
              </a:rPr>
              <a:t>Si el niño no responde independientemente, el maestro manipula sus manos para hacer un movimiento de aplauso</a:t>
            </a:r>
          </a:p>
          <a:p>
            <a:r>
              <a:rPr lang="es-MX" sz="1400" dirty="0">
                <a:solidFill>
                  <a:srgbClr val="FFFF00"/>
                </a:solidFill>
              </a:rPr>
              <a:t>El maestro premia al niño, “bien hecho … aplaudiste” y le da un reforzador</a:t>
            </a:r>
          </a:p>
        </p:txBody>
      </p:sp>
    </p:spTree>
    <p:extLst>
      <p:ext uri="{BB962C8B-B14F-4D97-AF65-F5344CB8AC3E}">
        <p14:creationId xmlns:p14="http://schemas.microsoft.com/office/powerpoint/2010/main" val="129431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DA52F3-EFCF-8DF6-9FA3-01621439235F}"/>
              </a:ext>
            </a:extLst>
          </p:cNvPr>
          <p:cNvSpPr>
            <a:spLocks noGrp="1"/>
          </p:cNvSpPr>
          <p:nvPr>
            <p:ph type="title"/>
          </p:nvPr>
        </p:nvSpPr>
        <p:spPr/>
        <p:txBody>
          <a:bodyPr/>
          <a:lstStyle/>
          <a:p>
            <a:r>
              <a:rPr lang="es-MX" dirty="0" err="1"/>
              <a:t>Prompteo</a:t>
            </a:r>
            <a:r>
              <a:rPr lang="es-MX" dirty="0"/>
              <a:t> de Más-a-Menos</a:t>
            </a:r>
          </a:p>
        </p:txBody>
      </p:sp>
      <p:sp>
        <p:nvSpPr>
          <p:cNvPr id="3" name="CuadroTexto 2">
            <a:extLst>
              <a:ext uri="{FF2B5EF4-FFF2-40B4-BE49-F238E27FC236}">
                <a16:creationId xmlns:a16="http://schemas.microsoft.com/office/drawing/2014/main" id="{E1AD5DDD-52B4-7943-AA45-069070572FD2}"/>
              </a:ext>
            </a:extLst>
          </p:cNvPr>
          <p:cNvSpPr txBox="1"/>
          <p:nvPr/>
        </p:nvSpPr>
        <p:spPr>
          <a:xfrm>
            <a:off x="528414" y="3016665"/>
            <a:ext cx="11135170" cy="3323987"/>
          </a:xfrm>
          <a:prstGeom prst="rect">
            <a:avLst/>
          </a:prstGeom>
          <a:noFill/>
        </p:spPr>
        <p:txBody>
          <a:bodyPr wrap="square" rtlCol="0">
            <a:spAutoFit/>
          </a:bodyPr>
          <a:lstStyle/>
          <a:p>
            <a:r>
              <a:rPr lang="es-MX" sz="1400" dirty="0"/>
              <a:t>En el </a:t>
            </a:r>
            <a:r>
              <a:rPr lang="es-MX" sz="1400" dirty="0" err="1"/>
              <a:t>prompteo</a:t>
            </a:r>
            <a:r>
              <a:rPr lang="es-MX" sz="1400" dirty="0"/>
              <a:t> de más a menos, los </a:t>
            </a:r>
            <a:r>
              <a:rPr lang="es-MX" sz="1400" dirty="0" err="1"/>
              <a:t>prompts</a:t>
            </a:r>
            <a:r>
              <a:rPr lang="es-MX" sz="1400" dirty="0"/>
              <a:t> son sistemáticamente desvanecidos reduciendo lo intrusivo de la asistencia proporcionada para promover la independencia de la respuesta.</a:t>
            </a:r>
          </a:p>
          <a:p>
            <a:endParaRPr lang="es-MX" sz="1400" dirty="0"/>
          </a:p>
          <a:p>
            <a:r>
              <a:rPr lang="es-MX" sz="1400" dirty="0">
                <a:solidFill>
                  <a:srgbClr val="FFFF00"/>
                </a:solidFill>
              </a:rPr>
              <a:t>Ejemplo:</a:t>
            </a:r>
          </a:p>
          <a:p>
            <a:r>
              <a:rPr lang="es-MX" sz="1400" dirty="0">
                <a:solidFill>
                  <a:srgbClr val="FFFF00"/>
                </a:solidFill>
              </a:rPr>
              <a:t>(</a:t>
            </a:r>
            <a:r>
              <a:rPr lang="es-MX" sz="1400" dirty="0" err="1">
                <a:solidFill>
                  <a:srgbClr val="FFFF00"/>
                </a:solidFill>
              </a:rPr>
              <a:t>prompt</a:t>
            </a:r>
            <a:r>
              <a:rPr lang="es-MX" sz="1400" dirty="0">
                <a:solidFill>
                  <a:srgbClr val="FFFF00"/>
                </a:solidFill>
              </a:rPr>
              <a:t> físico ligero)</a:t>
            </a:r>
          </a:p>
          <a:p>
            <a:r>
              <a:rPr lang="es-MX" sz="1400" dirty="0">
                <a:solidFill>
                  <a:srgbClr val="FFFF00"/>
                </a:solidFill>
              </a:rPr>
              <a:t>El maestro da la instrucción, “aplaude”</a:t>
            </a:r>
          </a:p>
          <a:p>
            <a:r>
              <a:rPr lang="es-MX" sz="1400" dirty="0">
                <a:solidFill>
                  <a:srgbClr val="FFFF00"/>
                </a:solidFill>
              </a:rPr>
              <a:t>El maestro inmediatamente </a:t>
            </a:r>
            <a:r>
              <a:rPr lang="es-MX" sz="1400" dirty="0" err="1">
                <a:solidFill>
                  <a:srgbClr val="FFFF00"/>
                </a:solidFill>
              </a:rPr>
              <a:t>promtea</a:t>
            </a:r>
            <a:r>
              <a:rPr lang="es-MX" sz="1400" dirty="0">
                <a:solidFill>
                  <a:srgbClr val="FFFF00"/>
                </a:solidFill>
              </a:rPr>
              <a:t> al niño proporcionándole un </a:t>
            </a:r>
            <a:r>
              <a:rPr lang="es-MX" sz="1400" dirty="0" err="1">
                <a:solidFill>
                  <a:srgbClr val="FFFF00"/>
                </a:solidFill>
              </a:rPr>
              <a:t>promt</a:t>
            </a:r>
            <a:r>
              <a:rPr lang="es-MX" sz="1400" dirty="0">
                <a:solidFill>
                  <a:srgbClr val="FFFF00"/>
                </a:solidFill>
              </a:rPr>
              <a:t> físico ligero en los codos del niño para que aplauda</a:t>
            </a:r>
          </a:p>
          <a:p>
            <a:r>
              <a:rPr lang="es-MX" sz="1400" dirty="0">
                <a:solidFill>
                  <a:srgbClr val="FFFF00"/>
                </a:solidFill>
              </a:rPr>
              <a:t>El maestro premia al niño, “muy bien … aplaudiste” y le da un reforzador</a:t>
            </a:r>
          </a:p>
          <a:p>
            <a:endParaRPr lang="es-MX" sz="1400" dirty="0">
              <a:solidFill>
                <a:srgbClr val="FFFF00"/>
              </a:solidFill>
            </a:endParaRPr>
          </a:p>
          <a:p>
            <a:r>
              <a:rPr lang="es-MX" sz="1400" dirty="0">
                <a:solidFill>
                  <a:srgbClr val="FFFF00"/>
                </a:solidFill>
              </a:rPr>
              <a:t>(gesticulación)</a:t>
            </a:r>
          </a:p>
          <a:p>
            <a:r>
              <a:rPr lang="es-MX" sz="1400" dirty="0">
                <a:solidFill>
                  <a:srgbClr val="FFFF00"/>
                </a:solidFill>
              </a:rPr>
              <a:t>El maestro da la instrucción, “aplaude”</a:t>
            </a:r>
          </a:p>
          <a:p>
            <a:r>
              <a:rPr lang="es-MX" sz="1400" dirty="0">
                <a:solidFill>
                  <a:srgbClr val="FFFF00"/>
                </a:solidFill>
              </a:rPr>
              <a:t>El maestro inmediatamente </a:t>
            </a:r>
            <a:r>
              <a:rPr lang="es-MX" sz="1400" dirty="0" err="1">
                <a:solidFill>
                  <a:srgbClr val="FFFF00"/>
                </a:solidFill>
              </a:rPr>
              <a:t>promptea</a:t>
            </a:r>
            <a:r>
              <a:rPr lang="es-MX" sz="1400" dirty="0">
                <a:solidFill>
                  <a:srgbClr val="FFFF00"/>
                </a:solidFill>
              </a:rPr>
              <a:t> al niño levantando ligeramente las manos con el gesto del aplauso sin tocar al niño</a:t>
            </a:r>
          </a:p>
          <a:p>
            <a:r>
              <a:rPr lang="es-MX" sz="1400" dirty="0">
                <a:solidFill>
                  <a:srgbClr val="FFFF00"/>
                </a:solidFill>
              </a:rPr>
              <a:t>El niño empieza a aplaudir</a:t>
            </a:r>
          </a:p>
          <a:p>
            <a:r>
              <a:rPr lang="es-MX" sz="1400" dirty="0">
                <a:solidFill>
                  <a:srgbClr val="FFFF00"/>
                </a:solidFill>
              </a:rPr>
              <a:t>El maestro premia al niño, “muy bien … aplaudiste” y le da un reforzador</a:t>
            </a:r>
          </a:p>
          <a:p>
            <a:endParaRPr lang="es-MX" sz="1400" dirty="0"/>
          </a:p>
        </p:txBody>
      </p:sp>
    </p:spTree>
    <p:extLst>
      <p:ext uri="{BB962C8B-B14F-4D97-AF65-F5344CB8AC3E}">
        <p14:creationId xmlns:p14="http://schemas.microsoft.com/office/powerpoint/2010/main" val="4099094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0B188C-1DE0-6290-14BC-5EC15565CB89}"/>
              </a:ext>
            </a:extLst>
          </p:cNvPr>
          <p:cNvSpPr>
            <a:spLocks noGrp="1"/>
          </p:cNvSpPr>
          <p:nvPr>
            <p:ph type="title"/>
          </p:nvPr>
        </p:nvSpPr>
        <p:spPr/>
        <p:txBody>
          <a:bodyPr/>
          <a:lstStyle/>
          <a:p>
            <a:r>
              <a:rPr lang="es-MX" dirty="0"/>
              <a:t>Promoviendo la Independencia</a:t>
            </a:r>
          </a:p>
        </p:txBody>
      </p:sp>
      <p:sp>
        <p:nvSpPr>
          <p:cNvPr id="3" name="CuadroTexto 2">
            <a:extLst>
              <a:ext uri="{FF2B5EF4-FFF2-40B4-BE49-F238E27FC236}">
                <a16:creationId xmlns:a16="http://schemas.microsoft.com/office/drawing/2014/main" id="{DD072347-9F38-C4E9-538E-5B4209F7468C}"/>
              </a:ext>
            </a:extLst>
          </p:cNvPr>
          <p:cNvSpPr txBox="1"/>
          <p:nvPr/>
        </p:nvSpPr>
        <p:spPr>
          <a:xfrm>
            <a:off x="487110" y="3093578"/>
            <a:ext cx="11160808" cy="2609753"/>
          </a:xfrm>
          <a:prstGeom prst="rect">
            <a:avLst/>
          </a:prstGeom>
          <a:noFill/>
        </p:spPr>
        <p:txBody>
          <a:bodyPr wrap="square" rtlCol="0">
            <a:spAutoFit/>
          </a:bodyPr>
          <a:lstStyle/>
          <a:p>
            <a:pPr>
              <a:lnSpc>
                <a:spcPct val="200000"/>
              </a:lnSpc>
            </a:pPr>
            <a:r>
              <a:rPr lang="es-MX" sz="1400" dirty="0"/>
              <a:t>Es importante recoger datos de qué tan frecuentemente requieren </a:t>
            </a:r>
            <a:r>
              <a:rPr lang="es-MX" sz="1400" dirty="0" err="1"/>
              <a:t>prompts</a:t>
            </a:r>
            <a:r>
              <a:rPr lang="es-MX" sz="1400" dirty="0"/>
              <a:t> los niños, así como que tan frecuentemente ellos emiten respuestas independientes. Esta información es de utilidad para determinar cuando reducir los niveles de </a:t>
            </a:r>
            <a:r>
              <a:rPr lang="es-MX" sz="1400" dirty="0" err="1"/>
              <a:t>prompt</a:t>
            </a:r>
            <a:r>
              <a:rPr lang="es-MX" sz="1400" dirty="0"/>
              <a:t>.      Un ejemplo de la reducción de niveles de </a:t>
            </a:r>
            <a:r>
              <a:rPr lang="es-MX" sz="1400" dirty="0" err="1"/>
              <a:t>prompt</a:t>
            </a:r>
            <a:r>
              <a:rPr lang="es-MX" sz="1400" dirty="0"/>
              <a:t> usando </a:t>
            </a:r>
            <a:r>
              <a:rPr lang="es-MX" sz="1400" i="1" dirty="0"/>
              <a:t>demora temporal </a:t>
            </a:r>
            <a:r>
              <a:rPr lang="es-MX" sz="1400" dirty="0"/>
              <a:t>podría ser el demorar los </a:t>
            </a:r>
            <a:r>
              <a:rPr lang="es-MX" sz="1400" dirty="0" err="1"/>
              <a:t>prompts</a:t>
            </a:r>
            <a:r>
              <a:rPr lang="es-MX" sz="1400" dirty="0"/>
              <a:t> 2 segundos, luego 3 segundos y luego 5 segundos. Un ejemplo de reducción de </a:t>
            </a:r>
            <a:r>
              <a:rPr lang="es-MX" sz="1400" dirty="0" err="1"/>
              <a:t>prompts</a:t>
            </a:r>
            <a:r>
              <a:rPr lang="es-MX" sz="1400" dirty="0"/>
              <a:t> con </a:t>
            </a:r>
            <a:r>
              <a:rPr lang="es-MX" sz="1400" dirty="0" err="1"/>
              <a:t>prompteo</a:t>
            </a:r>
            <a:r>
              <a:rPr lang="es-MX" sz="1400" dirty="0"/>
              <a:t> de mas-a-menos podría ser el decrementar lo intrusivo de poner la mano sobre las manos, con un ligero contacto físico, para pasar a solo hacer el intento  sin el contacto físico.</a:t>
            </a:r>
          </a:p>
        </p:txBody>
      </p:sp>
    </p:spTree>
    <p:extLst>
      <p:ext uri="{BB962C8B-B14F-4D97-AF65-F5344CB8AC3E}">
        <p14:creationId xmlns:p14="http://schemas.microsoft.com/office/powerpoint/2010/main" val="3481507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3D9BB6-F560-5AB2-83DF-0AC722CA38CA}"/>
              </a:ext>
            </a:extLst>
          </p:cNvPr>
          <p:cNvSpPr>
            <a:spLocks noGrp="1"/>
          </p:cNvSpPr>
          <p:nvPr>
            <p:ph type="title"/>
          </p:nvPr>
        </p:nvSpPr>
        <p:spPr/>
        <p:txBody>
          <a:bodyPr/>
          <a:lstStyle/>
          <a:p>
            <a:r>
              <a:rPr lang="es-MX" dirty="0"/>
              <a:t>Errores</a:t>
            </a:r>
          </a:p>
        </p:txBody>
      </p:sp>
      <p:sp>
        <p:nvSpPr>
          <p:cNvPr id="3" name="CuadroTexto 2">
            <a:extLst>
              <a:ext uri="{FF2B5EF4-FFF2-40B4-BE49-F238E27FC236}">
                <a16:creationId xmlns:a16="http://schemas.microsoft.com/office/drawing/2014/main" id="{EA512E06-FE0A-596D-51C4-9ADBF842DE0C}"/>
              </a:ext>
            </a:extLst>
          </p:cNvPr>
          <p:cNvSpPr txBox="1"/>
          <p:nvPr/>
        </p:nvSpPr>
        <p:spPr>
          <a:xfrm>
            <a:off x="536960" y="3076486"/>
            <a:ext cx="11118078" cy="1747979"/>
          </a:xfrm>
          <a:prstGeom prst="rect">
            <a:avLst/>
          </a:prstGeom>
          <a:noFill/>
        </p:spPr>
        <p:txBody>
          <a:bodyPr wrap="square" rtlCol="0">
            <a:spAutoFit/>
          </a:bodyPr>
          <a:lstStyle/>
          <a:p>
            <a:pPr>
              <a:lnSpc>
                <a:spcPct val="200000"/>
              </a:lnSpc>
            </a:pPr>
            <a:r>
              <a:rPr lang="es-MX" sz="1400" dirty="0"/>
              <a:t>Aún con la enseñanza sin errores, los errores aún pueden ocurrir. Si un niño comete un error, el maestro puede retener el reforzamiento y presentar una nueva instrucción o retener el reforzamiento y presentar la misma instrucción nuevamente proporcionando un </a:t>
            </a:r>
            <a:r>
              <a:rPr lang="es-MX" sz="1400" dirty="0" err="1"/>
              <a:t>prompt</a:t>
            </a:r>
            <a:r>
              <a:rPr lang="es-MX" sz="1400" dirty="0"/>
              <a:t> completo inmediato de la respuesta correcta. Los errores nunca deben ser seguidos de comentarios negativos, reforzamiento o de la presentación de una recompensa.</a:t>
            </a:r>
          </a:p>
        </p:txBody>
      </p:sp>
    </p:spTree>
    <p:extLst>
      <p:ext uri="{BB962C8B-B14F-4D97-AF65-F5344CB8AC3E}">
        <p14:creationId xmlns:p14="http://schemas.microsoft.com/office/powerpoint/2010/main" val="1536669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04BD558-276E-A76D-4955-E35A22F5CE1D}"/>
              </a:ext>
            </a:extLst>
          </p:cNvPr>
          <p:cNvSpPr txBox="1"/>
          <p:nvPr/>
        </p:nvSpPr>
        <p:spPr>
          <a:xfrm>
            <a:off x="3059394" y="1908679"/>
            <a:ext cx="6836635" cy="3040641"/>
          </a:xfrm>
          <a:prstGeom prst="rect">
            <a:avLst/>
          </a:prstGeom>
          <a:noFill/>
        </p:spPr>
        <p:txBody>
          <a:bodyPr wrap="square" rtlCol="0">
            <a:spAutoFit/>
          </a:bodyPr>
          <a:lstStyle/>
          <a:p>
            <a:pPr algn="ctr"/>
            <a:r>
              <a:rPr lang="es-MX" sz="1400" dirty="0"/>
              <a:t>Lecturas Recomendadas</a:t>
            </a:r>
          </a:p>
          <a:p>
            <a:endParaRPr lang="es-MX" sz="1400" dirty="0"/>
          </a:p>
          <a:p>
            <a:pPr>
              <a:lnSpc>
                <a:spcPct val="200000"/>
              </a:lnSpc>
            </a:pPr>
            <a:r>
              <a:rPr lang="es-MX" sz="1400" dirty="0" err="1"/>
              <a:t>Touchette</a:t>
            </a:r>
            <a:r>
              <a:rPr lang="es-MX" sz="1400" dirty="0"/>
              <a:t>, p. &amp; Howard, J. (1984) </a:t>
            </a:r>
            <a:r>
              <a:rPr lang="es-MX" sz="1400" dirty="0" err="1"/>
              <a:t>Errorless</a:t>
            </a:r>
            <a:r>
              <a:rPr lang="es-MX" sz="1400" dirty="0"/>
              <a:t> </a:t>
            </a:r>
            <a:r>
              <a:rPr lang="es-MX" sz="1400" dirty="0" err="1"/>
              <a:t>Learning</a:t>
            </a:r>
            <a:r>
              <a:rPr lang="es-MX" sz="1400" dirty="0"/>
              <a:t>: </a:t>
            </a:r>
            <a:r>
              <a:rPr lang="es-MX" sz="1400" dirty="0" err="1"/>
              <a:t>Reinforcement</a:t>
            </a:r>
            <a:endParaRPr lang="es-MX" sz="1400" dirty="0"/>
          </a:p>
          <a:p>
            <a:pPr>
              <a:lnSpc>
                <a:spcPct val="200000"/>
              </a:lnSpc>
            </a:pPr>
            <a:r>
              <a:rPr lang="es-MX" sz="1400" dirty="0"/>
              <a:t>	</a:t>
            </a:r>
            <a:r>
              <a:rPr lang="es-MX" sz="1400" dirty="0" err="1"/>
              <a:t>Contingencies</a:t>
            </a:r>
            <a:r>
              <a:rPr lang="es-MX" sz="1400" dirty="0"/>
              <a:t> and </a:t>
            </a:r>
            <a:r>
              <a:rPr lang="es-MX" sz="1400" dirty="0" err="1"/>
              <a:t>Stimulus</a:t>
            </a:r>
            <a:r>
              <a:rPr lang="es-MX" sz="1400" dirty="0"/>
              <a:t> Control Transfer in </a:t>
            </a:r>
            <a:r>
              <a:rPr lang="es-MX" sz="1400" dirty="0" err="1"/>
              <a:t>Delay</a:t>
            </a:r>
            <a:r>
              <a:rPr lang="es-MX" sz="1400" dirty="0"/>
              <a:t> </a:t>
            </a:r>
            <a:r>
              <a:rPr lang="es-MX" sz="1400" dirty="0" err="1"/>
              <a:t>Prompting</a:t>
            </a:r>
            <a:r>
              <a:rPr lang="es-MX" sz="1400" dirty="0"/>
              <a:t>. </a:t>
            </a:r>
          </a:p>
          <a:p>
            <a:pPr>
              <a:lnSpc>
                <a:spcPct val="200000"/>
              </a:lnSpc>
            </a:pPr>
            <a:r>
              <a:rPr lang="es-MX" sz="1400" dirty="0"/>
              <a:t>	</a:t>
            </a:r>
            <a:r>
              <a:rPr lang="es-MX" sz="1400" dirty="0" err="1"/>
              <a:t>Journal</a:t>
            </a:r>
            <a:r>
              <a:rPr lang="es-MX" sz="1400" dirty="0"/>
              <a:t> </a:t>
            </a:r>
            <a:r>
              <a:rPr lang="es-MX" sz="1400" dirty="0" err="1"/>
              <a:t>of</a:t>
            </a:r>
            <a:r>
              <a:rPr lang="es-MX" sz="1400" dirty="0"/>
              <a:t> </a:t>
            </a:r>
            <a:r>
              <a:rPr lang="es-MX" sz="1400" dirty="0" err="1"/>
              <a:t>Applied</a:t>
            </a:r>
            <a:r>
              <a:rPr lang="es-MX" sz="1400" dirty="0"/>
              <a:t> </a:t>
            </a:r>
            <a:r>
              <a:rPr lang="es-MX" sz="1400" dirty="0" err="1"/>
              <a:t>Behavior</a:t>
            </a:r>
            <a:r>
              <a:rPr lang="es-MX" sz="1400" dirty="0"/>
              <a:t> </a:t>
            </a:r>
            <a:r>
              <a:rPr lang="es-MX" sz="1400" dirty="0" err="1"/>
              <a:t>Analysis</a:t>
            </a:r>
            <a:r>
              <a:rPr lang="es-MX" sz="1400" dirty="0"/>
              <a:t>, 17(2), 1775-188</a:t>
            </a:r>
          </a:p>
          <a:p>
            <a:pPr>
              <a:lnSpc>
                <a:spcPct val="200000"/>
              </a:lnSpc>
            </a:pPr>
            <a:r>
              <a:rPr lang="es-MX" sz="1400" dirty="0" err="1"/>
              <a:t>Heflin</a:t>
            </a:r>
            <a:r>
              <a:rPr lang="es-MX" sz="1400" dirty="0"/>
              <a:t>, L. J. &amp; Alberto, P. A. (2001) </a:t>
            </a:r>
            <a:r>
              <a:rPr lang="es-MX" sz="1400" dirty="0" err="1"/>
              <a:t>Establishing</a:t>
            </a:r>
            <a:r>
              <a:rPr lang="es-MX" sz="1400" dirty="0"/>
              <a:t> a </a:t>
            </a:r>
            <a:r>
              <a:rPr lang="es-MX" sz="1400" dirty="0" err="1"/>
              <a:t>behavioral</a:t>
            </a:r>
            <a:r>
              <a:rPr lang="es-MX" sz="1400" dirty="0"/>
              <a:t> </a:t>
            </a:r>
            <a:r>
              <a:rPr lang="es-MX" sz="1400" dirty="0" err="1"/>
              <a:t>context</a:t>
            </a:r>
            <a:r>
              <a:rPr lang="es-MX" sz="1400" dirty="0"/>
              <a:t> </a:t>
            </a:r>
            <a:r>
              <a:rPr lang="es-MX" sz="1400" dirty="0" err="1"/>
              <a:t>for</a:t>
            </a:r>
            <a:endParaRPr lang="es-MX" sz="1400" dirty="0"/>
          </a:p>
          <a:p>
            <a:pPr>
              <a:lnSpc>
                <a:spcPct val="200000"/>
              </a:lnSpc>
            </a:pPr>
            <a:r>
              <a:rPr lang="es-MX" sz="1400" dirty="0"/>
              <a:t>	</a:t>
            </a:r>
            <a:r>
              <a:rPr lang="es-MX" sz="1400" dirty="0" err="1"/>
              <a:t>learning</a:t>
            </a:r>
            <a:r>
              <a:rPr lang="es-MX" sz="1400" dirty="0"/>
              <a:t> </a:t>
            </a:r>
            <a:r>
              <a:rPr lang="es-MX" sz="1400" dirty="0" err="1"/>
              <a:t>for</a:t>
            </a:r>
            <a:r>
              <a:rPr lang="es-MX" sz="1400" dirty="0"/>
              <a:t> </a:t>
            </a:r>
            <a:r>
              <a:rPr lang="es-MX" sz="1400" dirty="0" err="1"/>
              <a:t>students</a:t>
            </a:r>
            <a:r>
              <a:rPr lang="es-MX" sz="1400" dirty="0"/>
              <a:t> </a:t>
            </a:r>
            <a:r>
              <a:rPr lang="es-MX" sz="1400" dirty="0" err="1"/>
              <a:t>with</a:t>
            </a:r>
            <a:r>
              <a:rPr lang="es-MX" sz="1400" dirty="0"/>
              <a:t> </a:t>
            </a:r>
            <a:r>
              <a:rPr lang="es-MX" sz="1400" dirty="0" err="1"/>
              <a:t>autism</a:t>
            </a:r>
            <a:r>
              <a:rPr lang="es-MX" sz="1400" dirty="0"/>
              <a:t>. Focus </a:t>
            </a:r>
            <a:r>
              <a:rPr lang="es-MX" sz="1400" dirty="0" err="1"/>
              <a:t>on</a:t>
            </a:r>
            <a:r>
              <a:rPr lang="es-MX" sz="1400" dirty="0"/>
              <a:t> </a:t>
            </a:r>
            <a:r>
              <a:rPr lang="es-MX" sz="1400" dirty="0" err="1"/>
              <a:t>Autism</a:t>
            </a:r>
            <a:r>
              <a:rPr lang="es-MX" sz="1400" dirty="0"/>
              <a:t> and </a:t>
            </a:r>
            <a:r>
              <a:rPr lang="es-MX" sz="1400" dirty="0" err="1"/>
              <a:t>Other</a:t>
            </a:r>
            <a:r>
              <a:rPr lang="es-MX" sz="1400" dirty="0"/>
              <a:t> 	</a:t>
            </a:r>
            <a:r>
              <a:rPr lang="es-MX" sz="1400" dirty="0" err="1"/>
              <a:t>Developmental</a:t>
            </a:r>
            <a:r>
              <a:rPr lang="es-MX" sz="1400" dirty="0"/>
              <a:t> </a:t>
            </a:r>
            <a:r>
              <a:rPr lang="es-MX" sz="1400" dirty="0" err="1"/>
              <a:t>Disabilities</a:t>
            </a:r>
            <a:r>
              <a:rPr lang="es-MX" sz="1400" dirty="0"/>
              <a:t>, 16, 93-101</a:t>
            </a:r>
          </a:p>
        </p:txBody>
      </p:sp>
    </p:spTree>
    <p:extLst>
      <p:ext uri="{BB962C8B-B14F-4D97-AF65-F5344CB8AC3E}">
        <p14:creationId xmlns:p14="http://schemas.microsoft.com/office/powerpoint/2010/main" val="31068581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docProps/app.xml><?xml version="1.0" encoding="utf-8"?>
<Properties xmlns="http://schemas.openxmlformats.org/officeDocument/2006/extended-properties" xmlns:vt="http://schemas.openxmlformats.org/officeDocument/2006/docPropsVTypes">
  <Template>TM03457503[[fn=Citable]]</Template>
  <TotalTime>105</TotalTime>
  <Words>1027</Words>
  <Application>Microsoft Office PowerPoint</Application>
  <PresentationFormat>Panorámica</PresentationFormat>
  <Paragraphs>57</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Calibri</vt:lpstr>
      <vt:lpstr>Century Gothic</vt:lpstr>
      <vt:lpstr>Wingdings 2</vt:lpstr>
      <vt:lpstr>Citable</vt:lpstr>
      <vt:lpstr>ENSEÑANZA  SIN ERRORES </vt:lpstr>
      <vt:lpstr>Enseñanza sin Errores</vt:lpstr>
      <vt:lpstr>El Papel del Reforzamiento Positivo</vt:lpstr>
      <vt:lpstr>Prompteo con tiempo de demora</vt:lpstr>
      <vt:lpstr>Prompteo de Más-a-Menos</vt:lpstr>
      <vt:lpstr>Promoviendo la Independencia</vt:lpstr>
      <vt:lpstr>Errores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USUARIO</cp:lastModifiedBy>
  <cp:revision>11</cp:revision>
  <dcterms:created xsi:type="dcterms:W3CDTF">2025-06-04T15:37:41Z</dcterms:created>
  <dcterms:modified xsi:type="dcterms:W3CDTF">2025-06-05T14:10:26Z</dcterms:modified>
</cp:coreProperties>
</file>