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10/21/2025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10/21/2025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E7E41-5ACC-F0C3-6833-5A81C3D06C4F}"/>
              </a:ext>
            </a:extLst>
          </p:cNvPr>
          <p:cNvSpPr>
            <a:spLocks noGrp="1"/>
          </p:cNvSpPr>
          <p:nvPr>
            <p:ph type="ctrTitle"/>
          </p:nvPr>
        </p:nvSpPr>
        <p:spPr>
          <a:xfrm>
            <a:off x="581191" y="677198"/>
            <a:ext cx="10993549" cy="1475013"/>
          </a:xfrm>
        </p:spPr>
        <p:txBody>
          <a:bodyPr>
            <a:normAutofit fontScale="90000"/>
          </a:bodyPr>
          <a:lstStyle/>
          <a:p>
            <a:pPr algn="ctr"/>
            <a:r>
              <a:rPr lang="es-MX" sz="6000" b="1" dirty="0">
                <a:solidFill>
                  <a:schemeClr val="tx1"/>
                </a:solidFill>
                <a:latin typeface="Calibri" panose="020F0502020204030204" pitchFamily="34" charset="0"/>
                <a:cs typeface="Calibri" panose="020F0502020204030204" pitchFamily="34" charset="0"/>
              </a:rPr>
              <a:t>Neurodiversidad: </a:t>
            </a:r>
            <a:br>
              <a:rPr lang="es-MX" sz="6000" b="1" dirty="0">
                <a:solidFill>
                  <a:schemeClr val="tx1"/>
                </a:solidFill>
                <a:latin typeface="Calibri" panose="020F0502020204030204" pitchFamily="34" charset="0"/>
                <a:cs typeface="Calibri" panose="020F0502020204030204" pitchFamily="34" charset="0"/>
              </a:rPr>
            </a:br>
            <a:r>
              <a:rPr lang="es-MX" b="1" dirty="0">
                <a:solidFill>
                  <a:schemeClr val="tx1"/>
                </a:solidFill>
                <a:latin typeface="Calibri" panose="020F0502020204030204" pitchFamily="34" charset="0"/>
                <a:cs typeface="Calibri" panose="020F0502020204030204" pitchFamily="34" charset="0"/>
              </a:rPr>
              <a:t>la perspectiva de los analistas conductuales</a:t>
            </a:r>
          </a:p>
        </p:txBody>
      </p:sp>
      <p:sp>
        <p:nvSpPr>
          <p:cNvPr id="3" name="Subtítulo 2">
            <a:extLst>
              <a:ext uri="{FF2B5EF4-FFF2-40B4-BE49-F238E27FC236}">
                <a16:creationId xmlns:a16="http://schemas.microsoft.com/office/drawing/2014/main" id="{C16A16DE-E47B-2E65-C813-6BE22DB31FAD}"/>
              </a:ext>
            </a:extLst>
          </p:cNvPr>
          <p:cNvSpPr>
            <a:spLocks noGrp="1"/>
          </p:cNvSpPr>
          <p:nvPr>
            <p:ph type="subTitle" idx="1"/>
          </p:nvPr>
        </p:nvSpPr>
        <p:spPr>
          <a:xfrm>
            <a:off x="581191" y="2333075"/>
            <a:ext cx="10993546" cy="590321"/>
          </a:xfrm>
        </p:spPr>
        <p:txBody>
          <a:bodyPr>
            <a:noAutofit/>
          </a:bodyPr>
          <a:lstStyle/>
          <a:p>
            <a:pPr algn="ctr"/>
            <a:r>
              <a:rPr lang="es-MX" dirty="0">
                <a:solidFill>
                  <a:schemeClr val="tx1"/>
                </a:solidFill>
                <a:latin typeface="Calibri" panose="020F0502020204030204" pitchFamily="34" charset="0"/>
                <a:cs typeface="Calibri" panose="020F0502020204030204" pitchFamily="34" charset="0"/>
              </a:rPr>
              <a:t>Michael </a:t>
            </a:r>
            <a:r>
              <a:rPr lang="es-MX" dirty="0" err="1">
                <a:solidFill>
                  <a:schemeClr val="tx1"/>
                </a:solidFill>
                <a:latin typeface="Calibri" panose="020F0502020204030204" pitchFamily="34" charset="0"/>
                <a:cs typeface="Calibri" panose="020F0502020204030204" pitchFamily="34" charset="0"/>
              </a:rPr>
              <a:t>nicolosi</a:t>
            </a:r>
            <a:r>
              <a:rPr lang="es-MX" dirty="0">
                <a:solidFill>
                  <a:schemeClr val="tx1"/>
                </a:solidFill>
                <a:latin typeface="Calibri" panose="020F0502020204030204" pitchFamily="34" charset="0"/>
                <a:cs typeface="Calibri" panose="020F0502020204030204" pitchFamily="34" charset="0"/>
              </a:rPr>
              <a:t> &amp; </a:t>
            </a:r>
            <a:r>
              <a:rPr lang="es-MX" dirty="0" err="1">
                <a:solidFill>
                  <a:schemeClr val="tx1"/>
                </a:solidFill>
                <a:latin typeface="Calibri" panose="020F0502020204030204" pitchFamily="34" charset="0"/>
                <a:cs typeface="Calibri" panose="020F0502020204030204" pitchFamily="34" charset="0"/>
              </a:rPr>
              <a:t>karola</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dillenburger</a:t>
            </a:r>
            <a:endParaRPr lang="es-MX" dirty="0">
              <a:solidFill>
                <a:schemeClr val="tx1"/>
              </a:solidFill>
              <a:latin typeface="Calibri" panose="020F0502020204030204" pitchFamily="34" charset="0"/>
              <a:cs typeface="Calibri" panose="020F0502020204030204" pitchFamily="34" charset="0"/>
            </a:endParaRPr>
          </a:p>
          <a:p>
            <a:pPr algn="ctr"/>
            <a:r>
              <a:rPr lang="es-MX" dirty="0">
                <a:solidFill>
                  <a:schemeClr val="tx1"/>
                </a:solidFill>
                <a:latin typeface="Calibri" panose="020F0502020204030204" pitchFamily="34" charset="0"/>
                <a:cs typeface="Calibri" panose="020F0502020204030204" pitchFamily="34" charset="0"/>
              </a:rPr>
              <a:t>Centre </a:t>
            </a:r>
            <a:r>
              <a:rPr lang="es-MX" dirty="0" err="1">
                <a:solidFill>
                  <a:schemeClr val="tx1"/>
                </a:solidFill>
                <a:latin typeface="Calibri" panose="020F0502020204030204" pitchFamily="34" charset="0"/>
                <a:cs typeface="Calibri" panose="020F0502020204030204" pitchFamily="34" charset="0"/>
              </a:rPr>
              <a:t>for</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behaviour</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Analysis</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queen´s</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university</a:t>
            </a:r>
            <a:r>
              <a:rPr lang="es-MX" dirty="0">
                <a:solidFill>
                  <a:schemeClr val="tx1"/>
                </a:solidFill>
                <a:latin typeface="Calibri" panose="020F0502020204030204" pitchFamily="34" charset="0"/>
                <a:cs typeface="Calibri" panose="020F0502020204030204" pitchFamily="34" charset="0"/>
              </a:rPr>
              <a:t> Belfast, Belfast, </a:t>
            </a:r>
            <a:r>
              <a:rPr lang="es-MX" dirty="0" err="1">
                <a:solidFill>
                  <a:schemeClr val="tx1"/>
                </a:solidFill>
                <a:latin typeface="Calibri" panose="020F0502020204030204" pitchFamily="34" charset="0"/>
                <a:cs typeface="Calibri" panose="020F0502020204030204" pitchFamily="34" charset="0"/>
              </a:rPr>
              <a:t>uk</a:t>
            </a:r>
            <a:endParaRPr lang="es-MX" dirty="0">
              <a:solidFill>
                <a:schemeClr val="tx1"/>
              </a:solidFill>
              <a:latin typeface="Calibri" panose="020F0502020204030204" pitchFamily="34" charset="0"/>
              <a:cs typeface="Calibri" panose="020F0502020204030204" pitchFamily="34" charset="0"/>
            </a:endParaRPr>
          </a:p>
        </p:txBody>
      </p:sp>
      <p:pic>
        <p:nvPicPr>
          <p:cNvPr id="5" name="Imagen 4" descr="Un hombre con camisa gris&#10;&#10;El contenido generado por IA puede ser incorrecto.">
            <a:extLst>
              <a:ext uri="{FF2B5EF4-FFF2-40B4-BE49-F238E27FC236}">
                <a16:creationId xmlns:a16="http://schemas.microsoft.com/office/drawing/2014/main" id="{BF02FC1C-8939-D170-4DB6-99E5345E2D28}"/>
              </a:ext>
            </a:extLst>
          </p:cNvPr>
          <p:cNvPicPr>
            <a:picLocks noChangeAspect="1"/>
          </p:cNvPicPr>
          <p:nvPr/>
        </p:nvPicPr>
        <p:blipFill>
          <a:blip r:embed="rId2"/>
          <a:stretch>
            <a:fillRect/>
          </a:stretch>
        </p:blipFill>
        <p:spPr>
          <a:xfrm>
            <a:off x="996697" y="3429000"/>
            <a:ext cx="2612877" cy="2612877"/>
          </a:xfrm>
          <a:prstGeom prst="rect">
            <a:avLst/>
          </a:prstGeom>
        </p:spPr>
      </p:pic>
      <p:pic>
        <p:nvPicPr>
          <p:cNvPr id="6" name="Imagen 5">
            <a:extLst>
              <a:ext uri="{FF2B5EF4-FFF2-40B4-BE49-F238E27FC236}">
                <a16:creationId xmlns:a16="http://schemas.microsoft.com/office/drawing/2014/main" id="{EC281E80-216E-F5F6-2579-3BF021C32466}"/>
              </a:ext>
            </a:extLst>
          </p:cNvPr>
          <p:cNvPicPr>
            <a:picLocks noChangeAspect="1"/>
          </p:cNvPicPr>
          <p:nvPr/>
        </p:nvPicPr>
        <p:blipFill>
          <a:blip r:embed="rId3"/>
          <a:stretch>
            <a:fillRect/>
          </a:stretch>
        </p:blipFill>
        <p:spPr>
          <a:xfrm>
            <a:off x="3871245" y="3429000"/>
            <a:ext cx="2612877" cy="2612877"/>
          </a:xfrm>
          <a:prstGeom prst="rect">
            <a:avLst/>
          </a:prstGeom>
        </p:spPr>
      </p:pic>
      <p:sp>
        <p:nvSpPr>
          <p:cNvPr id="7" name="CuadroTexto 6">
            <a:extLst>
              <a:ext uri="{FF2B5EF4-FFF2-40B4-BE49-F238E27FC236}">
                <a16:creationId xmlns:a16="http://schemas.microsoft.com/office/drawing/2014/main" id="{382594C0-DA34-C601-F2F8-930696F2D178}"/>
              </a:ext>
            </a:extLst>
          </p:cNvPr>
          <p:cNvSpPr txBox="1"/>
          <p:nvPr/>
        </p:nvSpPr>
        <p:spPr>
          <a:xfrm>
            <a:off x="9289280" y="5751320"/>
            <a:ext cx="1906024" cy="523220"/>
          </a:xfrm>
          <a:prstGeom prst="rect">
            <a:avLst/>
          </a:prstGeom>
          <a:noFill/>
        </p:spPr>
        <p:txBody>
          <a:bodyPr wrap="square" rtlCol="0">
            <a:spAutoFit/>
          </a:bodyPr>
          <a:lstStyle/>
          <a:p>
            <a:r>
              <a:rPr lang="es-MX" sz="1400" dirty="0" err="1">
                <a:latin typeface="Arial" panose="020B0604020202020204" pitchFamily="34" charset="0"/>
                <a:cs typeface="Arial" panose="020B0604020202020204" pitchFamily="34" charset="0"/>
              </a:rPr>
              <a:t>Ps</a:t>
            </a:r>
            <a:r>
              <a:rPr lang="es-MX" sz="1400" dirty="0">
                <a:latin typeface="Arial" panose="020B0604020202020204" pitchFamily="34" charset="0"/>
                <a:cs typeface="Arial" panose="020B0604020202020204" pitchFamily="34" charset="0"/>
              </a:rPr>
              <a:t> Jaime E Vargas M</a:t>
            </a:r>
          </a:p>
          <a:p>
            <a:pPr algn="ctr"/>
            <a:r>
              <a:rPr lang="es-MX" sz="1400" dirty="0">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107974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6A95F6-DF8F-1718-AEEA-DFC9B7B2FA4B}"/>
              </a:ext>
            </a:extLst>
          </p:cNvPr>
          <p:cNvSpPr txBox="1"/>
          <p:nvPr/>
        </p:nvSpPr>
        <p:spPr>
          <a:xfrm>
            <a:off x="521293" y="1185950"/>
            <a:ext cx="10460053"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Sin embargo, nos deja perplejos que algunas personas dentro del NDM argumenten que cualquiera que intente enseñar una nueva conducta a una persona, está tratando de cambiar a esa persona, por lo que no la acepta por lo que es. Luego, cualquier intento de los padres o de los profesionales para educar un niño, enseñarle nuevas habilidades o implementar intervenciones que se enfoquen en fortalecer su independencia e inclusión  o reducir comportamientos retadores, es considerado como capacitismo (forma de perjuicio social contra las personas con discapacidad. Google.com)    y como discriminatorio, basándose en una agenda normalizadora (Kapp, 2020). En este contexto, algunos activistas del NDM han puesto sus ojos particularmente sobre intervenciones otorgadas por analistas conductuales (Milton, 2012). Esto es a pesar de la abrumadora evidencia de que estas intervenciones pueden fortalecer inmensamente la equidad en la vida y a veces, pueden salvarles la vida misma (Larsson, 2021). Ciertamente, alguien dentro del NDM propone que las intervenciones del análisis conductual aplicado deben ser modificadas o mejor aún, completamente abandonadas, a lo que se ha llamado la ‘abolición de la crítica a la diversidad’ (</a:t>
            </a:r>
            <a:r>
              <a:rPr lang="es-MX" sz="1600" dirty="0" err="1">
                <a:latin typeface="Calibri" panose="020F0502020204030204" pitchFamily="34" charset="0"/>
                <a:cs typeface="Calibri" panose="020F0502020204030204" pitchFamily="34" charset="0"/>
              </a:rPr>
              <a:t>Graber</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Graber</a:t>
            </a:r>
            <a:r>
              <a:rPr lang="es-MX" sz="1600" dirty="0">
                <a:latin typeface="Calibri" panose="020F0502020204030204" pitchFamily="34" charset="0"/>
                <a:cs typeface="Calibri" panose="020F0502020204030204" pitchFamily="34" charset="0"/>
              </a:rPr>
              <a:t>, 2023).</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7878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2CFF8F-DC11-BE20-BEAC-339BB77BC0D2}"/>
              </a:ext>
            </a:extLst>
          </p:cNvPr>
          <p:cNvSpPr txBox="1"/>
          <p:nvPr/>
        </p:nvSpPr>
        <p:spPr>
          <a:xfrm>
            <a:off x="846035" y="1633896"/>
            <a:ext cx="5836776"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Vyse</a:t>
            </a:r>
            <a:r>
              <a:rPr lang="es-MX" sz="1600" dirty="0">
                <a:latin typeface="Calibri" panose="020F0502020204030204" pitchFamily="34" charset="0"/>
                <a:cs typeface="Calibri" panose="020F0502020204030204" pitchFamily="34" charset="0"/>
              </a:rPr>
              <a:t> (2022) denomina a esto “”el juego de suma cero”:</a:t>
            </a:r>
          </a:p>
          <a:p>
            <a:pPr>
              <a:lnSpc>
                <a:spcPct val="150000"/>
              </a:lnSpc>
            </a:pPr>
            <a:r>
              <a:rPr lang="es-MX" sz="1600" dirty="0">
                <a:latin typeface="Calibri" panose="020F0502020204030204" pitchFamily="34" charset="0"/>
                <a:cs typeface="Calibri" panose="020F0502020204030204" pitchFamily="34" charset="0"/>
              </a:rPr>
              <a:t>	Una cosa es formar un movimiento social en un esfuerzo por 	obtener mayor aceptación y mejores apoyos para un grupo de 	personas con necesidades, pero otra cosa es hacer esto a 	expensas de otro grupo que también tiene gran necesidad. </a:t>
            </a:r>
          </a:p>
          <a:p>
            <a:pPr>
              <a:lnSpc>
                <a:spcPct val="150000"/>
              </a:lnSpc>
            </a:pPr>
            <a:r>
              <a:rPr lang="es-MX" sz="1600" dirty="0">
                <a:latin typeface="Calibri" panose="020F0502020204030204" pitchFamily="34" charset="0"/>
                <a:cs typeface="Calibri" panose="020F0502020204030204" pitchFamily="34" charset="0"/>
              </a:rPr>
              <a:t>	Ayudar a las personas portadoras del espectro autista no 	debería de ser un juego de suma cero, con ganancias en un 	extremo del espectro y que requiere de pérdidas en el otro 	extremo. Desafortunadamente, los ataques al ABA por parte 	de movimientos de autodenominados autistas, produce 	justamente éste dilema (p. 27).</a:t>
            </a:r>
          </a:p>
        </p:txBody>
      </p:sp>
      <p:pic>
        <p:nvPicPr>
          <p:cNvPr id="4" name="Imagen 3">
            <a:extLst>
              <a:ext uri="{FF2B5EF4-FFF2-40B4-BE49-F238E27FC236}">
                <a16:creationId xmlns:a16="http://schemas.microsoft.com/office/drawing/2014/main" id="{018C99C5-F6F0-C0EF-5043-CECB420F5659}"/>
              </a:ext>
            </a:extLst>
          </p:cNvPr>
          <p:cNvPicPr>
            <a:picLocks noChangeAspect="1"/>
          </p:cNvPicPr>
          <p:nvPr/>
        </p:nvPicPr>
        <p:blipFill>
          <a:blip r:embed="rId2"/>
          <a:stretch>
            <a:fillRect/>
          </a:stretch>
        </p:blipFill>
        <p:spPr>
          <a:xfrm>
            <a:off x="7735813" y="1520394"/>
            <a:ext cx="3168619" cy="4230270"/>
          </a:xfrm>
          <a:prstGeom prst="rect">
            <a:avLst/>
          </a:prstGeom>
        </p:spPr>
      </p:pic>
    </p:spTree>
    <p:extLst>
      <p:ext uri="{BB962C8B-B14F-4D97-AF65-F5344CB8AC3E}">
        <p14:creationId xmlns:p14="http://schemas.microsoft.com/office/powerpoint/2010/main" val="197359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363F25B-612C-7C80-B6D2-43290AA2A419}"/>
              </a:ext>
            </a:extLst>
          </p:cNvPr>
          <p:cNvSpPr txBox="1"/>
          <p:nvPr/>
        </p:nvSpPr>
        <p:spPr>
          <a:xfrm>
            <a:off x="502777" y="752029"/>
            <a:ext cx="11186445"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Estamos de acuerdo con </a:t>
            </a:r>
            <a:r>
              <a:rPr lang="es-MX" sz="1600" dirty="0" err="1">
                <a:latin typeface="Calibri" panose="020F0502020204030204" pitchFamily="34" charset="0"/>
                <a:cs typeface="Calibri" panose="020F0502020204030204" pitchFamily="34" charset="0"/>
              </a:rPr>
              <a:t>Vyse</a:t>
            </a:r>
            <a:r>
              <a:rPr lang="es-MX" sz="1600" dirty="0">
                <a:latin typeface="Calibri" panose="020F0502020204030204" pitchFamily="34" charset="0"/>
                <a:cs typeface="Calibri" panose="020F0502020204030204" pitchFamily="34" charset="0"/>
              </a:rPr>
              <a:t>  en  que no hay necesidad de jugar con suma cero. Creemos que  una situación de ganar-ganar  no solo es  posible, sino que resulta consistente con el </a:t>
            </a:r>
            <a:r>
              <a:rPr lang="es-MX" sz="1600" i="1" dirty="0">
                <a:latin typeface="Calibri" panose="020F0502020204030204" pitchFamily="34" charset="0"/>
                <a:cs typeface="Calibri" panose="020F0502020204030204" pitchFamily="34" charset="0"/>
              </a:rPr>
              <a:t>Código Ético de Analistas Conductuales, </a:t>
            </a:r>
            <a:r>
              <a:rPr lang="es-MX" sz="1600" dirty="0">
                <a:latin typeface="Calibri" panose="020F0502020204030204" pitchFamily="34" charset="0"/>
                <a:cs typeface="Calibri" panose="020F0502020204030204" pitchFamily="34" charset="0"/>
              </a:rPr>
              <a:t>basado en 4  principio fundamentales: ”beneficiar a otros y no hacer daño, tratar a los demás con compasión, dignidad y respeto, conducirse con integridad y garantizar su competencia” (</a:t>
            </a:r>
            <a:r>
              <a:rPr lang="es-MX" sz="1600" i="1" dirty="0" err="1">
                <a:latin typeface="Calibri" panose="020F0502020204030204" pitchFamily="34" charset="0"/>
                <a:cs typeface="Calibri" panose="020F0502020204030204" pitchFamily="34" charset="0"/>
              </a:rPr>
              <a:t>Behavior</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Analyst</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Certification</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Board</a:t>
            </a:r>
            <a:r>
              <a:rPr lang="es-MX" sz="1600" i="1"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BACB, 2023, p. 4). De hecho, resulta coherente con las propias visiones de Judy Singer (Lutz, 2023a).  </a:t>
            </a:r>
          </a:p>
          <a:p>
            <a:pPr>
              <a:lnSpc>
                <a:spcPct val="150000"/>
              </a:lnSpc>
            </a:pPr>
            <a:r>
              <a:rPr lang="es-MX" sz="1600" i="1"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Entonces</a:t>
            </a:r>
            <a:r>
              <a:rPr lang="es-MX" sz="1600" i="1" dirty="0">
                <a:latin typeface="Calibri" panose="020F0502020204030204" pitchFamily="34" charset="0"/>
                <a:cs typeface="Calibri" panose="020F0502020204030204" pitchFamily="34" charset="0"/>
              </a:rPr>
              <a:t>, q</a:t>
            </a:r>
            <a:r>
              <a:rPr lang="es-MX" sz="1600" dirty="0">
                <a:latin typeface="Calibri" panose="020F0502020204030204" pitchFamily="34" charset="0"/>
                <a:cs typeface="Calibri" panose="020F0502020204030204" pitchFamily="34" charset="0"/>
              </a:rPr>
              <a:t>ueda claro que los analistas conductuales tienen mucho en común con el NDM al enfatizar la importancia  de la inclusión, compasión y aceptación. Además, los analistas conductuales aseguran que  su trabajo  beneficia a otros  y no hace daño. Más aun, los analistas conductuales reconocen las limitaciones de la perspectiva médica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et al,2013; Skinner, 1977)         y exponen las trampas lingüísticas que llevan a las personas a buscar explicaciones de la conducta en el lugar equivocado (Keenan &amp;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2020a, 2020b; Moore, 2013). En lugar de involucrarse en el mentalismo (razonamiento circular; </a:t>
            </a:r>
            <a:r>
              <a:rPr lang="es-MX" sz="1600" dirty="0" err="1">
                <a:latin typeface="Calibri" panose="020F0502020204030204" pitchFamily="34" charset="0"/>
                <a:cs typeface="Calibri" panose="020F0502020204030204" pitchFamily="34" charset="0"/>
              </a:rPr>
              <a:t>Schlinger</a:t>
            </a:r>
            <a:r>
              <a:rPr lang="es-MX" sz="1600" dirty="0">
                <a:latin typeface="Calibri" panose="020F0502020204030204" pitchFamily="34" charset="0"/>
                <a:cs typeface="Calibri" panose="020F0502020204030204" pitchFamily="34" charset="0"/>
              </a:rPr>
              <a:t>, 2003; Squier et al, 2010), los analistas conductuales explican  la conducta al analizar las circunstancias de las que la conducta es  función, un enfoque que  puede ser visto como firmemente basado  en el modelo social (Bunbury, 2019). Dado que  la categoría diagnóstico del autismo está solo basada conductualmente (APA, 2013), los analistas conductuales ven el término “autismo” como una etiqueta sumaria (Cooper  et al, 2020) para comportamientos específicos, relacionados con conductas restringidas repetitivas y con la comunicación social. Una  expresión clásica empleada para comunicar este punto consiste en  decir “uno es lo que uno hace”.</a:t>
            </a:r>
          </a:p>
        </p:txBody>
      </p:sp>
    </p:spTree>
    <p:extLst>
      <p:ext uri="{BB962C8B-B14F-4D97-AF65-F5344CB8AC3E}">
        <p14:creationId xmlns:p14="http://schemas.microsoft.com/office/powerpoint/2010/main" val="325269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80DB7FE-E089-3BFE-814E-F2CF7FB3C9FB}"/>
              </a:ext>
            </a:extLst>
          </p:cNvPr>
          <p:cNvSpPr txBox="1"/>
          <p:nvPr/>
        </p:nvSpPr>
        <p:spPr>
          <a:xfrm>
            <a:off x="729241" y="846033"/>
            <a:ext cx="10807581"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Dado que el NDM considera el autismo como una parte inmutable e inmodificable de la biología de una persona autista, cualquier intento de modificación de la conducta relacionada con el autismo es considerada ir en detrimento de la integridad personal. Por lo que, alguien en el NDM ha rechazado cualquier clase de intervención analítica conductual (Milton, 2012).                    En contraste, el análisis conductual ve a la persona como siempre evolucionando y por ello considera el aprendizaje de comportamientos nuevos, como una parte integral de ser humano y del desarrollo humano a lo largo de la vida. </a:t>
            </a:r>
          </a:p>
          <a:p>
            <a:pPr>
              <a:lnSpc>
                <a:spcPct val="150000"/>
              </a:lnSpc>
            </a:pPr>
            <a:r>
              <a:rPr lang="es-MX" sz="1600" dirty="0">
                <a:latin typeface="Calibri" panose="020F0502020204030204" pitchFamily="34" charset="0"/>
                <a:cs typeface="Calibri" panose="020F0502020204030204" pitchFamily="34" charset="0"/>
              </a:rPr>
              <a:t>	Con el objeto de promover conductas socialmente importantes (Baer et al, 1968, 1987), inclusión, independencia y calidad de vida (Baer,2004;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&amp; Coyle, 2019), el análisis conductual desarrolla intervenciones cuidadosamente diseñadas, hechas a  la medida individual y basadas en evidencia. En efecto,  los analistas conductuales defienden que hay intervenciones basadas  en la evidencia que deberían estar disponibles si se necesitaran, para maximizar la calidad de vida de los individuos,     su independencia y su libertad (Baer, 2004).</a:t>
            </a:r>
          </a:p>
          <a:p>
            <a:pPr>
              <a:lnSpc>
                <a:spcPct val="150000"/>
              </a:lnSpc>
            </a:pPr>
            <a:r>
              <a:rPr lang="es-MX" sz="1600" dirty="0">
                <a:latin typeface="Calibri" panose="020F0502020204030204" pitchFamily="34" charset="0"/>
                <a:cs typeface="Calibri" panose="020F0502020204030204" pitchFamily="34" charset="0"/>
              </a:rPr>
              <a:t>	Aunque el NDM propone que el autismo es parte de la persona y consecuentemente resulta una condición para toda la vida, los analistas conductuales han acumulado evidencia considerable de que algunas personas diagnosticadas con autismo     en la infancia, ya no cumplen los  criterios diagnósticos cuando se hacen viejos. Este desarrollo se encuentra fuertemente correlacionado con el recibir intervenciones analítico conductuales, tempranas, intensivas, de buena calidad, que faciliten el desarrollo de habilidades, especialmente de comunicación e interacción social (Fein et al, 2013; </a:t>
            </a:r>
            <a:r>
              <a:rPr lang="es-MX" sz="1600" dirty="0" err="1">
                <a:latin typeface="Calibri" panose="020F0502020204030204" pitchFamily="34" charset="0"/>
                <a:cs typeface="Calibri" panose="020F0502020204030204" pitchFamily="34" charset="0"/>
              </a:rPr>
              <a:t>Orinstein</a:t>
            </a:r>
            <a:r>
              <a:rPr lang="es-MX" sz="1600" dirty="0">
                <a:latin typeface="Calibri" panose="020F0502020204030204" pitchFamily="34" charset="0"/>
                <a:cs typeface="Calibri" panose="020F0502020204030204" pitchFamily="34" charset="0"/>
              </a:rPr>
              <a:t> et al, 2014).</a:t>
            </a:r>
          </a:p>
        </p:txBody>
      </p:sp>
    </p:spTree>
    <p:extLst>
      <p:ext uri="{BB962C8B-B14F-4D97-AF65-F5344CB8AC3E}">
        <p14:creationId xmlns:p14="http://schemas.microsoft.com/office/powerpoint/2010/main" val="250771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2D6F02D-17CA-0A9C-DFF5-EBCE08958CFE}"/>
              </a:ext>
            </a:extLst>
          </p:cNvPr>
          <p:cNvSpPr txBox="1"/>
          <p:nvPr/>
        </p:nvSpPr>
        <p:spPr>
          <a:xfrm>
            <a:off x="529839" y="777667"/>
            <a:ext cx="10827522"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Esto no es lo mismo que decir que lo que ellos proporcionan es la “cura” del autismo, ya que el análisis de la conducta no ve el autismo como una enfermedad que necesita curarse. Más bien, el término autismo es una etiqueta sumaria para comportamientos que pueden cambiar, adaptarse y crecer, dándoles los ajustes y las contingencias sociales y ambientales correctas (</a:t>
            </a:r>
            <a:r>
              <a:rPr lang="es-MX" sz="1600" dirty="0" err="1">
                <a:latin typeface="Calibri" panose="020F0502020204030204" pitchFamily="34" charset="0"/>
                <a:cs typeface="Calibri" panose="020F0502020204030204" pitchFamily="34" charset="0"/>
              </a:rPr>
              <a:t>Brodhead</a:t>
            </a:r>
            <a:r>
              <a:rPr lang="es-MX" sz="1600" dirty="0">
                <a:latin typeface="Calibri" panose="020F0502020204030204" pitchFamily="34" charset="0"/>
                <a:cs typeface="Calibri" panose="020F0502020204030204" pitchFamily="34" charset="0"/>
              </a:rPr>
              <a:t> et al, 2018). En la misma tesitura,  en los primeros días de las intervenciones sobre el autismo, términos como “indistinguibles de sus compañeros”, se usaban, pero esto no significaba que los niños con autismo fueran “normalizados” o “curados”. Lo que significaba era que estos niños habían desarrollado habilidades para la vida semejantes a aquellas de todos los otros niños de su edad, permitiéndoles hacer amigos, asistir unidos a la escuela y tomar parte de las actividades cotidianas que previamente les dejaban fuera.</a:t>
            </a:r>
          </a:p>
          <a:p>
            <a:pPr>
              <a:lnSpc>
                <a:spcPct val="150000"/>
              </a:lnSpc>
            </a:pPr>
            <a:r>
              <a:rPr lang="es-MX" sz="1600" dirty="0">
                <a:latin typeface="Calibri" panose="020F0502020204030204" pitchFamily="34" charset="0"/>
                <a:cs typeface="Calibri" panose="020F0502020204030204" pitchFamily="34" charset="0"/>
              </a:rPr>
              <a:t>	Existen muchos artículos científicos, revisados por pares, que describen como las intervenciones conductuales exitosamente fortalecen las habilidades de los niños y de los adultos con autismo (Larsson, 2021; Myers et al, 2007), incrementando su funcionamiento intelectual, habilidades sociales y comunicativas y la independencia en el hogar, en la escuela y en la comunidad (</a:t>
            </a:r>
            <a:r>
              <a:rPr lang="es-MX" sz="1600" dirty="0" err="1">
                <a:latin typeface="Calibri" panose="020F0502020204030204" pitchFamily="34" charset="0"/>
                <a:cs typeface="Calibri" panose="020F0502020204030204" pitchFamily="34" charset="0"/>
              </a:rPr>
              <a:t>Eikeseth</a:t>
            </a:r>
            <a:r>
              <a:rPr lang="es-MX" sz="1600" dirty="0">
                <a:latin typeface="Calibri" panose="020F0502020204030204" pitchFamily="34" charset="0"/>
                <a:cs typeface="Calibri" panose="020F0502020204030204" pitchFamily="34" charset="0"/>
              </a:rPr>
              <a:t> et al, 2015; Howard et al, 2014; </a:t>
            </a:r>
            <a:r>
              <a:rPr lang="es-MX" sz="1600" dirty="0" err="1">
                <a:latin typeface="Calibri" panose="020F0502020204030204" pitchFamily="34" charset="0"/>
                <a:cs typeface="Calibri" panose="020F0502020204030204" pitchFamily="34" charset="0"/>
              </a:rPr>
              <a:t>Nicolosi</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2022).  Este cuerpo de investigaciones muestra que las personas con autismo pueden aprender todo tipo de habilidades si su ambiente se ajusta adecuadamente y es apoyado por la familia y por cuidadores profesionales.</a:t>
            </a:r>
          </a:p>
        </p:txBody>
      </p:sp>
    </p:spTree>
    <p:extLst>
      <p:ext uri="{BB962C8B-B14F-4D97-AF65-F5344CB8AC3E}">
        <p14:creationId xmlns:p14="http://schemas.microsoft.com/office/powerpoint/2010/main" val="111908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5A84F-6024-3AD4-1C31-8BB6AA921E97}"/>
              </a:ext>
            </a:extLst>
          </p:cNvPr>
          <p:cNvSpPr>
            <a:spLocks noGrp="1"/>
          </p:cNvSpPr>
          <p:nvPr>
            <p:ph type="title"/>
          </p:nvPr>
        </p:nvSpPr>
        <p:spPr>
          <a:xfrm>
            <a:off x="581192" y="721112"/>
            <a:ext cx="11029616" cy="800039"/>
          </a:xfrm>
        </p:spPr>
        <p:txBody>
          <a:bodyPr>
            <a:normAutofit/>
          </a:bodyPr>
          <a:lstStyle/>
          <a:p>
            <a:r>
              <a:rPr lang="es-MX" sz="3200" dirty="0">
                <a:solidFill>
                  <a:schemeClr val="tx1"/>
                </a:solidFill>
                <a:latin typeface="Calibri" panose="020F0502020204030204" pitchFamily="34" charset="0"/>
                <a:cs typeface="Calibri" panose="020F0502020204030204" pitchFamily="34" charset="0"/>
              </a:rPr>
              <a:t>Representación y apoyo</a:t>
            </a:r>
          </a:p>
        </p:txBody>
      </p:sp>
      <p:sp>
        <p:nvSpPr>
          <p:cNvPr id="3" name="CuadroTexto 2">
            <a:extLst>
              <a:ext uri="{FF2B5EF4-FFF2-40B4-BE49-F238E27FC236}">
                <a16:creationId xmlns:a16="http://schemas.microsoft.com/office/drawing/2014/main" id="{B6ABBEAC-1294-B852-AE6C-E708E3AABB32}"/>
              </a:ext>
            </a:extLst>
          </p:cNvPr>
          <p:cNvSpPr txBox="1"/>
          <p:nvPr/>
        </p:nvSpPr>
        <p:spPr>
          <a:xfrm>
            <a:off x="581192" y="2179178"/>
            <a:ext cx="11115152" cy="300877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Existen una cantidad significativa de padres y cuidadores quienes han señalado que el NDM no representa a sus seres queridos con autismo profundo (</a:t>
            </a:r>
            <a:r>
              <a:rPr lang="es-MX" sz="1600" dirty="0" err="1">
                <a:latin typeface="Calibri" panose="020F0502020204030204" pitchFamily="34" charset="0"/>
                <a:cs typeface="Calibri" panose="020F0502020204030204" pitchFamily="34" charset="0"/>
              </a:rPr>
              <a:t>deBoer</a:t>
            </a:r>
            <a:r>
              <a:rPr lang="es-MX" sz="1600" dirty="0">
                <a:latin typeface="Calibri" panose="020F0502020204030204" pitchFamily="34" charset="0"/>
                <a:cs typeface="Calibri" panose="020F0502020204030204" pitchFamily="34" charset="0"/>
              </a:rPr>
              <a:t>, 2022; </a:t>
            </a:r>
            <a:r>
              <a:rPr lang="es-MX" sz="1600" dirty="0" err="1">
                <a:latin typeface="Calibri" panose="020F0502020204030204" pitchFamily="34" charset="0"/>
                <a:cs typeface="Calibri" panose="020F0502020204030204" pitchFamily="34" charset="0"/>
              </a:rPr>
              <a:t>Kansen</a:t>
            </a:r>
            <a:r>
              <a:rPr lang="es-MX" sz="1600" dirty="0">
                <a:latin typeface="Calibri" panose="020F0502020204030204" pitchFamily="34" charset="0"/>
                <a:cs typeface="Calibri" panose="020F0502020204030204" pitchFamily="34" charset="0"/>
              </a:rPr>
              <a:t>, 2016; Lamb, 2023;Lutz, 2013, 2023a, 2023b; Mitchell, 2019). De hecho, en una entrevista con Judy Singer, Lutz reportó que ella decía así:</a:t>
            </a:r>
          </a:p>
          <a:p>
            <a:pPr>
              <a:lnSpc>
                <a:spcPct val="150000"/>
              </a:lnSpc>
            </a:pPr>
            <a:r>
              <a:rPr lang="es-MX" sz="1600" dirty="0">
                <a:latin typeface="Calibri" panose="020F0502020204030204" pitchFamily="34" charset="0"/>
                <a:cs typeface="Calibri" panose="020F0502020204030204" pitchFamily="34" charset="0"/>
              </a:rPr>
              <a:t>	“En mi tesis, yo dejé muy claro que estaba hablando solo sobre </a:t>
            </a:r>
            <a:r>
              <a:rPr lang="es-MX" sz="1600" dirty="0" err="1">
                <a:latin typeface="Calibri" panose="020F0502020204030204" pitchFamily="34" charset="0"/>
                <a:cs typeface="Calibri" panose="020F0502020204030204" pitchFamily="34" charset="0"/>
              </a:rPr>
              <a:t>Asperger’s</a:t>
            </a:r>
            <a:r>
              <a:rPr lang="es-MX" sz="1600" dirty="0">
                <a:latin typeface="Calibri" panose="020F0502020204030204" pitchFamily="34" charset="0"/>
                <a:cs typeface="Calibri" panose="020F0502020204030204" pitchFamily="34" charset="0"/>
              </a:rPr>
              <a:t>”. Fue lo que me dijo. Y de hecho, no podía ser más explícita: En una sección temprana titulada “Notas sobre lenguaje”, ella escribió, “Quiero dejar claro que cuando utilicé el término ‘autista’, me refería solo a las personas con lo que es llamado Autismo de Alto Funcionamiento (HFA) o Síndrome de Asperger (AS), esto es, personas con ‘inteligencia’ normal o alta… “Lo que ahora se denomina como autismo no es una condición unitaria y yo solo conozco de </a:t>
            </a:r>
            <a:r>
              <a:rPr lang="es-MX" sz="1600" dirty="0" err="1">
                <a:latin typeface="Calibri" panose="020F0502020204030204" pitchFamily="34" charset="0"/>
                <a:cs typeface="Calibri" panose="020F0502020204030204" pitchFamily="34" charset="0"/>
              </a:rPr>
              <a:t>Asperger’s</a:t>
            </a:r>
            <a:r>
              <a:rPr lang="es-MX" sz="1600" dirty="0">
                <a:latin typeface="Calibri" panose="020F0502020204030204" pitchFamily="34" charset="0"/>
                <a:cs typeface="Calibri" panose="020F0502020204030204" pitchFamily="34" charset="0"/>
              </a:rPr>
              <a:t>, no puedo hablar del autismo severo”. (Lutz, 2013a)</a:t>
            </a:r>
          </a:p>
        </p:txBody>
      </p:sp>
    </p:spTree>
    <p:extLst>
      <p:ext uri="{BB962C8B-B14F-4D97-AF65-F5344CB8AC3E}">
        <p14:creationId xmlns:p14="http://schemas.microsoft.com/office/powerpoint/2010/main" val="76588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3BB33-C811-A83D-C780-3CD8366B689E}"/>
              </a:ext>
            </a:extLst>
          </p:cNvPr>
          <p:cNvSpPr txBox="1"/>
          <p:nvPr/>
        </p:nvSpPr>
        <p:spPr>
          <a:xfrm>
            <a:off x="569720" y="1110953"/>
            <a:ext cx="11109532" cy="485543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coocurrencia relativamente frecuente de deterioro intelectual, la presencia frecuente de conductas retadoras serias y de auto lesiones, la persistencia de comportamientos auto estimulatorios y el nivel relativamente bajo de habilidades básicas para la vida en personas con autismo profundo, significa que la mayoría de estas personas necesitan asistencia y apoyo de larga duración. Estas son las personas que generalmente se benefician grandemente con las intervenciones y el apoyo analítico conductual (Fein    et al, 2013; </a:t>
            </a:r>
            <a:r>
              <a:rPr lang="es-MX" sz="1600" dirty="0" err="1">
                <a:latin typeface="Calibri" panose="020F0502020204030204" pitchFamily="34" charset="0"/>
                <a:cs typeface="Calibri" panose="020F0502020204030204" pitchFamily="34" charset="0"/>
              </a:rPr>
              <a:t>Orinstein</a:t>
            </a:r>
            <a:r>
              <a:rPr lang="es-MX" sz="1600" dirty="0">
                <a:latin typeface="Calibri" panose="020F0502020204030204" pitchFamily="34" charset="0"/>
                <a:cs typeface="Calibri" panose="020F0502020204030204" pitchFamily="34" charset="0"/>
              </a:rPr>
              <a:t> et al, 2014) y que no intentan aprender habilidades a menos que se les enseñe explícitamente (</a:t>
            </a:r>
            <a:r>
              <a:rPr lang="es-MX" sz="1600" dirty="0" err="1">
                <a:latin typeface="Calibri" panose="020F0502020204030204" pitchFamily="34" charset="0"/>
                <a:cs typeface="Calibri" panose="020F0502020204030204" pitchFamily="34" charset="0"/>
              </a:rPr>
              <a:t>Howlin</a:t>
            </a:r>
            <a:r>
              <a:rPr lang="es-MX" sz="1600" dirty="0">
                <a:latin typeface="Calibri" panose="020F0502020204030204" pitchFamily="34" charset="0"/>
                <a:cs typeface="Calibri" panose="020F0502020204030204" pitchFamily="34" charset="0"/>
              </a:rPr>
              <a:t> et al, 2004, 2014).</a:t>
            </a:r>
          </a:p>
          <a:p>
            <a:pPr>
              <a:lnSpc>
                <a:spcPct val="150000"/>
              </a:lnSpc>
            </a:pPr>
            <a:r>
              <a:rPr lang="es-MX" sz="1600" dirty="0">
                <a:latin typeface="Calibri" panose="020F0502020204030204" pitchFamily="34" charset="0"/>
                <a:cs typeface="Calibri" panose="020F0502020204030204" pitchFamily="34" charset="0"/>
              </a:rPr>
              <a:t>	Dada la escasez relativa de analistas conductuales en el mundo, las familias de individuos con autismo profundo frecuentemente encuentran difícil localizar proveedores de servicios analíticos conductuales de buena calidad (Kelly et al, 2019)        y los padres con frecuencia tienen que luchar con el sistema para tratar y asegurar que sus niños puedan beneficiarse de las intervenciones del análisis conductual (</a:t>
            </a:r>
            <a:r>
              <a:rPr lang="es-MX" sz="1600" dirty="0" err="1">
                <a:latin typeface="Calibri" panose="020F0502020204030204" pitchFamily="34" charset="0"/>
                <a:cs typeface="Calibri" panose="020F0502020204030204" pitchFamily="34" charset="0"/>
              </a:rPr>
              <a:t>Blakemore</a:t>
            </a:r>
            <a:r>
              <a:rPr lang="es-MX" sz="1600" dirty="0">
                <a:latin typeface="Calibri" panose="020F0502020204030204" pitchFamily="34" charset="0"/>
                <a:cs typeface="Calibri" panose="020F0502020204030204" pitchFamily="34" charset="0"/>
              </a:rPr>
              <a:t>, 2021; Byrne &amp; Byrne, 2000)… </a:t>
            </a:r>
            <a:r>
              <a:rPr lang="es-MX" sz="1600" b="1" dirty="0">
                <a:latin typeface="Calibri" panose="020F0502020204030204" pitchFamily="34" charset="0"/>
                <a:cs typeface="Calibri" panose="020F0502020204030204" pitchFamily="34" charset="0"/>
              </a:rPr>
              <a:t>La falta de regulación profesional, junto con limitadas oportunidades de entrenamiento, así como la dispersión de información falsa sobre el análisis conductual, pueden conducir a la tormenta perfecta, en la que toda la ciencia del análisis conductual aplicado es descalificada </a:t>
            </a:r>
            <a:r>
              <a:rPr lang="es-MX" sz="1600" dirty="0">
                <a:latin typeface="Calibri" panose="020F0502020204030204" pitchFamily="34" charset="0"/>
                <a:cs typeface="Calibri" panose="020F0502020204030204" pitchFamily="34" charset="0"/>
              </a:rPr>
              <a:t>(</a:t>
            </a:r>
            <a:r>
              <a:rPr lang="es-MX" sz="1600" dirty="0" err="1">
                <a:latin typeface="Calibri" panose="020F0502020204030204" pitchFamily="34" charset="0"/>
                <a:cs typeface="Calibri" panose="020F0502020204030204" pitchFamily="34" charset="0"/>
              </a:rPr>
              <a:t>Baron</a:t>
            </a:r>
            <a:r>
              <a:rPr lang="es-MX" sz="1600" dirty="0">
                <a:latin typeface="Calibri" panose="020F0502020204030204" pitchFamily="34" charset="0"/>
                <a:cs typeface="Calibri" panose="020F0502020204030204" pitchFamily="34" charset="0"/>
              </a:rPr>
              <a:t>-Cohen, 2014; Milton, 2012; </a:t>
            </a:r>
            <a:r>
              <a:rPr lang="es-MX" sz="1600" dirty="0" err="1">
                <a:latin typeface="Calibri" panose="020F0502020204030204" pitchFamily="34" charset="0"/>
                <a:cs typeface="Calibri" panose="020F0502020204030204" pitchFamily="34" charset="0"/>
              </a:rPr>
              <a:t>The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Skeptical</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Advisor</a:t>
            </a:r>
            <a:r>
              <a:rPr lang="es-MX" sz="1600" dirty="0">
                <a:latin typeface="Calibri" panose="020F0502020204030204" pitchFamily="34" charset="0"/>
                <a:cs typeface="Calibri" panose="020F0502020204030204" pitchFamily="34" charset="0"/>
              </a:rPr>
              <a:t>, 2014).</a:t>
            </a:r>
          </a:p>
        </p:txBody>
      </p:sp>
    </p:spTree>
    <p:extLst>
      <p:ext uri="{BB962C8B-B14F-4D97-AF65-F5344CB8AC3E}">
        <p14:creationId xmlns:p14="http://schemas.microsoft.com/office/powerpoint/2010/main" val="18329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9BE89-D78F-FFFD-6D3D-51F0DB4784C5}"/>
              </a:ext>
            </a:extLst>
          </p:cNvPr>
          <p:cNvSpPr>
            <a:spLocks noGrp="1"/>
          </p:cNvSpPr>
          <p:nvPr>
            <p:ph type="title"/>
          </p:nvPr>
        </p:nvSpPr>
        <p:spPr>
          <a:xfrm>
            <a:off x="575894" y="729658"/>
            <a:ext cx="11029616" cy="774402"/>
          </a:xfrm>
        </p:spPr>
        <p:txBody>
          <a:bodyPr>
            <a:normAutofit/>
          </a:bodyPr>
          <a:lstStyle/>
          <a:p>
            <a:r>
              <a:rPr lang="es-MX" sz="3200" dirty="0">
                <a:solidFill>
                  <a:schemeClr val="tx1"/>
                </a:solidFill>
                <a:latin typeface="Calibri" panose="020F0502020204030204" pitchFamily="34" charset="0"/>
                <a:cs typeface="Calibri" panose="020F0502020204030204" pitchFamily="34" charset="0"/>
              </a:rPr>
              <a:t>Soluciones sugeridas</a:t>
            </a:r>
          </a:p>
        </p:txBody>
      </p:sp>
      <p:sp>
        <p:nvSpPr>
          <p:cNvPr id="3" name="CuadroTexto 2">
            <a:extLst>
              <a:ext uri="{FF2B5EF4-FFF2-40B4-BE49-F238E27FC236}">
                <a16:creationId xmlns:a16="http://schemas.microsoft.com/office/drawing/2014/main" id="{884F76D9-E63D-43AD-4B52-512C8A5AA2D0}"/>
              </a:ext>
            </a:extLst>
          </p:cNvPr>
          <p:cNvSpPr txBox="1"/>
          <p:nvPr/>
        </p:nvSpPr>
        <p:spPr>
          <a:xfrm>
            <a:off x="478564" y="2170632"/>
            <a:ext cx="11126946"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Nosotros proponemos 2 posibles soluciones.</a:t>
            </a:r>
          </a:p>
          <a:p>
            <a:pPr>
              <a:lnSpc>
                <a:spcPct val="150000"/>
              </a:lnSpc>
            </a:pPr>
            <a:endParaRPr lang="es-MX" sz="1600" dirty="0">
              <a:latin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es-MX" sz="1600" dirty="0">
                <a:latin typeface="Calibri" panose="020F0502020204030204" pitchFamily="34" charset="0"/>
                <a:cs typeface="Calibri" panose="020F0502020204030204" pitchFamily="34" charset="0"/>
              </a:rPr>
              <a:t>El término “neurodivergente” puede ser empleado para aquellos que se auto identifiquen bajo él y quienes no tengan un diagnóstico clínico y no necesiten de servicios de apoyo clínico. Aquéllos que se identifiquen como neurodivergentes  podrían promover cambios sociales que pudieran conducir a una mejor inclusión y aceptación de la diversidad del espectro humano (</a:t>
            </a:r>
            <a:r>
              <a:rPr lang="es-MX" sz="1600" dirty="0" err="1">
                <a:latin typeface="Calibri" panose="020F0502020204030204" pitchFamily="34" charset="0"/>
                <a:cs typeface="Calibri" panose="020F0502020204030204" pitchFamily="34" charset="0"/>
              </a:rPr>
              <a:t>Ekblad</a:t>
            </a:r>
            <a:r>
              <a:rPr lang="es-MX" sz="1600" dirty="0">
                <a:latin typeface="Calibri" panose="020F0502020204030204" pitchFamily="34" charset="0"/>
                <a:cs typeface="Calibri" panose="020F0502020204030204" pitchFamily="34" charset="0"/>
              </a:rPr>
              <a:t>, 2013). Este cambio liberaría el diagnóstico clínico del autismo o ASD como fue delineado en el DSM-V para aquellos  que tienen necesidades de un alto apoyo clínico y quienes son profesionalmente diagnosticados por clínicos calificados como satisfaciendo el criterio de diagnóstico relevante (APA, 2013). Esto permitiría a éste último grupo beneficiarse de los servicios proporcionados por quienes cuentan con entrenamiento universitario certificado para intervenciones clínicas de carácter ético, validadas científicamente y basadas en la evidencia (</a:t>
            </a:r>
            <a:r>
              <a:rPr lang="es-MX" sz="1600" dirty="0" err="1">
                <a:latin typeface="Calibri" panose="020F0502020204030204" pitchFamily="34" charset="0"/>
                <a:cs typeface="Calibri" panose="020F0502020204030204" pitchFamily="34" charset="0"/>
              </a:rPr>
              <a:t>Applied</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Analysis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Available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for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All</a:t>
            </a:r>
            <a:r>
              <a:rPr lang="es-MX" sz="1600" dirty="0">
                <a:latin typeface="Calibri" panose="020F0502020204030204" pitchFamily="34" charset="0"/>
                <a:cs typeface="Calibri" panose="020F0502020204030204" pitchFamily="34" charset="0"/>
              </a:rPr>
              <a:t>, 2022).</a:t>
            </a:r>
          </a:p>
          <a:p>
            <a:pPr lvl="8">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6544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13FAFB-00DC-1EE5-2E09-89E441146F90}"/>
              </a:ext>
            </a:extLst>
          </p:cNvPr>
          <p:cNvSpPr txBox="1"/>
          <p:nvPr/>
        </p:nvSpPr>
        <p:spPr>
          <a:xfrm>
            <a:off x="296254" y="991311"/>
            <a:ext cx="10964254" cy="2270109"/>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2. Por otro lado, el NDM podría evolucionar en un movimiento que represente al espectro autista completo, en lugar de 			privilegiar aquéllos con las habilidades de auto identificarse y auto afiliarse. Esto no solo aseguraría que todas las 			personas con autismo fueran adecuadamente representadas en el NDM, sino que posibilitaría una completa 				colaboración con todas las partes interesadas, incluyendo analistas conductuales, involucradas en la lucha por la 			igualdad de derechos de las personas con autismo. Permitiría concentrar energías sinérgicas del movimiento para 			enfrentar los verdaderos retos: la discriminación y la inercia social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&amp; Keenan, 2013).</a:t>
            </a:r>
          </a:p>
        </p:txBody>
      </p:sp>
      <p:sp>
        <p:nvSpPr>
          <p:cNvPr id="3" name="CuadroTexto 2">
            <a:extLst>
              <a:ext uri="{FF2B5EF4-FFF2-40B4-BE49-F238E27FC236}">
                <a16:creationId xmlns:a16="http://schemas.microsoft.com/office/drawing/2014/main" id="{7ACDC220-BC42-3E86-8EDC-DB1D3FD6F139}"/>
              </a:ext>
            </a:extLst>
          </p:cNvPr>
          <p:cNvSpPr txBox="1"/>
          <p:nvPr/>
        </p:nvSpPr>
        <p:spPr>
          <a:xfrm>
            <a:off x="2707592" y="3596580"/>
            <a:ext cx="6776815" cy="2270109"/>
          </a:xfrm>
          <a:prstGeom prst="rect">
            <a:avLst/>
          </a:prstGeom>
          <a:noFill/>
        </p:spPr>
        <p:txBody>
          <a:bodyPr wrap="square" rtlCol="0">
            <a:spAutoFit/>
          </a:bodyPr>
          <a:lstStyle/>
          <a:p>
            <a:pPr algn="ctr">
              <a:lnSpc>
                <a:spcPct val="150000"/>
              </a:lnSpc>
            </a:pPr>
            <a:r>
              <a:rPr lang="es-MX" sz="1600" dirty="0">
                <a:latin typeface="Calibri" panose="020F0502020204030204" pitchFamily="34" charset="0"/>
                <a:cs typeface="Calibri" panose="020F0502020204030204" pitchFamily="34" charset="0"/>
              </a:rPr>
              <a:t>Referencia</a:t>
            </a:r>
          </a:p>
          <a:p>
            <a:pPr algn="ct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Nicolosi</a:t>
            </a:r>
            <a:r>
              <a:rPr lang="es-MX" sz="1600" dirty="0">
                <a:latin typeface="Calibri" panose="020F0502020204030204" pitchFamily="34" charset="0"/>
                <a:cs typeface="Calibri" panose="020F0502020204030204" pitchFamily="34" charset="0"/>
              </a:rPr>
              <a:t> M  &amp;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K  (2025)</a:t>
            </a:r>
          </a:p>
          <a:p>
            <a:pPr>
              <a:lnSpc>
                <a:spcPct val="150000"/>
              </a:lnSpc>
            </a:pPr>
            <a:r>
              <a:rPr lang="es-MX" sz="1600" dirty="0" err="1">
                <a:latin typeface="Calibri" panose="020F0502020204030204" pitchFamily="34" charset="0"/>
                <a:cs typeface="Calibri" panose="020F0502020204030204" pitchFamily="34" charset="0"/>
              </a:rPr>
              <a:t>Neurodiversity</a:t>
            </a:r>
            <a:r>
              <a:rPr lang="es-MX" sz="1600" dirty="0">
                <a:latin typeface="Calibri" panose="020F0502020204030204" pitchFamily="34" charset="0"/>
                <a:cs typeface="Calibri" panose="020F0502020204030204" pitchFamily="34" charset="0"/>
              </a:rPr>
              <a:t>: A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Analyst’s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Perspective</a:t>
            </a: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Perspectives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on</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Science</a:t>
            </a:r>
            <a:r>
              <a:rPr lang="es-MX" sz="1600" dirty="0">
                <a:latin typeface="Calibri" panose="020F0502020204030204" pitchFamily="34" charset="0"/>
                <a:cs typeface="Calibri" panose="020F0502020204030204" pitchFamily="34" charset="0"/>
              </a:rPr>
              <a:t> https://doi.org/10.1007/s40614-025-00435-7</a:t>
            </a:r>
          </a:p>
          <a:p>
            <a:pPr>
              <a:lnSpc>
                <a:spcPct val="150000"/>
              </a:lnSpc>
            </a:pPr>
            <a:r>
              <a:rPr lang="es-MX" sz="1600" dirty="0" err="1">
                <a:latin typeface="Calibri" panose="020F0502020204030204" pitchFamily="34" charset="0"/>
                <a:cs typeface="Calibri" panose="020F0502020204030204" pitchFamily="34" charset="0"/>
              </a:rPr>
              <a:t>Published</a:t>
            </a:r>
            <a:r>
              <a:rPr lang="es-MX" sz="1600" dirty="0">
                <a:latin typeface="Calibri" panose="020F0502020204030204" pitchFamily="34" charset="0"/>
                <a:cs typeface="Calibri" panose="020F0502020204030204" pitchFamily="34" charset="0"/>
              </a:rPr>
              <a:t> online: 18 de febrero</a:t>
            </a:r>
          </a:p>
        </p:txBody>
      </p:sp>
    </p:spTree>
    <p:extLst>
      <p:ext uri="{BB962C8B-B14F-4D97-AF65-F5344CB8AC3E}">
        <p14:creationId xmlns:p14="http://schemas.microsoft.com/office/powerpoint/2010/main" val="43173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CA35CB-BB06-4BA1-BE68-193DEFE00776}"/>
              </a:ext>
            </a:extLst>
          </p:cNvPr>
          <p:cNvSpPr txBox="1"/>
          <p:nvPr/>
        </p:nvSpPr>
        <p:spPr>
          <a:xfrm>
            <a:off x="487110" y="991312"/>
            <a:ext cx="9135454"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diagnóstico denominado “desorden del espectro autista” (ASD) se introdujo en 20013 dentro de la quinta edición del </a:t>
            </a:r>
            <a:r>
              <a:rPr lang="es-MX" sz="1600" i="1" dirty="0" err="1">
                <a:latin typeface="Calibri" panose="020F0502020204030204" pitchFamily="34" charset="0"/>
                <a:cs typeface="Calibri" panose="020F0502020204030204" pitchFamily="34" charset="0"/>
              </a:rPr>
              <a:t>Diagnostic</a:t>
            </a:r>
            <a:r>
              <a:rPr lang="es-MX" sz="1600" i="1" dirty="0">
                <a:latin typeface="Calibri" panose="020F0502020204030204" pitchFamily="34" charset="0"/>
                <a:cs typeface="Calibri" panose="020F0502020204030204" pitchFamily="34" charset="0"/>
              </a:rPr>
              <a:t> and </a:t>
            </a:r>
            <a:r>
              <a:rPr lang="es-MX" sz="1600" i="1" dirty="0" err="1">
                <a:latin typeface="Calibri" panose="020F0502020204030204" pitchFamily="34" charset="0"/>
                <a:cs typeface="Calibri" panose="020F0502020204030204" pitchFamily="34" charset="0"/>
              </a:rPr>
              <a:t>Statistical</a:t>
            </a:r>
            <a:r>
              <a:rPr lang="es-MX" sz="1600" i="1" dirty="0">
                <a:latin typeface="Calibri" panose="020F0502020204030204" pitchFamily="34" charset="0"/>
                <a:cs typeface="Calibri" panose="020F0502020204030204" pitchFamily="34" charset="0"/>
              </a:rPr>
              <a:t> Manual </a:t>
            </a:r>
            <a:r>
              <a:rPr lang="es-MX" sz="1600" i="1" dirty="0" err="1">
                <a:latin typeface="Calibri" panose="020F0502020204030204" pitchFamily="34" charset="0"/>
                <a:cs typeface="Calibri" panose="020F0502020204030204" pitchFamily="34" charset="0"/>
              </a:rPr>
              <a:t>of</a:t>
            </a:r>
            <a:r>
              <a:rPr lang="es-MX" sz="1600" i="1" dirty="0">
                <a:latin typeface="Calibri" panose="020F0502020204030204" pitchFamily="34" charset="0"/>
                <a:cs typeface="Calibri" panose="020F0502020204030204" pitchFamily="34" charset="0"/>
              </a:rPr>
              <a:t> Mental </a:t>
            </a:r>
            <a:r>
              <a:rPr lang="es-MX" sz="1600" i="1" dirty="0" err="1">
                <a:latin typeface="Calibri" panose="020F0502020204030204" pitchFamily="34" charset="0"/>
                <a:cs typeface="Calibri" panose="020F0502020204030204" pitchFamily="34" charset="0"/>
              </a:rPr>
              <a:t>Disorders</a:t>
            </a:r>
            <a:r>
              <a:rPr lang="es-MX" sz="1600" dirty="0">
                <a:latin typeface="Calibri" panose="020F0502020204030204" pitchFamily="34" charset="0"/>
                <a:cs typeface="Calibri" panose="020F0502020204030204" pitchFamily="34" charset="0"/>
              </a:rPr>
              <a:t> (DSM-V; American </a:t>
            </a:r>
            <a:r>
              <a:rPr lang="es-MX" sz="1600" dirty="0" err="1">
                <a:latin typeface="Calibri" panose="020F0502020204030204" pitchFamily="34" charset="0"/>
                <a:cs typeface="Calibri" panose="020F0502020204030204" pitchFamily="34" charset="0"/>
              </a:rPr>
              <a:t>Psychiatric</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Association</a:t>
            </a:r>
            <a:r>
              <a:rPr lang="es-MX" sz="1600" dirty="0">
                <a:latin typeface="Calibri" panose="020F0502020204030204" pitchFamily="34" charset="0"/>
                <a:cs typeface="Calibri" panose="020F0502020204030204" pitchFamily="34" charset="0"/>
              </a:rPr>
              <a:t>, 2013). El DSM-V amalgamó varios diagnósticos previos, incluyendo el síndrome de Asperger (Asperger, 1944) y el autismo infantil (Kanner, 1943) descrito en el DSM-IV bajo el rótulo de los “desordenes penetrantes del desarrollo”. Con solo una categoría diagnóstico disponible, el diagnóstico de ASD ahora incluye individuos con autismo quienes tienen habilidades relativamente bien desarrolladas y quienes esencialmente son capaces de ver por sí mismos y navegar el mundo, más o menos sin ayuda.                   	Estos autistas adultos altamente articulados auto suficientes tienden a ser los dirigentes del movimiento de la neurodiversidad (NDM). El diagnóstico de ASD ahora también incluye a individuos vulnerables profundamente afectados (Lord et al, 2022), quienes frecuentemente carecen de las más básicas habilidades sociales funcionales y usualmente no pueden vivir independientemente. Este último grupo tiende a vivir con sus ancianos padres o en residencias de cuidados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McKerr</a:t>
            </a:r>
            <a:r>
              <a:rPr lang="es-MX" sz="1600" dirty="0">
                <a:latin typeface="Calibri" panose="020F0502020204030204" pitchFamily="34" charset="0"/>
                <a:cs typeface="Calibri" panose="020F0502020204030204" pitchFamily="34" charset="0"/>
              </a:rPr>
              <a:t>, 2009).                	La diferencia en términos de necesidades de apoyo, entre estos grupos, es significativa. Así que, una supervisión del nivel de necesidades de apoyo, es parte del diagnóstico médico en el DSM-V.</a:t>
            </a:r>
          </a:p>
        </p:txBody>
      </p:sp>
      <p:pic>
        <p:nvPicPr>
          <p:cNvPr id="3" name="Imagen 2">
            <a:extLst>
              <a:ext uri="{FF2B5EF4-FFF2-40B4-BE49-F238E27FC236}">
                <a16:creationId xmlns:a16="http://schemas.microsoft.com/office/drawing/2014/main" id="{FA6AB82A-25A9-EDE1-7296-2B156CDD3C00}"/>
              </a:ext>
            </a:extLst>
          </p:cNvPr>
          <p:cNvPicPr>
            <a:picLocks noChangeAspect="1"/>
          </p:cNvPicPr>
          <p:nvPr/>
        </p:nvPicPr>
        <p:blipFill>
          <a:blip r:embed="rId2"/>
          <a:stretch>
            <a:fillRect/>
          </a:stretch>
        </p:blipFill>
        <p:spPr>
          <a:xfrm>
            <a:off x="9622564" y="1646200"/>
            <a:ext cx="2313166" cy="3565599"/>
          </a:xfrm>
          <a:prstGeom prst="rect">
            <a:avLst/>
          </a:prstGeom>
        </p:spPr>
      </p:pic>
    </p:spTree>
    <p:extLst>
      <p:ext uri="{BB962C8B-B14F-4D97-AF65-F5344CB8AC3E}">
        <p14:creationId xmlns:p14="http://schemas.microsoft.com/office/powerpoint/2010/main" val="39705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489045-46A5-8417-1E6D-D4EAC8E3B69A}"/>
              </a:ext>
            </a:extLst>
          </p:cNvPr>
          <p:cNvSpPr txBox="1"/>
          <p:nvPr/>
        </p:nvSpPr>
        <p:spPr>
          <a:xfrm>
            <a:off x="5785503" y="816617"/>
            <a:ext cx="5460763"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Además del giro en la clasificación diagnóstica, es importante recordar que el rótulo de ASD se basa completamente en observaciones de la conducta. </a:t>
            </a:r>
          </a:p>
          <a:p>
            <a:pPr>
              <a:lnSpc>
                <a:spcPct val="150000"/>
              </a:lnSpc>
            </a:pPr>
            <a:r>
              <a:rPr lang="es-MX" sz="1600" dirty="0">
                <a:latin typeface="Calibri" panose="020F0502020204030204" pitchFamily="34" charset="0"/>
                <a:cs typeface="Calibri" panose="020F0502020204030204" pitchFamily="34" charset="0"/>
              </a:rPr>
              <a:t>	En una situación típica, el diagnóstico es confirmado luego de asesorías detalladas de la historia del desarrollo, observaciones clínicas de la conducta, auto reportes de cuidadores y/o evaluaciones formales, que pueden incluir tamizaje específico de ASD (ejemplo, </a:t>
            </a:r>
            <a:r>
              <a:rPr lang="es-MX" sz="1600" dirty="0" err="1">
                <a:latin typeface="Calibri" panose="020F0502020204030204" pitchFamily="34" charset="0"/>
                <a:cs typeface="Calibri" panose="020F0502020204030204" pitchFamily="34" charset="0"/>
              </a:rPr>
              <a:t>Childhood</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Autism</a:t>
            </a:r>
            <a:r>
              <a:rPr lang="es-MX" sz="1600" dirty="0">
                <a:latin typeface="Calibri" panose="020F0502020204030204" pitchFamily="34" charset="0"/>
                <a:cs typeface="Calibri" panose="020F0502020204030204" pitchFamily="34" charset="0"/>
              </a:rPr>
              <a:t> Rating </a:t>
            </a:r>
            <a:r>
              <a:rPr lang="es-MX" sz="1600" dirty="0" err="1">
                <a:latin typeface="Calibri" panose="020F0502020204030204" pitchFamily="34" charset="0"/>
                <a:cs typeface="Calibri" panose="020F0502020204030204" pitchFamily="34" charset="0"/>
              </a:rPr>
              <a:t>Scale</a:t>
            </a:r>
            <a:r>
              <a:rPr lang="es-MX" sz="1600" dirty="0">
                <a:latin typeface="Calibri" panose="020F0502020204030204" pitchFamily="34" charset="0"/>
                <a:cs typeface="Calibri" panose="020F0502020204030204" pitchFamily="34" charset="0"/>
              </a:rPr>
              <a:t> CARS, </a:t>
            </a:r>
            <a:r>
              <a:rPr lang="es-MX" sz="1600" dirty="0" err="1">
                <a:latin typeface="Calibri" panose="020F0502020204030204" pitchFamily="34" charset="0"/>
                <a:cs typeface="Calibri" panose="020F0502020204030204" pitchFamily="34" charset="0"/>
              </a:rPr>
              <a:t>Schopler</a:t>
            </a:r>
            <a:r>
              <a:rPr lang="es-MX" sz="1600" dirty="0">
                <a:latin typeface="Calibri" panose="020F0502020204030204" pitchFamily="34" charset="0"/>
                <a:cs typeface="Calibri" panose="020F0502020204030204" pitchFamily="34" charset="0"/>
              </a:rPr>
              <a:t> et al, 1980; </a:t>
            </a:r>
            <a:r>
              <a:rPr lang="es-MX" sz="1600" dirty="0" err="1">
                <a:latin typeface="Calibri" panose="020F0502020204030204" pitchFamily="34" charset="0"/>
                <a:cs typeface="Calibri" panose="020F0502020204030204" pitchFamily="34" charset="0"/>
              </a:rPr>
              <a:t>Autism</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Diagnostic</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Intervew-Revised</a:t>
            </a:r>
            <a:r>
              <a:rPr lang="es-MX" sz="1600" dirty="0">
                <a:latin typeface="Calibri" panose="020F0502020204030204" pitchFamily="34" charset="0"/>
                <a:cs typeface="Calibri" panose="020F0502020204030204" pitchFamily="34" charset="0"/>
              </a:rPr>
              <a:t> ADI-R, Lord et al, 1944). </a:t>
            </a:r>
          </a:p>
          <a:p>
            <a:pPr>
              <a:lnSpc>
                <a:spcPct val="150000"/>
              </a:lnSpc>
            </a:pPr>
            <a:r>
              <a:rPr lang="es-MX" sz="1600" dirty="0">
                <a:latin typeface="Calibri" panose="020F0502020204030204" pitchFamily="34" charset="0"/>
                <a:cs typeface="Calibri" panose="020F0502020204030204" pitchFamily="34" charset="0"/>
              </a:rPr>
              <a:t>	Sin embargo, la auto identificación sin diagnóstico clínico se ha vuelto prevalente entre adultos (</a:t>
            </a:r>
            <a:r>
              <a:rPr lang="es-MX" sz="1600" dirty="0" err="1">
                <a:latin typeface="Calibri" panose="020F0502020204030204" pitchFamily="34" charset="0"/>
                <a:cs typeface="Calibri" panose="020F0502020204030204" pitchFamily="34" charset="0"/>
              </a:rPr>
              <a:t>Sarrett</a:t>
            </a:r>
            <a:r>
              <a:rPr lang="es-MX" sz="1600" dirty="0">
                <a:latin typeface="Calibri" panose="020F0502020204030204" pitchFamily="34" charset="0"/>
                <a:cs typeface="Calibri" panose="020F0502020204030204" pitchFamily="34" charset="0"/>
              </a:rPr>
              <a:t>, 2016). Resulta intrigante que esta diferenciación sea ignorada por algunos (</a:t>
            </a:r>
            <a:r>
              <a:rPr lang="es-MX" sz="1600" dirty="0" err="1">
                <a:latin typeface="Calibri" panose="020F0502020204030204" pitchFamily="34" charset="0"/>
                <a:cs typeface="Calibri" panose="020F0502020204030204" pitchFamily="34" charset="0"/>
              </a:rPr>
              <a:t>Dillenburger</a:t>
            </a:r>
            <a:r>
              <a:rPr lang="es-MX" sz="1600" dirty="0">
                <a:latin typeface="Calibri" panose="020F0502020204030204" pitchFamily="34" charset="0"/>
                <a:cs typeface="Calibri" panose="020F0502020204030204" pitchFamily="34" charset="0"/>
              </a:rPr>
              <a:t>, 2025).</a:t>
            </a:r>
          </a:p>
        </p:txBody>
      </p:sp>
      <p:pic>
        <p:nvPicPr>
          <p:cNvPr id="3" name="Imagen 2">
            <a:extLst>
              <a:ext uri="{FF2B5EF4-FFF2-40B4-BE49-F238E27FC236}">
                <a16:creationId xmlns:a16="http://schemas.microsoft.com/office/drawing/2014/main" id="{67BEA862-AB63-9F5A-821F-F8EE71601E71}"/>
              </a:ext>
            </a:extLst>
          </p:cNvPr>
          <p:cNvPicPr>
            <a:picLocks noChangeAspect="1"/>
          </p:cNvPicPr>
          <p:nvPr/>
        </p:nvPicPr>
        <p:blipFill>
          <a:blip r:embed="rId2"/>
          <a:stretch>
            <a:fillRect/>
          </a:stretch>
        </p:blipFill>
        <p:spPr>
          <a:xfrm>
            <a:off x="831969" y="1813328"/>
            <a:ext cx="4731343" cy="3231343"/>
          </a:xfrm>
          <a:prstGeom prst="rect">
            <a:avLst/>
          </a:prstGeom>
        </p:spPr>
      </p:pic>
    </p:spTree>
    <p:extLst>
      <p:ext uri="{BB962C8B-B14F-4D97-AF65-F5344CB8AC3E}">
        <p14:creationId xmlns:p14="http://schemas.microsoft.com/office/powerpoint/2010/main" val="365051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EE9900-FF86-268F-19B3-C45E2914D82A}"/>
              </a:ext>
            </a:extLst>
          </p:cNvPr>
          <p:cNvSpPr txBox="1"/>
          <p:nvPr/>
        </p:nvSpPr>
        <p:spPr>
          <a:xfrm>
            <a:off x="516622" y="1761907"/>
            <a:ext cx="8685699" cy="337810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 la socióloga Australiana Judy Singer se le acredita como quien acuñó el término “diversidad neurológica” en 1998 para describir a personas con diversos diagnósticos, incluyendo autismo (específicamente el síndrome de Asperger), el desorden de atención con déficit de hiperactividad (ADHD) y la dislexia (Singer, 1998, 2017). En esa época, sus escritos solo recibían una atención limitada ya que su “exploración personal” fue utilizada como parte de su titulación. Como sucede con muchas tesis de licenciatura, no recibió mucha publicidad (Harris, 2023).</a:t>
            </a:r>
          </a:p>
          <a:p>
            <a:pPr>
              <a:lnSpc>
                <a:spcPct val="150000"/>
              </a:lnSpc>
            </a:pPr>
            <a:r>
              <a:rPr lang="es-MX" sz="1600" dirty="0">
                <a:latin typeface="Calibri" panose="020F0502020204030204" pitchFamily="34" charset="0"/>
                <a:cs typeface="Calibri" panose="020F0502020204030204" pitchFamily="34" charset="0"/>
              </a:rPr>
              <a:t>	Sin embargo, algunos adultos autistas tomaron la idea de Singer, de un “movimiento social nuevo basado en la diversidad neurológica” y empezaron a producir publicaciones en las redes sociales acerca de la manera en que las personas autistas eran discriminadas.</a:t>
            </a:r>
          </a:p>
        </p:txBody>
      </p:sp>
      <p:pic>
        <p:nvPicPr>
          <p:cNvPr id="3" name="Imagen 2">
            <a:extLst>
              <a:ext uri="{FF2B5EF4-FFF2-40B4-BE49-F238E27FC236}">
                <a16:creationId xmlns:a16="http://schemas.microsoft.com/office/drawing/2014/main" id="{A0CED768-E421-1A6F-0AC6-A08EAE13D1CC}"/>
              </a:ext>
            </a:extLst>
          </p:cNvPr>
          <p:cNvPicPr>
            <a:picLocks noChangeAspect="1"/>
          </p:cNvPicPr>
          <p:nvPr/>
        </p:nvPicPr>
        <p:blipFill>
          <a:blip r:embed="rId2"/>
          <a:stretch>
            <a:fillRect/>
          </a:stretch>
        </p:blipFill>
        <p:spPr>
          <a:xfrm>
            <a:off x="9366190" y="2004622"/>
            <a:ext cx="1790165" cy="2685248"/>
          </a:xfrm>
          <a:prstGeom prst="rect">
            <a:avLst/>
          </a:prstGeom>
        </p:spPr>
      </p:pic>
      <p:sp>
        <p:nvSpPr>
          <p:cNvPr id="4" name="CuadroTexto 3">
            <a:extLst>
              <a:ext uri="{FF2B5EF4-FFF2-40B4-BE49-F238E27FC236}">
                <a16:creationId xmlns:a16="http://schemas.microsoft.com/office/drawing/2014/main" id="{1E70F0E3-6170-90E9-A879-33483CB6D08D}"/>
              </a:ext>
            </a:extLst>
          </p:cNvPr>
          <p:cNvSpPr txBox="1"/>
          <p:nvPr/>
        </p:nvSpPr>
        <p:spPr>
          <a:xfrm>
            <a:off x="9725113" y="4706840"/>
            <a:ext cx="1059679" cy="276999"/>
          </a:xfrm>
          <a:prstGeom prst="rect">
            <a:avLst/>
          </a:prstGeom>
          <a:noFill/>
        </p:spPr>
        <p:txBody>
          <a:bodyPr wrap="square" rtlCol="0">
            <a:spAutoFit/>
          </a:bodyPr>
          <a:lstStyle/>
          <a:p>
            <a:r>
              <a:rPr lang="es-MX" sz="1200" dirty="0">
                <a:latin typeface="Calibri" panose="020F0502020204030204" pitchFamily="34" charset="0"/>
                <a:cs typeface="Calibri" panose="020F0502020204030204" pitchFamily="34" charset="0"/>
              </a:rPr>
              <a:t>Judy Singer</a:t>
            </a:r>
          </a:p>
        </p:txBody>
      </p:sp>
      <p:sp>
        <p:nvSpPr>
          <p:cNvPr id="5" name="CuadroTexto 4">
            <a:extLst>
              <a:ext uri="{FF2B5EF4-FFF2-40B4-BE49-F238E27FC236}">
                <a16:creationId xmlns:a16="http://schemas.microsoft.com/office/drawing/2014/main" id="{1C3714DC-0213-67B8-75A5-77D0909AFADF}"/>
              </a:ext>
            </a:extLst>
          </p:cNvPr>
          <p:cNvSpPr txBox="1"/>
          <p:nvPr/>
        </p:nvSpPr>
        <p:spPr>
          <a:xfrm>
            <a:off x="506025" y="4983839"/>
            <a:ext cx="11169353" cy="1531445"/>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El “movimiento de la neurodiversidad” (NDM) empieza a florecer, particularmente en los primeros años de los 2020s, cuando los cierres del COVID-19 vigorizaron las interacciones virtuales, que se volvieron el método preferido de comunicación (Harris, 2023).   Esto proporcionó plataformas ideales para la publicación, vía redes sociales, blogs, Twitter y Facebook y para la rápida diseminación de documentos de acceso libre, para que el DNM creciera (Singer et al, 2022).</a:t>
            </a:r>
          </a:p>
        </p:txBody>
      </p:sp>
      <p:sp>
        <p:nvSpPr>
          <p:cNvPr id="6" name="Título 5">
            <a:extLst>
              <a:ext uri="{FF2B5EF4-FFF2-40B4-BE49-F238E27FC236}">
                <a16:creationId xmlns:a16="http://schemas.microsoft.com/office/drawing/2014/main" id="{C9C1CD18-452B-1700-8601-828C37D2ABD3}"/>
              </a:ext>
            </a:extLst>
          </p:cNvPr>
          <p:cNvSpPr>
            <a:spLocks noGrp="1"/>
          </p:cNvSpPr>
          <p:nvPr>
            <p:ph type="title"/>
          </p:nvPr>
        </p:nvSpPr>
        <p:spPr>
          <a:xfrm>
            <a:off x="575893" y="473177"/>
            <a:ext cx="11029616" cy="988332"/>
          </a:xfrm>
        </p:spPr>
        <p:txBody>
          <a:bodyPr>
            <a:normAutofit/>
          </a:bodyPr>
          <a:lstStyle/>
          <a:p>
            <a:r>
              <a:rPr lang="es-MX" sz="3200" dirty="0">
                <a:solidFill>
                  <a:schemeClr val="tx1"/>
                </a:solidFill>
                <a:latin typeface="Calibri" panose="020F0502020204030204" pitchFamily="34" charset="0"/>
                <a:cs typeface="Calibri" panose="020F0502020204030204" pitchFamily="34" charset="0"/>
              </a:rPr>
              <a:t>La emergencia del movimiento de la neurodiversidad</a:t>
            </a:r>
          </a:p>
        </p:txBody>
      </p:sp>
    </p:spTree>
    <p:extLst>
      <p:ext uri="{BB962C8B-B14F-4D97-AF65-F5344CB8AC3E}">
        <p14:creationId xmlns:p14="http://schemas.microsoft.com/office/powerpoint/2010/main" val="32452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CEE1-1708-0C1E-E73D-DDC9963B0271}"/>
              </a:ext>
            </a:extLst>
          </p:cNvPr>
          <p:cNvSpPr txBox="1"/>
          <p:nvPr/>
        </p:nvSpPr>
        <p:spPr>
          <a:xfrm>
            <a:off x="495656" y="1370616"/>
            <a:ext cx="11212082"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Las campañas del NDM argumentaban que el autismo no era una incapacidad como la clasificaba el DSM-V, sino principalmente una diferencia neurológica. Ellos se identifican como neurodivergentes o “alambrados diferentes” algunas veces, estableciendo que ellos están “orgullosos de ser autistas”. Ellos hacen un llamado a una “cultura autista” en desarrollo, semejante a la de la comunidad de sordos, motivados por lograra una inclusión total de los individuos neuro diversos en la sociedad, mediante el respeto, la aceptación y las adaptaciones ambientales (Hughes, 2016).</a:t>
            </a:r>
          </a:p>
          <a:p>
            <a:pPr>
              <a:lnSpc>
                <a:spcPct val="150000"/>
              </a:lnSpc>
            </a:pPr>
            <a:r>
              <a:rPr lang="es-MX" sz="1600" dirty="0">
                <a:latin typeface="Calibri" panose="020F0502020204030204" pitchFamily="34" charset="0"/>
                <a:cs typeface="Calibri" panose="020F0502020204030204" pitchFamily="34" charset="0"/>
              </a:rPr>
              <a:t>	El DNM considera que las personas autistas deben unificarse bajo un nombre (autistas) y argumentan que no debe haber distinción entre niveles de funcionamiento o necesidades de apoyo (Vance, 2022). Se alinean con el concepto de “diferencia” en lugar de “”patología”. El DNM sostiene la noción de que ciertos diagnósticos, incluido el de autismo, déficit de atención con hiperactividad (ADHD), dislexia, ansiedad, desorden obsesivo-compulsivo, depresión, incapacidad intelectual y esquizofrenia (Hughes, 2016) serían mejor considerados como variaciones normales de la existencia humana (Russell, 2020) y, como tales, necesitan aceptación, en lugar de terapia o intervención.</a:t>
            </a:r>
          </a:p>
        </p:txBody>
      </p:sp>
    </p:spTree>
    <p:extLst>
      <p:ext uri="{BB962C8B-B14F-4D97-AF65-F5344CB8AC3E}">
        <p14:creationId xmlns:p14="http://schemas.microsoft.com/office/powerpoint/2010/main" val="71783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43BD4E-C99E-DE86-CFA1-F173DE5CAA9C}"/>
              </a:ext>
            </a:extLst>
          </p:cNvPr>
          <p:cNvSpPr txBox="1"/>
          <p:nvPr/>
        </p:nvSpPr>
        <p:spPr>
          <a:xfrm>
            <a:off x="504202" y="922946"/>
            <a:ext cx="11229174"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Algunas de las características principales del NDM están bien expresadas en el siguiente pasaje de Sinclair (1993), aparecido en un ensayo temprano titulado “No se lamenten por nosotros”:</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El autismo no es algo que una persona tenga o una “jaula” donde la persona se encuentre atrapada dentro. </a:t>
            </a:r>
          </a:p>
          <a:p>
            <a:pPr>
              <a:lnSpc>
                <a:spcPct val="150000"/>
              </a:lnSpc>
            </a:pPr>
            <a:r>
              <a:rPr lang="es-MX" sz="1600" dirty="0">
                <a:latin typeface="Calibri" panose="020F0502020204030204" pitchFamily="34" charset="0"/>
                <a:cs typeface="Calibri" panose="020F0502020204030204" pitchFamily="34" charset="0"/>
              </a:rPr>
              <a:t>		No hay un niño normal escondido tras del autismo. El autismo es una manera de ser. Es persistente, colorea </a:t>
            </a:r>
          </a:p>
          <a:p>
            <a:pPr>
              <a:lnSpc>
                <a:spcPct val="150000"/>
              </a:lnSpc>
            </a:pPr>
            <a:r>
              <a:rPr lang="es-MX" sz="1600" dirty="0">
                <a:latin typeface="Calibri" panose="020F0502020204030204" pitchFamily="34" charset="0"/>
                <a:cs typeface="Calibri" panose="020F0502020204030204" pitchFamily="34" charset="0"/>
              </a:rPr>
              <a:t>		toda experiencia, toda sensación, percepción, pensamiento, emoción y todo encuentro, cada aspecto de la </a:t>
            </a:r>
          </a:p>
          <a:p>
            <a:pPr>
              <a:lnSpc>
                <a:spcPct val="150000"/>
              </a:lnSpc>
            </a:pPr>
            <a:r>
              <a:rPr lang="es-MX" sz="1600" dirty="0">
                <a:latin typeface="Calibri" panose="020F0502020204030204" pitchFamily="34" charset="0"/>
                <a:cs typeface="Calibri" panose="020F0502020204030204" pitchFamily="34" charset="0"/>
              </a:rPr>
              <a:t>		existencia. 	No es posible separar el autismo de la persona y si esto fuera posible, la persona que usted hubiera </a:t>
            </a:r>
          </a:p>
          <a:p>
            <a:pPr>
              <a:lnSpc>
                <a:spcPct val="150000"/>
              </a:lnSpc>
            </a:pPr>
            <a:r>
              <a:rPr lang="es-MX" sz="1600" dirty="0">
                <a:latin typeface="Calibri" panose="020F0502020204030204" pitchFamily="34" charset="0"/>
                <a:cs typeface="Calibri" panose="020F0502020204030204" pitchFamily="34" charset="0"/>
              </a:rPr>
              <a:t>		abandonado, no sería la misma persona con la que empezó (p. 1)</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Treinta años después, este pasaje aún es considerado ”una piedra angular del movimiento de la neurodiversidad” (Kapp, 2020, p. 23). Visualiza firmemente el autismo como una parte del equipo biológico de la persona, aunque el NDM generalmente rechaza el modelo médico. El modelo médico se enfoca en factores orgánicos que yacen dentro del individuo, mientras que en el centro del modelo social está el principio de que las personas son discapacitadas no debido a sus limitaciones físicas, sino por las barreras impuestas por la sociedad (Bunbury, 2019).</a:t>
            </a:r>
          </a:p>
        </p:txBody>
      </p:sp>
    </p:spTree>
    <p:extLst>
      <p:ext uri="{BB962C8B-B14F-4D97-AF65-F5344CB8AC3E}">
        <p14:creationId xmlns:p14="http://schemas.microsoft.com/office/powerpoint/2010/main" val="120333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0BCC85-5A28-E191-B48D-06072B52CE69}"/>
              </a:ext>
            </a:extLst>
          </p:cNvPr>
          <p:cNvSpPr txBox="1"/>
          <p:nvPr/>
        </p:nvSpPr>
        <p:spPr>
          <a:xfrm>
            <a:off x="447230" y="620438"/>
            <a:ext cx="11297539" cy="337810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giro general alejándose del modelo médico y hacia el modelo social (Naciones Unidas, 2006) ha reducido las barreras sociales, cambiado la imagen en los medios de las personas con discapacidades, alcanzar cambios en el sistema legal e incluso, introducción de un diseño universal para los edificios públicos (rampas, avisos impresos en grandes letras) y transporte (Cree &amp; Davis, 2021).</a:t>
            </a:r>
          </a:p>
          <a:p>
            <a:pPr>
              <a:lnSpc>
                <a:spcPct val="150000"/>
              </a:lnSpc>
            </a:pPr>
            <a:r>
              <a:rPr lang="es-MX" sz="1600" dirty="0">
                <a:latin typeface="Calibri" panose="020F0502020204030204" pitchFamily="34" charset="0"/>
                <a:cs typeface="Calibri" panose="020F0502020204030204" pitchFamily="34" charset="0"/>
              </a:rPr>
              <a:t>	No obstante, existe una contradicción. Aunque los proponentes del NDM conjuntamente expresan una preferencia por el modelo social, su énfasis está en las diferencias neurológicas orgánicas que yacen dentro del individuo y que claramente emanan del modelo médico.  Cuando se ve el autismo como una parte integral de las personas y de su dotación neurológica, por ejemplo,  cuando se habla del “cerebro autista” (Russell, 2020; Silverman, 2011), el foco está en el modelo médico. Como señaló </a:t>
            </a:r>
            <a:r>
              <a:rPr lang="es-MX" sz="1600" dirty="0" err="1">
                <a:latin typeface="Calibri" panose="020F0502020204030204" pitchFamily="34" charset="0"/>
                <a:cs typeface="Calibri" panose="020F0502020204030204" pitchFamily="34" charset="0"/>
              </a:rPr>
              <a:t>Koi</a:t>
            </a:r>
            <a:r>
              <a:rPr lang="es-MX" sz="1600" dirty="0">
                <a:latin typeface="Calibri" panose="020F0502020204030204" pitchFamily="34" charset="0"/>
                <a:cs typeface="Calibri" panose="020F0502020204030204" pitchFamily="34" charset="0"/>
              </a:rPr>
              <a:t> (2021): “La relación de personas autistas y portadoras de ADHD y sus familias, con la investigación genética, es compleja y ampliamente moldeada por la conexión de la investigación genética con el propósito médico de ‘curar’ individuos de su autismo o de su ADHD” (p. 55).</a:t>
            </a:r>
          </a:p>
        </p:txBody>
      </p:sp>
      <p:pic>
        <p:nvPicPr>
          <p:cNvPr id="3" name="Imagen 2">
            <a:extLst>
              <a:ext uri="{FF2B5EF4-FFF2-40B4-BE49-F238E27FC236}">
                <a16:creationId xmlns:a16="http://schemas.microsoft.com/office/drawing/2014/main" id="{C4AD4B44-C3F0-CFFC-7C8E-95AE39D69567}"/>
              </a:ext>
            </a:extLst>
          </p:cNvPr>
          <p:cNvPicPr>
            <a:picLocks noChangeAspect="1"/>
          </p:cNvPicPr>
          <p:nvPr/>
        </p:nvPicPr>
        <p:blipFill>
          <a:blip r:embed="rId2"/>
          <a:stretch>
            <a:fillRect/>
          </a:stretch>
        </p:blipFill>
        <p:spPr>
          <a:xfrm>
            <a:off x="2804578" y="4216064"/>
            <a:ext cx="6582843" cy="2352269"/>
          </a:xfrm>
          <a:prstGeom prst="rect">
            <a:avLst/>
          </a:prstGeom>
        </p:spPr>
      </p:pic>
    </p:spTree>
    <p:extLst>
      <p:ext uri="{BB962C8B-B14F-4D97-AF65-F5344CB8AC3E}">
        <p14:creationId xmlns:p14="http://schemas.microsoft.com/office/powerpoint/2010/main" val="38607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769460D-AE61-4A52-B3F1-398FD8F1AF8D}"/>
              </a:ext>
            </a:extLst>
          </p:cNvPr>
          <p:cNvSpPr txBox="1"/>
          <p:nvPr/>
        </p:nvSpPr>
        <p:spPr>
          <a:xfrm>
            <a:off x="5016380" y="1265333"/>
            <a:ext cx="6640083" cy="337810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Actualmente, ningún marcador biológico ya sea genético o neurológico ha sido descubierto para distinguir entre personas con autismo y aquéllos sin autismo (</a:t>
            </a:r>
            <a:r>
              <a:rPr lang="es-MX" sz="1600" dirty="0" err="1">
                <a:latin typeface="Calibri" panose="020F0502020204030204" pitchFamily="34" charset="0"/>
                <a:cs typeface="Calibri" panose="020F0502020204030204" pitchFamily="34" charset="0"/>
              </a:rPr>
              <a:t>Hodges</a:t>
            </a:r>
            <a:r>
              <a:rPr lang="es-MX" sz="1600" dirty="0">
                <a:latin typeface="Calibri" panose="020F0502020204030204" pitchFamily="34" charset="0"/>
                <a:cs typeface="Calibri" panose="020F0502020204030204" pitchFamily="34" charset="0"/>
              </a:rPr>
              <a:t> et al, 2020). </a:t>
            </a:r>
          </a:p>
          <a:p>
            <a:pPr>
              <a:lnSpc>
                <a:spcPct val="150000"/>
              </a:lnSpc>
            </a:pPr>
            <a:r>
              <a:rPr lang="es-MX" sz="1600" dirty="0">
                <a:latin typeface="Calibri" panose="020F0502020204030204" pitchFamily="34" charset="0"/>
                <a:cs typeface="Calibri" panose="020F0502020204030204" pitchFamily="34" charset="0"/>
              </a:rPr>
              <a:t>	Más aún, la neurología de toda persona individual es diferente y no hay una “normalidad” neurológica (</a:t>
            </a:r>
            <a:r>
              <a:rPr lang="es-MX" sz="1600" dirty="0" err="1">
                <a:latin typeface="Calibri" panose="020F0502020204030204" pitchFamily="34" charset="0"/>
                <a:cs typeface="Calibri" panose="020F0502020204030204" pitchFamily="34" charset="0"/>
              </a:rPr>
              <a:t>Masini</a:t>
            </a:r>
            <a:r>
              <a:rPr lang="es-MX" sz="1600" dirty="0">
                <a:latin typeface="Calibri" panose="020F0502020204030204" pitchFamily="34" charset="0"/>
                <a:cs typeface="Calibri" panose="020F0502020204030204" pitchFamily="34" charset="0"/>
              </a:rPr>
              <a:t> et al, 2020). </a:t>
            </a:r>
          </a:p>
          <a:p>
            <a:pPr>
              <a:lnSpc>
                <a:spcPct val="150000"/>
              </a:lnSpc>
            </a:pPr>
            <a:r>
              <a:rPr lang="es-MX" sz="1600" dirty="0">
                <a:latin typeface="Calibri" panose="020F0502020204030204" pitchFamily="34" charset="0"/>
                <a:cs typeface="Calibri" panose="020F0502020204030204" pitchFamily="34" charset="0"/>
              </a:rPr>
              <a:t>	Como tal, la diversidad neurológica es característica de todos los humanos, un hecho por el que el término “neurodivergente” fue inventado para explicarlo (</a:t>
            </a:r>
            <a:r>
              <a:rPr lang="es-MX" sz="1600" dirty="0" err="1">
                <a:latin typeface="Calibri" panose="020F0502020204030204" pitchFamily="34" charset="0"/>
                <a:cs typeface="Calibri" panose="020F0502020204030204" pitchFamily="34" charset="0"/>
              </a:rPr>
              <a:t>Legault</a:t>
            </a:r>
            <a:r>
              <a:rPr lang="es-MX" sz="1600" dirty="0">
                <a:latin typeface="Calibri" panose="020F0502020204030204" pitchFamily="34" charset="0"/>
                <a:cs typeface="Calibri" panose="020F0502020204030204" pitchFamily="34" charset="0"/>
              </a:rPr>
              <a:t> et al, 2021), pensando que sería quizá mejor capturado con el término “diversidad humana” (</a:t>
            </a:r>
            <a:r>
              <a:rPr lang="es-MX" sz="1600" dirty="0" err="1">
                <a:latin typeface="Calibri" panose="020F0502020204030204" pitchFamily="34" charset="0"/>
                <a:cs typeface="Calibri" panose="020F0502020204030204" pitchFamily="34" charset="0"/>
              </a:rPr>
              <a:t>Ekblad</a:t>
            </a:r>
            <a:r>
              <a:rPr lang="es-MX" sz="1600" dirty="0">
                <a:latin typeface="Calibri" panose="020F0502020204030204" pitchFamily="34" charset="0"/>
                <a:cs typeface="Calibri" panose="020F0502020204030204" pitchFamily="34" charset="0"/>
              </a:rPr>
              <a:t>, 2013). </a:t>
            </a:r>
          </a:p>
        </p:txBody>
      </p:sp>
      <p:pic>
        <p:nvPicPr>
          <p:cNvPr id="3" name="Imagen 2">
            <a:extLst>
              <a:ext uri="{FF2B5EF4-FFF2-40B4-BE49-F238E27FC236}">
                <a16:creationId xmlns:a16="http://schemas.microsoft.com/office/drawing/2014/main" id="{0FB4A3F6-7583-1D94-A16C-A082BC9F3C51}"/>
              </a:ext>
            </a:extLst>
          </p:cNvPr>
          <p:cNvPicPr>
            <a:picLocks noChangeAspect="1"/>
          </p:cNvPicPr>
          <p:nvPr/>
        </p:nvPicPr>
        <p:blipFill>
          <a:blip r:embed="rId2"/>
          <a:stretch>
            <a:fillRect/>
          </a:stretch>
        </p:blipFill>
        <p:spPr>
          <a:xfrm>
            <a:off x="1342936" y="3429000"/>
            <a:ext cx="2857500" cy="2428875"/>
          </a:xfrm>
          <a:prstGeom prst="rect">
            <a:avLst/>
          </a:prstGeom>
        </p:spPr>
      </p:pic>
    </p:spTree>
    <p:extLst>
      <p:ext uri="{BB962C8B-B14F-4D97-AF65-F5344CB8AC3E}">
        <p14:creationId xmlns:p14="http://schemas.microsoft.com/office/powerpoint/2010/main" val="361837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AFB2E-8864-CE95-2B6D-2FC750A691F0}"/>
              </a:ext>
            </a:extLst>
          </p:cNvPr>
          <p:cNvSpPr>
            <a:spLocks noGrp="1"/>
          </p:cNvSpPr>
          <p:nvPr>
            <p:ph type="title"/>
          </p:nvPr>
        </p:nvSpPr>
        <p:spPr>
          <a:xfrm>
            <a:off x="575894" y="729658"/>
            <a:ext cx="11029616" cy="765856"/>
          </a:xfrm>
        </p:spPr>
        <p:txBody>
          <a:bodyPr>
            <a:normAutofit/>
          </a:bodyPr>
          <a:lstStyle/>
          <a:p>
            <a:r>
              <a:rPr lang="es-MX" sz="3200" dirty="0">
                <a:solidFill>
                  <a:schemeClr val="tx1"/>
                </a:solidFill>
                <a:latin typeface="Calibri" panose="020F0502020204030204" pitchFamily="34" charset="0"/>
                <a:cs typeface="Calibri" panose="020F0502020204030204" pitchFamily="34" charset="0"/>
              </a:rPr>
              <a:t>Controversias y debates</a:t>
            </a:r>
          </a:p>
        </p:txBody>
      </p:sp>
      <p:sp>
        <p:nvSpPr>
          <p:cNvPr id="3" name="CuadroTexto 2">
            <a:extLst>
              <a:ext uri="{FF2B5EF4-FFF2-40B4-BE49-F238E27FC236}">
                <a16:creationId xmlns:a16="http://schemas.microsoft.com/office/drawing/2014/main" id="{07904D86-E2E5-0DA1-7781-5BB0E090ECE0}"/>
              </a:ext>
            </a:extLst>
          </p:cNvPr>
          <p:cNvSpPr txBox="1"/>
          <p:nvPr/>
        </p:nvSpPr>
        <p:spPr>
          <a:xfrm>
            <a:off x="461473" y="2102265"/>
            <a:ext cx="11229174"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Las objeciones del NDM ante todo tipo de barreras sociales, exclusión, opresión  y estigmatización (Kapp, 2020), especialmente relativas a reglas sociales desarrolladas por no autistas, personas neurotípicas que, de acuerdo con el NDM, no son suficientemente sensibles a las necesidades de personas neuro divergentes (Woods, 2017). Cualquier insistencia sobre que todos deberían comportarse de acuerdo con reglas sociales neurotípicas, es lo que se describe con el término ”</a:t>
            </a:r>
            <a:r>
              <a:rPr lang="es-MX" sz="1600" b="1" dirty="0">
                <a:latin typeface="Calibri" panose="020F0502020204030204" pitchFamily="34" charset="0"/>
                <a:cs typeface="Calibri" panose="020F0502020204030204" pitchFamily="34" charset="0"/>
              </a:rPr>
              <a:t>capacitismo</a:t>
            </a:r>
            <a:r>
              <a:rPr lang="es-MX" sz="1600" dirty="0">
                <a:latin typeface="Calibri" panose="020F0502020204030204" pitchFamily="34" charset="0"/>
                <a:cs typeface="Calibri" panose="020F0502020204030204" pitchFamily="34" charset="0"/>
              </a:rPr>
              <a:t>” (Kapp, 2020)                   (</a:t>
            </a:r>
            <a:r>
              <a:rPr lang="es-MX" sz="1600" b="0" i="0" dirty="0">
                <a:solidFill>
                  <a:srgbClr val="474747"/>
                </a:solidFill>
                <a:effectLst/>
                <a:latin typeface="Google Sans"/>
              </a:rPr>
              <a:t>El capacitismo es </a:t>
            </a:r>
            <a:r>
              <a:rPr lang="es-MX" sz="1600" b="0" i="0" dirty="0">
                <a:solidFill>
                  <a:srgbClr val="040C28"/>
                </a:solidFill>
                <a:effectLst/>
                <a:latin typeface="Google Sans"/>
              </a:rPr>
              <a:t>discriminación contra las personas con discapacidad, basada en la creencia de que son inferiores</a:t>
            </a:r>
            <a:r>
              <a:rPr lang="es-MX" sz="1600" dirty="0">
                <a:solidFill>
                  <a:srgbClr val="474747"/>
                </a:solidFill>
                <a:latin typeface="Google Sans"/>
              </a:rPr>
              <a:t>.</a:t>
            </a:r>
            <a:r>
              <a:rPr lang="es-MX" sz="1600" b="0" i="0" dirty="0">
                <a:solidFill>
                  <a:srgbClr val="474747"/>
                </a:solidFill>
                <a:effectLst/>
                <a:latin typeface="Google Sans"/>
              </a:rPr>
              <a:t> Google.com).      La idea de que ser “normal” o neurotípico es mejor que ser de cualquier otra forma, se denomina “</a:t>
            </a:r>
            <a:r>
              <a:rPr lang="es-MX" sz="1600" b="1" i="0" dirty="0">
                <a:solidFill>
                  <a:srgbClr val="474747"/>
                </a:solidFill>
                <a:effectLst/>
                <a:latin typeface="Google Sans"/>
              </a:rPr>
              <a:t>normalización</a:t>
            </a:r>
            <a:r>
              <a:rPr lang="es-MX" sz="1600" b="0" i="0" dirty="0">
                <a:solidFill>
                  <a:srgbClr val="474747"/>
                </a:solidFill>
                <a:effectLst/>
                <a:latin typeface="Google Sans"/>
              </a:rPr>
              <a:t>” (Milton, 2012).    Se argumenta que el capacitismo y la normalización conducen a la discriminación de cualquiera que sea incapaz o no desee adherirse a las reglas sociales y las costumbres. En lugar de que todo mundo se ajuste a una agenda capacitista y normalizadora, los activistas de NDM llaman a una sociedad que aprenda a acomodar y valorar formas diferentes de ser humano. En el siglo XXI, muchas personas razonables, neurodivergentes o neurotípicas (</a:t>
            </a:r>
            <a:r>
              <a:rPr lang="es-MX" sz="1600" b="0" i="0" dirty="0" err="1">
                <a:solidFill>
                  <a:srgbClr val="474747"/>
                </a:solidFill>
                <a:effectLst/>
                <a:latin typeface="Google Sans"/>
              </a:rPr>
              <a:t>Ekblad</a:t>
            </a:r>
            <a:r>
              <a:rPr lang="es-MX" sz="1600" b="0" i="0" dirty="0">
                <a:solidFill>
                  <a:srgbClr val="474747"/>
                </a:solidFill>
                <a:effectLst/>
                <a:latin typeface="Google Sans"/>
              </a:rPr>
              <a:t>, 2013), probablemente estarían de acuerdo con esta posición. La aceptación social, la tolerancia, la acomodación y la inclusión resultan vitalmente importantes, no solo para el individuo, sino para la sociedad como un todo (</a:t>
            </a:r>
            <a:r>
              <a:rPr lang="es-MX" sz="1600" dirty="0">
                <a:solidFill>
                  <a:srgbClr val="474747"/>
                </a:solidFill>
                <a:latin typeface="Google Sans"/>
              </a:rPr>
              <a:t>S</a:t>
            </a:r>
            <a:r>
              <a:rPr lang="es-MX" sz="1600" b="0" i="0" dirty="0">
                <a:solidFill>
                  <a:srgbClr val="474747"/>
                </a:solidFill>
                <a:effectLst/>
                <a:latin typeface="Google Sans"/>
              </a:rPr>
              <a:t>kinner, 1977, 1999).</a:t>
            </a: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629561"/>
      </p:ext>
    </p:extLst>
  </p:cSld>
  <p:clrMapOvr>
    <a:masterClrMapping/>
  </p:clrMapOvr>
</p:sld>
</file>

<file path=ppt/theme/theme1.xml><?xml version="1.0" encoding="utf-8"?>
<a:theme xmlns:a="http://schemas.openxmlformats.org/drawingml/2006/main" name="Dividendo">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432</TotalTime>
  <Words>3770</Words>
  <Application>Microsoft Office PowerPoint</Application>
  <PresentationFormat>Panorámica</PresentationFormat>
  <Paragraphs>61</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Gill Sans MT</vt:lpstr>
      <vt:lpstr>Google Sans</vt:lpstr>
      <vt:lpstr>Wingdings 2</vt:lpstr>
      <vt:lpstr>Dividendo</vt:lpstr>
      <vt:lpstr>Neurodiversidad:  la perspectiva de los analistas conductuales</vt:lpstr>
      <vt:lpstr>Presentación de PowerPoint</vt:lpstr>
      <vt:lpstr>Presentación de PowerPoint</vt:lpstr>
      <vt:lpstr>La emergencia del movimiento de la neurodiversidad</vt:lpstr>
      <vt:lpstr>Presentación de PowerPoint</vt:lpstr>
      <vt:lpstr>Presentación de PowerPoint</vt:lpstr>
      <vt:lpstr>Presentación de PowerPoint</vt:lpstr>
      <vt:lpstr>Presentación de PowerPoint</vt:lpstr>
      <vt:lpstr>Controversias y debates</vt:lpstr>
      <vt:lpstr>Presentación de PowerPoint</vt:lpstr>
      <vt:lpstr>Presentación de PowerPoint</vt:lpstr>
      <vt:lpstr>Presentación de PowerPoint</vt:lpstr>
      <vt:lpstr>Presentación de PowerPoint</vt:lpstr>
      <vt:lpstr>Presentación de PowerPoint</vt:lpstr>
      <vt:lpstr>Representación y apoyo</vt:lpstr>
      <vt:lpstr>Presentación de PowerPoint</vt:lpstr>
      <vt:lpstr>Soluciones sugeridas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29</cp:revision>
  <dcterms:created xsi:type="dcterms:W3CDTF">2025-10-15T13:40:24Z</dcterms:created>
  <dcterms:modified xsi:type="dcterms:W3CDTF">2025-10-21T14:29:50Z</dcterms:modified>
</cp:coreProperties>
</file>