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10/2/2025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10/2/2025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10/2/2025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D6960-5AA5-456D-4A6F-69073D4FDE2A}"/>
              </a:ext>
            </a:extLst>
          </p:cNvPr>
          <p:cNvSpPr>
            <a:spLocks noGrp="1"/>
          </p:cNvSpPr>
          <p:nvPr>
            <p:ph type="ctrTitle"/>
          </p:nvPr>
        </p:nvSpPr>
        <p:spPr>
          <a:xfrm>
            <a:off x="1752748" y="2153540"/>
            <a:ext cx="8679915" cy="1115216"/>
          </a:xfrm>
        </p:spPr>
        <p:txBody>
          <a:bodyPr>
            <a:normAutofit fontScale="90000"/>
          </a:bodyPr>
          <a:lstStyle/>
          <a:p>
            <a:pPr>
              <a:lnSpc>
                <a:spcPct val="100000"/>
              </a:lnSpc>
            </a:pPr>
            <a:r>
              <a:rPr lang="es-MX" sz="4000" b="1" dirty="0">
                <a:solidFill>
                  <a:schemeClr val="tx1"/>
                </a:solidFill>
                <a:latin typeface="Calibri" panose="020F0502020204030204" pitchFamily="34" charset="0"/>
                <a:cs typeface="Calibri" panose="020F0502020204030204" pitchFamily="34" charset="0"/>
              </a:rPr>
              <a:t>El impacto del Reforzamiento Positivo en la Ejecución y Organización de los Empleados</a:t>
            </a:r>
          </a:p>
        </p:txBody>
      </p:sp>
      <p:sp>
        <p:nvSpPr>
          <p:cNvPr id="3" name="Subtítulo 2">
            <a:extLst>
              <a:ext uri="{FF2B5EF4-FFF2-40B4-BE49-F238E27FC236}">
                <a16:creationId xmlns:a16="http://schemas.microsoft.com/office/drawing/2014/main" id="{5A24DA28-42C1-3DEF-3FD3-92E082C57380}"/>
              </a:ext>
            </a:extLst>
          </p:cNvPr>
          <p:cNvSpPr>
            <a:spLocks noGrp="1"/>
          </p:cNvSpPr>
          <p:nvPr>
            <p:ph type="subTitle" idx="1"/>
          </p:nvPr>
        </p:nvSpPr>
        <p:spPr>
          <a:xfrm>
            <a:off x="1752748" y="3649892"/>
            <a:ext cx="8673427" cy="1322587"/>
          </a:xfrm>
        </p:spPr>
        <p:txBody>
          <a:bodyPr>
            <a:normAutofit fontScale="92500" lnSpcReduction="20000"/>
          </a:bodyPr>
          <a:lstStyle/>
          <a:p>
            <a:r>
              <a:rPr lang="es-MX" dirty="0">
                <a:solidFill>
                  <a:schemeClr val="tx1"/>
                </a:solidFill>
                <a:latin typeface="Calibri" panose="020F0502020204030204" pitchFamily="34" charset="0"/>
                <a:cs typeface="Calibri" panose="020F0502020204030204" pitchFamily="34" charset="0"/>
              </a:rPr>
              <a:t>Leong </a:t>
            </a:r>
            <a:r>
              <a:rPr lang="es-MX" dirty="0" err="1">
                <a:solidFill>
                  <a:schemeClr val="tx1"/>
                </a:solidFill>
                <a:latin typeface="Calibri" panose="020F0502020204030204" pitchFamily="34" charset="0"/>
                <a:cs typeface="Calibri" panose="020F0502020204030204" pitchFamily="34" charset="0"/>
              </a:rPr>
              <a:t>Teen</a:t>
            </a:r>
            <a:r>
              <a:rPr lang="es-MX" dirty="0">
                <a:solidFill>
                  <a:schemeClr val="tx1"/>
                </a:solidFill>
                <a:latin typeface="Calibri" panose="020F0502020204030204" pitchFamily="34" charset="0"/>
                <a:cs typeface="Calibri" panose="020F0502020204030204" pitchFamily="34" charset="0"/>
              </a:rPr>
              <a:t> Wei  y  Rashad </a:t>
            </a:r>
            <a:r>
              <a:rPr lang="es-MX" dirty="0" err="1">
                <a:solidFill>
                  <a:schemeClr val="tx1"/>
                </a:solidFill>
                <a:latin typeface="Calibri" panose="020F0502020204030204" pitchFamily="34" charset="0"/>
                <a:cs typeface="Calibri" panose="020F0502020204030204" pitchFamily="34" charset="0"/>
              </a:rPr>
              <a:t>Yazdanifard</a:t>
            </a:r>
            <a:endParaRPr lang="es-MX" dirty="0">
              <a:solidFill>
                <a:schemeClr val="tx1"/>
              </a:solidFill>
              <a:latin typeface="Calibri" panose="020F0502020204030204" pitchFamily="34" charset="0"/>
              <a:cs typeface="Calibri" panose="020F0502020204030204" pitchFamily="34" charset="0"/>
            </a:endParaRPr>
          </a:p>
          <a:p>
            <a:r>
              <a:rPr lang="es-MX" dirty="0">
                <a:solidFill>
                  <a:schemeClr val="tx1"/>
                </a:solidFill>
                <a:latin typeface="Calibri" panose="020F0502020204030204" pitchFamily="34" charset="0"/>
                <a:cs typeface="Calibri" panose="020F0502020204030204" pitchFamily="34" charset="0"/>
              </a:rPr>
              <a:t>Center </a:t>
            </a:r>
            <a:r>
              <a:rPr lang="es-MX" dirty="0" err="1">
                <a:solidFill>
                  <a:schemeClr val="tx1"/>
                </a:solidFill>
                <a:latin typeface="Calibri" panose="020F0502020204030204" pitchFamily="34" charset="0"/>
                <a:cs typeface="Calibri" panose="020F0502020204030204" pitchFamily="34" charset="0"/>
              </a:rPr>
              <a:t>for</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Southern</a:t>
            </a:r>
            <a:r>
              <a:rPr lang="es-MX" dirty="0">
                <a:solidFill>
                  <a:schemeClr val="tx1"/>
                </a:solidFill>
                <a:latin typeface="Calibri" panose="020F0502020204030204" pitchFamily="34" charset="0"/>
                <a:cs typeface="Calibri" panose="020F0502020204030204" pitchFamily="34" charset="0"/>
              </a:rPr>
              <a:t> New Hampshire </a:t>
            </a:r>
            <a:r>
              <a:rPr lang="es-MX" dirty="0" err="1">
                <a:solidFill>
                  <a:schemeClr val="tx1"/>
                </a:solidFill>
                <a:latin typeface="Calibri" panose="020F0502020204030204" pitchFamily="34" charset="0"/>
                <a:cs typeface="Calibri" panose="020F0502020204030204" pitchFamily="34" charset="0"/>
              </a:rPr>
              <a:t>University</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Programs</a:t>
            </a:r>
            <a:endParaRPr lang="es-MX" dirty="0">
              <a:solidFill>
                <a:schemeClr val="tx1"/>
              </a:solidFill>
              <a:latin typeface="Calibri" panose="020F0502020204030204" pitchFamily="34" charset="0"/>
              <a:cs typeface="Calibri" panose="020F0502020204030204" pitchFamily="34" charset="0"/>
            </a:endParaRPr>
          </a:p>
          <a:p>
            <a:r>
              <a:rPr lang="es-MX" dirty="0">
                <a:solidFill>
                  <a:schemeClr val="tx1"/>
                </a:solidFill>
                <a:latin typeface="Calibri" panose="020F0502020204030204" pitchFamily="34" charset="0"/>
                <a:cs typeface="Calibri" panose="020F0502020204030204" pitchFamily="34" charset="0"/>
              </a:rPr>
              <a:t>HELP </a:t>
            </a:r>
            <a:r>
              <a:rPr lang="es-MX" dirty="0" err="1">
                <a:solidFill>
                  <a:schemeClr val="tx1"/>
                </a:solidFill>
                <a:latin typeface="Calibri" panose="020F0502020204030204" pitchFamily="34" charset="0"/>
                <a:cs typeface="Calibri" panose="020F0502020204030204" pitchFamily="34" charset="0"/>
              </a:rPr>
              <a:t>College</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of</a:t>
            </a:r>
            <a:r>
              <a:rPr lang="es-MX" dirty="0">
                <a:solidFill>
                  <a:schemeClr val="tx1"/>
                </a:solidFill>
                <a:latin typeface="Calibri" panose="020F0502020204030204" pitchFamily="34" charset="0"/>
                <a:cs typeface="Calibri" panose="020F0502020204030204" pitchFamily="34" charset="0"/>
              </a:rPr>
              <a:t> </a:t>
            </a:r>
            <a:r>
              <a:rPr lang="es-MX" dirty="0" err="1">
                <a:solidFill>
                  <a:schemeClr val="tx1"/>
                </a:solidFill>
                <a:latin typeface="Calibri" panose="020F0502020204030204" pitchFamily="34" charset="0"/>
                <a:cs typeface="Calibri" panose="020F0502020204030204" pitchFamily="34" charset="0"/>
              </a:rPr>
              <a:t>Arts</a:t>
            </a:r>
            <a:r>
              <a:rPr lang="es-MX" dirty="0">
                <a:solidFill>
                  <a:schemeClr val="tx1"/>
                </a:solidFill>
                <a:latin typeface="Calibri" panose="020F0502020204030204" pitchFamily="34" charset="0"/>
                <a:cs typeface="Calibri" panose="020F0502020204030204" pitchFamily="34" charset="0"/>
              </a:rPr>
              <a:t> and </a:t>
            </a:r>
            <a:r>
              <a:rPr lang="es-MX" dirty="0" err="1">
                <a:solidFill>
                  <a:schemeClr val="tx1"/>
                </a:solidFill>
                <a:latin typeface="Calibri" panose="020F0502020204030204" pitchFamily="34" charset="0"/>
                <a:cs typeface="Calibri" panose="020F0502020204030204" pitchFamily="34" charset="0"/>
              </a:rPr>
              <a:t>Technology</a:t>
            </a:r>
            <a:endParaRPr lang="es-MX" dirty="0">
              <a:solidFill>
                <a:schemeClr val="tx1"/>
              </a:solidFill>
              <a:latin typeface="Calibri" panose="020F0502020204030204" pitchFamily="34" charset="0"/>
              <a:cs typeface="Calibri" panose="020F0502020204030204" pitchFamily="34" charset="0"/>
            </a:endParaRPr>
          </a:p>
          <a:p>
            <a:r>
              <a:rPr lang="es-MX" dirty="0">
                <a:solidFill>
                  <a:schemeClr val="tx1"/>
                </a:solidFill>
                <a:latin typeface="Calibri" panose="020F0502020204030204" pitchFamily="34" charset="0"/>
                <a:cs typeface="Calibri" panose="020F0502020204030204" pitchFamily="34" charset="0"/>
              </a:rPr>
              <a:t>Kuala Lumpur, Malaysia</a:t>
            </a:r>
          </a:p>
        </p:txBody>
      </p:sp>
      <p:sp>
        <p:nvSpPr>
          <p:cNvPr id="4" name="CuadroTexto 3">
            <a:extLst>
              <a:ext uri="{FF2B5EF4-FFF2-40B4-BE49-F238E27FC236}">
                <a16:creationId xmlns:a16="http://schemas.microsoft.com/office/drawing/2014/main" id="{AFF8FB6F-4C9B-C119-361C-9703695C9326}"/>
              </a:ext>
            </a:extLst>
          </p:cNvPr>
          <p:cNvSpPr txBox="1"/>
          <p:nvPr/>
        </p:nvSpPr>
        <p:spPr>
          <a:xfrm>
            <a:off x="5221480" y="5939327"/>
            <a:ext cx="1922804" cy="584775"/>
          </a:xfrm>
          <a:prstGeom prst="rect">
            <a:avLst/>
          </a:prstGeom>
          <a:noFill/>
        </p:spPr>
        <p:txBody>
          <a:bodyPr wrap="square" rtlCol="0">
            <a:spAutoFit/>
          </a:bodyPr>
          <a:lstStyle/>
          <a:p>
            <a:r>
              <a:rPr lang="es-MX" sz="1600" dirty="0" err="1">
                <a:latin typeface="Calibri" panose="020F0502020204030204" pitchFamily="34" charset="0"/>
                <a:cs typeface="Calibri" panose="020F0502020204030204" pitchFamily="34" charset="0"/>
              </a:rPr>
              <a:t>Ps</a:t>
            </a:r>
            <a:r>
              <a:rPr lang="es-MX" sz="1600" dirty="0">
                <a:latin typeface="Calibri" panose="020F0502020204030204" pitchFamily="34" charset="0"/>
                <a:cs typeface="Calibri" panose="020F0502020204030204" pitchFamily="34" charset="0"/>
              </a:rPr>
              <a:t> Jaime E Vargas M</a:t>
            </a:r>
          </a:p>
          <a:p>
            <a:r>
              <a:rPr lang="es-MX" sz="1600" dirty="0">
                <a:latin typeface="Calibri" panose="020F0502020204030204" pitchFamily="34" charset="0"/>
                <a:cs typeface="Calibri" panose="020F0502020204030204" pitchFamily="34" charset="0"/>
              </a:rPr>
              <a:t>            A515TE</a:t>
            </a:r>
          </a:p>
        </p:txBody>
      </p:sp>
    </p:spTree>
    <p:extLst>
      <p:ext uri="{BB962C8B-B14F-4D97-AF65-F5344CB8AC3E}">
        <p14:creationId xmlns:p14="http://schemas.microsoft.com/office/powerpoint/2010/main" val="8504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147E40-399D-4318-E911-54ADBB554FCC}"/>
              </a:ext>
            </a:extLst>
          </p:cNvPr>
          <p:cNvSpPr txBox="1"/>
          <p:nvPr/>
        </p:nvSpPr>
        <p:spPr>
          <a:xfrm>
            <a:off x="806153" y="1185950"/>
            <a:ext cx="10579693"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Otra investigación proporciona evidencia de que las recompensas monetarias ofrece una alta motivación en los empleados, en comparación con una condición sin recompensa monetaria (</a:t>
            </a:r>
            <a:r>
              <a:rPr lang="es-MX" sz="1600" dirty="0" err="1">
                <a:latin typeface="Calibri" panose="020F0502020204030204" pitchFamily="34" charset="0"/>
                <a:cs typeface="Calibri" panose="020F0502020204030204" pitchFamily="34" charset="0"/>
              </a:rPr>
              <a:t>Zaidi</a:t>
            </a:r>
            <a:r>
              <a:rPr lang="es-MX" sz="1600" dirty="0">
                <a:latin typeface="Calibri" panose="020F0502020204030204" pitchFamily="34" charset="0"/>
                <a:cs typeface="Calibri" panose="020F0502020204030204" pitchFamily="34" charset="0"/>
              </a:rPr>
              <a:t> &amp; Abbas, 2011). </a:t>
            </a:r>
          </a:p>
          <a:p>
            <a:pPr>
              <a:lnSpc>
                <a:spcPct val="150000"/>
              </a:lnSpc>
            </a:pPr>
            <a:r>
              <a:rPr lang="es-MX" sz="1600" dirty="0">
                <a:latin typeface="Calibri" panose="020F0502020204030204" pitchFamily="34" charset="0"/>
                <a:cs typeface="Calibri" panose="020F0502020204030204" pitchFamily="34" charset="0"/>
              </a:rPr>
              <a:t>	Sin embargo, otro estudio sugiere que los incentivos financieros solo proporcionarán conducta positiva a corto plazo.     El personal busca mas incentivos que no sean monetarios con el objeto de mantener una ejecución positiva de largo plazo en las organizaciones. </a:t>
            </a:r>
            <a:r>
              <a:rPr lang="es-MX" sz="1600" dirty="0" err="1">
                <a:latin typeface="Calibri" panose="020F0502020204030204" pitchFamily="34" charset="0"/>
                <a:cs typeface="Calibri" panose="020F0502020204030204" pitchFamily="34" charset="0"/>
              </a:rPr>
              <a:t>Bouxsein</a:t>
            </a:r>
            <a:r>
              <a:rPr lang="es-MX" sz="1600" dirty="0">
                <a:latin typeface="Calibri" panose="020F0502020204030204" pitchFamily="34" charset="0"/>
                <a:cs typeface="Calibri" panose="020F0502020204030204" pitchFamily="34" charset="0"/>
              </a:rPr>
              <a:t>, Roane &amp; Harper (2011) reportaron que la combinación de reforzamiento positivo y reforzamiento negativo es más efectiva para modificar conductas. </a:t>
            </a:r>
          </a:p>
          <a:p>
            <a:pPr>
              <a:lnSpc>
                <a:spcPct val="150000"/>
              </a:lnSpc>
            </a:pPr>
            <a:r>
              <a:rPr lang="es-MX" sz="1600" dirty="0">
                <a:latin typeface="Calibri" panose="020F0502020204030204" pitchFamily="34" charset="0"/>
                <a:cs typeface="Calibri" panose="020F0502020204030204" pitchFamily="34" charset="0"/>
              </a:rPr>
              <a:t>	Adicionalmente, los administradores deben de considerar diferentes factores como la raza, la edad, el género, el nivel educativo y la etnicidad cuando implementen estos reforzamientos. Esto es debido a que será de ayuda identificar qué tipo de recompensas fortalecerán la conducta deseada. </a:t>
            </a:r>
          </a:p>
          <a:p>
            <a:pPr>
              <a:lnSpc>
                <a:spcPct val="150000"/>
              </a:lnSpc>
            </a:pPr>
            <a:r>
              <a:rPr lang="es-MX" sz="1600" dirty="0">
                <a:latin typeface="Calibri" panose="020F0502020204030204" pitchFamily="34" charset="0"/>
                <a:cs typeface="Calibri" panose="020F0502020204030204" pitchFamily="34" charset="0"/>
              </a:rPr>
              <a:t>	Deberán tomarse diferentes tipos de recompensas para organizaciones de diferente naturaleza, tales como las de manufactura, hospitales, educativas o de detallado. Estos factores ayudarán mas adelante a aclarar los tipos y la intensidad del reforzamiento que deberán usarse.</a:t>
            </a:r>
          </a:p>
        </p:txBody>
      </p:sp>
    </p:spTree>
    <p:extLst>
      <p:ext uri="{BB962C8B-B14F-4D97-AF65-F5344CB8AC3E}">
        <p14:creationId xmlns:p14="http://schemas.microsoft.com/office/powerpoint/2010/main" val="174167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4EBF96-B123-BF32-FB6E-6EBF0E3C3AE0}"/>
              </a:ext>
            </a:extLst>
          </p:cNvPr>
          <p:cNvSpPr txBox="1"/>
          <p:nvPr/>
        </p:nvSpPr>
        <p:spPr>
          <a:xfrm>
            <a:off x="940037" y="700755"/>
            <a:ext cx="10366049" cy="4978542"/>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7. CONCLUSIÓN</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La teoría del reforzamiento es un instrumento usado por administradores para aumentar o disminuir conductas de los empleados.  Conforme las ejecuciones y la efectividad sean mas enfatizados actualmente, es importante entender y utilizar estos conceptos al motivar a los empleados. El reforzamiento positivo es visto como el mejor camino para motivar al personal a ejecutar mejor en las organizaciones. Los trabajadores se motivan a trabajar mejor conforme saben que están haciendo bien lo que se les pide y que serán recompensados. Las recompensas pueden ser intrínsecas o extrínsecas o unas combinación de las dos. Las recompensas pueden ser bonos basados en la ejecución, beneficios adicionales, motivadores verbales y empoderamiento. Los empleados se sienten satisfechos cuando su trabajo es reconocido  y su esfuerzo es pagado. El castigo es otra técnica aplicada para reducir o retirar cierta conducta. Aquéllos que han sido castigados muestran mejor diciplina. No obstante, el castigo frecuentemente resulta poco favorable, pues puede hacer que algunos decaigan. Los administradores deberían ser capaces de decidir estratégicamente qué métodos usar para producir o retirar un comportamiento. La técnica basada en las consecuencias es muy efectiva para manejar a un individuo o incluso a un equipo o a todo el personal.	</a:t>
            </a:r>
          </a:p>
        </p:txBody>
      </p:sp>
    </p:spTree>
    <p:extLst>
      <p:ext uri="{BB962C8B-B14F-4D97-AF65-F5344CB8AC3E}">
        <p14:creationId xmlns:p14="http://schemas.microsoft.com/office/powerpoint/2010/main" val="132944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7C1DDC-3C9D-1833-D6DC-9DFA5E4D54FE}"/>
              </a:ext>
            </a:extLst>
          </p:cNvPr>
          <p:cNvSpPr txBox="1"/>
          <p:nvPr/>
        </p:nvSpPr>
        <p:spPr>
          <a:xfrm>
            <a:off x="3290131" y="2785929"/>
            <a:ext cx="5990602" cy="2023887"/>
          </a:xfrm>
          <a:prstGeom prst="rect">
            <a:avLst/>
          </a:prstGeom>
          <a:noFill/>
        </p:spPr>
        <p:txBody>
          <a:bodyPr wrap="square" rtlCol="0">
            <a:spAutoFit/>
          </a:bodyPr>
          <a:lstStyle/>
          <a:p>
            <a:pPr algn="ctr"/>
            <a:r>
              <a:rPr lang="es-MX" sz="1600" dirty="0">
                <a:latin typeface="Calibri" panose="020F0502020204030204" pitchFamily="34" charset="0"/>
                <a:cs typeface="Calibri" panose="020F0502020204030204" pitchFamily="34" charset="0"/>
              </a:rPr>
              <a:t>Referencia</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Leong </a:t>
            </a:r>
            <a:r>
              <a:rPr lang="es-MX" sz="1600" dirty="0" err="1">
                <a:latin typeface="Calibri" panose="020F0502020204030204" pitchFamily="34" charset="0"/>
                <a:cs typeface="Calibri" panose="020F0502020204030204" pitchFamily="34" charset="0"/>
              </a:rPr>
              <a:t>Teen</a:t>
            </a:r>
            <a:r>
              <a:rPr lang="es-MX" sz="1600" dirty="0">
                <a:latin typeface="Calibri" panose="020F0502020204030204" pitchFamily="34" charset="0"/>
                <a:cs typeface="Calibri" panose="020F0502020204030204" pitchFamily="34" charset="0"/>
              </a:rPr>
              <a:t> Wei &amp; Rashad </a:t>
            </a:r>
            <a:r>
              <a:rPr lang="es-MX" sz="1600" dirty="0" err="1">
                <a:latin typeface="Calibri" panose="020F0502020204030204" pitchFamily="34" charset="0"/>
                <a:cs typeface="Calibri" panose="020F0502020204030204" pitchFamily="34" charset="0"/>
              </a:rPr>
              <a:t>Yazdanifard</a:t>
            </a:r>
            <a:r>
              <a:rPr lang="es-MX" sz="1600" dirty="0">
                <a:latin typeface="Calibri" panose="020F0502020204030204" pitchFamily="34" charset="0"/>
                <a:cs typeface="Calibri" panose="020F0502020204030204" pitchFamily="34" charset="0"/>
              </a:rPr>
              <a:t> (2014)</a:t>
            </a:r>
          </a:p>
          <a:p>
            <a:pPr>
              <a:lnSpc>
                <a:spcPct val="150000"/>
              </a:lnSpc>
            </a:pP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impact</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Positive </a:t>
            </a:r>
            <a:r>
              <a:rPr lang="es-MX" sz="1600" dirty="0" err="1">
                <a:latin typeface="Calibri" panose="020F0502020204030204" pitchFamily="34" charset="0"/>
                <a:cs typeface="Calibri" panose="020F0502020204030204" pitchFamily="34" charset="0"/>
              </a:rPr>
              <a:t>Reinforcement</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Employees´Performence</a:t>
            </a:r>
            <a:r>
              <a:rPr lang="es-MX" sz="1600" dirty="0">
                <a:latin typeface="Calibri" panose="020F0502020204030204" pitchFamily="34" charset="0"/>
                <a:cs typeface="Calibri" panose="020F0502020204030204" pitchFamily="34" charset="0"/>
              </a:rPr>
              <a:t> </a:t>
            </a:r>
          </a:p>
          <a:p>
            <a:pPr>
              <a:lnSpc>
                <a:spcPct val="150000"/>
              </a:lnSpc>
            </a:pPr>
            <a:r>
              <a:rPr lang="es-MX" sz="1600" dirty="0">
                <a:latin typeface="Calibri" panose="020F0502020204030204" pitchFamily="34" charset="0"/>
                <a:cs typeface="Calibri" panose="020F0502020204030204" pitchFamily="34" charset="0"/>
              </a:rPr>
              <a:t>in </a:t>
            </a:r>
            <a:r>
              <a:rPr lang="es-MX" sz="1600" dirty="0" err="1">
                <a:latin typeface="Calibri" panose="020F0502020204030204" pitchFamily="34" charset="0"/>
                <a:cs typeface="Calibri" panose="020F0502020204030204" pitchFamily="34" charset="0"/>
              </a:rPr>
              <a:t>Organizations</a:t>
            </a: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American </a:t>
            </a:r>
            <a:r>
              <a:rPr lang="es-MX" sz="1600" dirty="0" err="1">
                <a:latin typeface="Calibri" panose="020F0502020204030204" pitchFamily="34" charset="0"/>
                <a:cs typeface="Calibri" panose="020F0502020204030204" pitchFamily="34" charset="0"/>
              </a:rPr>
              <a:t>Journal</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Industrial and Business Management, 4, 9-12</a:t>
            </a:r>
          </a:p>
        </p:txBody>
      </p:sp>
    </p:spTree>
    <p:extLst>
      <p:ext uri="{BB962C8B-B14F-4D97-AF65-F5344CB8AC3E}">
        <p14:creationId xmlns:p14="http://schemas.microsoft.com/office/powerpoint/2010/main" val="241303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C879EA4-6417-FF86-1E58-D130AEF0B33C}"/>
              </a:ext>
            </a:extLst>
          </p:cNvPr>
          <p:cNvPicPr>
            <a:picLocks noChangeAspect="1"/>
          </p:cNvPicPr>
          <p:nvPr/>
        </p:nvPicPr>
        <p:blipFill>
          <a:blip r:embed="rId2"/>
          <a:stretch>
            <a:fillRect/>
          </a:stretch>
        </p:blipFill>
        <p:spPr>
          <a:xfrm>
            <a:off x="1024071" y="1561032"/>
            <a:ext cx="3735936" cy="3735936"/>
          </a:xfrm>
          <a:prstGeom prst="rect">
            <a:avLst/>
          </a:prstGeom>
        </p:spPr>
      </p:pic>
      <p:sp>
        <p:nvSpPr>
          <p:cNvPr id="5" name="CuadroTexto 4">
            <a:extLst>
              <a:ext uri="{FF2B5EF4-FFF2-40B4-BE49-F238E27FC236}">
                <a16:creationId xmlns:a16="http://schemas.microsoft.com/office/drawing/2014/main" id="{1B4CF1E9-2AD8-AD6F-8F6B-D03B8288CD15}"/>
              </a:ext>
            </a:extLst>
          </p:cNvPr>
          <p:cNvSpPr txBox="1"/>
          <p:nvPr/>
        </p:nvSpPr>
        <p:spPr>
          <a:xfrm>
            <a:off x="2070931" y="5757664"/>
            <a:ext cx="1743342" cy="307777"/>
          </a:xfrm>
          <a:prstGeom prst="rect">
            <a:avLst/>
          </a:prstGeom>
          <a:noFill/>
        </p:spPr>
        <p:txBody>
          <a:bodyPr wrap="square" rtlCol="0">
            <a:spAutoFit/>
          </a:bodyPr>
          <a:lstStyle/>
          <a:p>
            <a:r>
              <a:rPr lang="es-MX" sz="1400" dirty="0">
                <a:latin typeface="Calibri" panose="020F0502020204030204" pitchFamily="34" charset="0"/>
                <a:cs typeface="Calibri" panose="020F0502020204030204" pitchFamily="34" charset="0"/>
              </a:rPr>
              <a:t>Rashad </a:t>
            </a:r>
            <a:r>
              <a:rPr lang="es-MX" sz="1400" dirty="0" err="1">
                <a:latin typeface="Calibri" panose="020F0502020204030204" pitchFamily="34" charset="0"/>
                <a:cs typeface="Calibri" panose="020F0502020204030204" pitchFamily="34" charset="0"/>
              </a:rPr>
              <a:t>Yazdanifard</a:t>
            </a:r>
            <a:endParaRPr lang="es-MX" sz="1400" dirty="0">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53091676-A36D-0828-02B4-8E2A2927388D}"/>
              </a:ext>
            </a:extLst>
          </p:cNvPr>
          <p:cNvSpPr txBox="1"/>
          <p:nvPr/>
        </p:nvSpPr>
        <p:spPr>
          <a:xfrm>
            <a:off x="5563312" y="1124394"/>
            <a:ext cx="5972086" cy="4609211"/>
          </a:xfrm>
          <a:prstGeom prst="rect">
            <a:avLst/>
          </a:prstGeom>
          <a:noFill/>
        </p:spPr>
        <p:txBody>
          <a:bodyPr wrap="square" rtlCol="0">
            <a:spAutoFit/>
          </a:bodyPr>
          <a:lstStyle/>
          <a:p>
            <a:pPr marL="342900" indent="-342900">
              <a:buAutoNum type="arabicPeriod"/>
            </a:pPr>
            <a:r>
              <a:rPr lang="es-MX" sz="1600" dirty="0">
                <a:latin typeface="Calibri" panose="020F0502020204030204" pitchFamily="34" charset="0"/>
                <a:cs typeface="Calibri" panose="020F0502020204030204" pitchFamily="34" charset="0"/>
              </a:rPr>
              <a:t>INTRODUCCIÓN</a:t>
            </a:r>
          </a:p>
          <a:p>
            <a:pPr marL="342900" indent="-342900">
              <a:buAutoNum type="arabicPeriod"/>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Al paso del tiempo, los administradores están más preocupados por las ejecuciones de los empleados en términos de su productividad y eficiencia. Es muy importante pues afecta a la organización como un todo. Una de las maneras de motivar es mediante la aplicación de la teoría del reforzamiento. B. F. Skinner introdujo la teoría del reforzamiento, también conocida como teoría del aprendizaje.     </a:t>
            </a:r>
          </a:p>
          <a:p>
            <a:pPr>
              <a:lnSpc>
                <a:spcPct val="150000"/>
              </a:lnSpc>
            </a:pPr>
            <a:r>
              <a:rPr lang="es-MX" sz="1600" dirty="0">
                <a:latin typeface="Calibri" panose="020F0502020204030204" pitchFamily="34" charset="0"/>
                <a:cs typeface="Calibri" panose="020F0502020204030204" pitchFamily="34" charset="0"/>
              </a:rPr>
              <a:t>	Se refiere al estímulo usado para producir conductas deseadas con diferentes ocurrencias y programas.</a:t>
            </a:r>
          </a:p>
          <a:p>
            <a:pPr>
              <a:lnSpc>
                <a:spcPct val="150000"/>
              </a:lnSpc>
            </a:pPr>
            <a:r>
              <a:rPr lang="es-MX" sz="1600" dirty="0">
                <a:latin typeface="Calibri" panose="020F0502020204030204" pitchFamily="34" charset="0"/>
                <a:cs typeface="Calibri" panose="020F0502020204030204" pitchFamily="34" charset="0"/>
              </a:rPr>
              <a:t>	En este documento se busca examinar la productividad de los empleados como resultado de la implementación de la teoría del reforzamiento, específicamente el reforzamiento positivo.</a:t>
            </a:r>
          </a:p>
        </p:txBody>
      </p:sp>
    </p:spTree>
    <p:extLst>
      <p:ext uri="{BB962C8B-B14F-4D97-AF65-F5344CB8AC3E}">
        <p14:creationId xmlns:p14="http://schemas.microsoft.com/office/powerpoint/2010/main" val="321606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C50DDC1-A373-6909-500A-C37CC367C455}"/>
              </a:ext>
            </a:extLst>
          </p:cNvPr>
          <p:cNvSpPr txBox="1"/>
          <p:nvPr/>
        </p:nvSpPr>
        <p:spPr>
          <a:xfrm>
            <a:off x="940037" y="939729"/>
            <a:ext cx="5759866" cy="4978542"/>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2. Reforzamiento Positivo</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El reforzamiento positivo es una técnica para producir y fortalecer nuevos comportamientos, adicionando recompensas e incentivos, en lugar de eliminar beneficios. </a:t>
            </a:r>
          </a:p>
          <a:p>
            <a:pPr>
              <a:lnSpc>
                <a:spcPct val="150000"/>
              </a:lnSpc>
            </a:pPr>
            <a:r>
              <a:rPr lang="es-MX" sz="1600" dirty="0">
                <a:latin typeface="Calibri" panose="020F0502020204030204" pitchFamily="34" charset="0"/>
                <a:cs typeface="Calibri" panose="020F0502020204030204" pitchFamily="34" charset="0"/>
              </a:rPr>
              <a:t>	Se puede aplicar en escenarios laborales con beneficio marginal, oportunidades de promoción y juego. </a:t>
            </a:r>
          </a:p>
          <a:p>
            <a:pPr>
              <a:lnSpc>
                <a:spcPct val="150000"/>
              </a:lnSpc>
            </a:pPr>
            <a:r>
              <a:rPr lang="es-MX" sz="1600" dirty="0">
                <a:latin typeface="Calibri" panose="020F0502020204030204" pitchFamily="34" charset="0"/>
                <a:cs typeface="Calibri" panose="020F0502020204030204" pitchFamily="34" charset="0"/>
              </a:rPr>
              <a:t>	Las recompensas pueden clasificarse en dos categorías que son, intrínsecas y extrínsecas. Las recompensas intrínsecas se refieren a algo intangible como aprecio y reconocimiento, mientras que las recompensas extrínsecas son el salario, las promociones, la libertad en la oficina y la seguridad laboral. </a:t>
            </a:r>
          </a:p>
          <a:p>
            <a:pPr>
              <a:lnSpc>
                <a:spcPct val="150000"/>
              </a:lnSpc>
            </a:pPr>
            <a:r>
              <a:rPr lang="es-MX" sz="1600" dirty="0">
                <a:latin typeface="Calibri" panose="020F0502020204030204" pitchFamily="34" charset="0"/>
                <a:cs typeface="Calibri" panose="020F0502020204030204" pitchFamily="34" charset="0"/>
              </a:rPr>
              <a:t>	Ambos tipos de recompensas se asocian cercanamente con logros del personal dentro de la organización.</a:t>
            </a:r>
          </a:p>
        </p:txBody>
      </p:sp>
      <p:pic>
        <p:nvPicPr>
          <p:cNvPr id="3" name="Imagen 2">
            <a:extLst>
              <a:ext uri="{FF2B5EF4-FFF2-40B4-BE49-F238E27FC236}">
                <a16:creationId xmlns:a16="http://schemas.microsoft.com/office/drawing/2014/main" id="{085D5C90-B48A-BBA3-0D15-70D691AD776B}"/>
              </a:ext>
            </a:extLst>
          </p:cNvPr>
          <p:cNvPicPr>
            <a:picLocks noChangeAspect="1"/>
          </p:cNvPicPr>
          <p:nvPr/>
        </p:nvPicPr>
        <p:blipFill>
          <a:blip r:embed="rId2"/>
          <a:stretch>
            <a:fillRect/>
          </a:stretch>
        </p:blipFill>
        <p:spPr>
          <a:xfrm>
            <a:off x="7417750" y="940038"/>
            <a:ext cx="3230303" cy="4569316"/>
          </a:xfrm>
          <a:prstGeom prst="rect">
            <a:avLst/>
          </a:prstGeom>
        </p:spPr>
      </p:pic>
    </p:spTree>
    <p:extLst>
      <p:ext uri="{BB962C8B-B14F-4D97-AF65-F5344CB8AC3E}">
        <p14:creationId xmlns:p14="http://schemas.microsoft.com/office/powerpoint/2010/main" val="147715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D80220-7335-3462-632C-E9F0A74B6C3A}"/>
              </a:ext>
            </a:extLst>
          </p:cNvPr>
          <p:cNvSpPr txBox="1"/>
          <p:nvPr/>
        </p:nvSpPr>
        <p:spPr>
          <a:xfrm>
            <a:off x="4238714" y="786213"/>
            <a:ext cx="7075918" cy="5717206"/>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3. Recompensas Extrínsecas</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Una de las motivaciones básicas para los empleados en el trabajo es el salario. Linz y </a:t>
            </a:r>
            <a:r>
              <a:rPr lang="es-MX" sz="1600" dirty="0" err="1">
                <a:latin typeface="Calibri" panose="020F0502020204030204" pitchFamily="34" charset="0"/>
                <a:cs typeface="Calibri" panose="020F0502020204030204" pitchFamily="34" charset="0"/>
              </a:rPr>
              <a:t>Semykina</a:t>
            </a:r>
            <a:r>
              <a:rPr lang="es-MX" sz="1600" dirty="0">
                <a:latin typeface="Calibri" panose="020F0502020204030204" pitchFamily="34" charset="0"/>
                <a:cs typeface="Calibri" panose="020F0502020204030204" pitchFamily="34" charset="0"/>
              </a:rPr>
              <a:t> (2012) revelaron que el ingreso personal está correlacionado positivamente con la satisfacción en el trabajo. Un estudio con los profesionales de </a:t>
            </a:r>
            <a:r>
              <a:rPr lang="es-MX" sz="1600" dirty="0" err="1">
                <a:latin typeface="Calibri" panose="020F0502020204030204" pitchFamily="34" charset="0"/>
                <a:cs typeface="Calibri" panose="020F0502020204030204" pitchFamily="34" charset="0"/>
              </a:rPr>
              <a:t>Taiwan</a:t>
            </a:r>
            <a:r>
              <a:rPr lang="es-MX" sz="1600" dirty="0">
                <a:latin typeface="Calibri" panose="020F0502020204030204" pitchFamily="34" charset="0"/>
                <a:cs typeface="Calibri" panose="020F0502020204030204" pitchFamily="34" charset="0"/>
              </a:rPr>
              <a:t> R&amp;D, en el sector tecnológico, encontró que los incentivos monetarios basados en el esfuerzo, tienen una relación positiva con su ejecución laboral. Adicionalmente, el costo del monitoreo se reduce y se vuelve más competitivo entre el personal. De acuerdo con Liu (2010), Huawei, una compañía China de tecnología informática, ofrece un salario básico alto y la cantidad aún aumenta cada año. En comparación con otros no graduados y graduados, Huawei paga al menos RMB 4000 más que la tasa promedio.  La estrategia de recompensas en Huawei con sus empleados, incrementa grandemente la productividad de la organización. Por el otro lado, los ingenieros en Huawei ganan de $6,600 a $22,000 anualmente, dependiendo de su ejecución. La técnica basada en la ejecución puede aumentar grandemente que el personal este atento y alerta.</a:t>
            </a:r>
          </a:p>
        </p:txBody>
      </p:sp>
      <p:pic>
        <p:nvPicPr>
          <p:cNvPr id="4" name="Imagen 3">
            <a:extLst>
              <a:ext uri="{FF2B5EF4-FFF2-40B4-BE49-F238E27FC236}">
                <a16:creationId xmlns:a16="http://schemas.microsoft.com/office/drawing/2014/main" id="{F57CF027-7742-5306-7FDF-01215D3D689D}"/>
              </a:ext>
            </a:extLst>
          </p:cNvPr>
          <p:cNvPicPr>
            <a:picLocks noChangeAspect="1"/>
          </p:cNvPicPr>
          <p:nvPr/>
        </p:nvPicPr>
        <p:blipFill>
          <a:blip r:embed="rId2"/>
          <a:stretch>
            <a:fillRect/>
          </a:stretch>
        </p:blipFill>
        <p:spPr>
          <a:xfrm>
            <a:off x="436547" y="1626922"/>
            <a:ext cx="3604154" cy="4440591"/>
          </a:xfrm>
          <a:prstGeom prst="rect">
            <a:avLst/>
          </a:prstGeom>
        </p:spPr>
      </p:pic>
    </p:spTree>
    <p:extLst>
      <p:ext uri="{BB962C8B-B14F-4D97-AF65-F5344CB8AC3E}">
        <p14:creationId xmlns:p14="http://schemas.microsoft.com/office/powerpoint/2010/main" val="115609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8209D6-EBC0-5A75-6D43-8B8F2FBD6567}"/>
              </a:ext>
            </a:extLst>
          </p:cNvPr>
          <p:cNvSpPr txBox="1"/>
          <p:nvPr/>
        </p:nvSpPr>
        <p:spPr>
          <a:xfrm>
            <a:off x="888763" y="734938"/>
            <a:ext cx="9998579"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Servicio Postal de los Estados Unidos (USPS) lleva a cabo el pago-por-ejecución desde 1995 y esto tiene un impacto significativo en las organizaciones.  El programa contrabalancea la pérdida neta constante de los últimos 24 años, la cual suma arriba de 10 billones de dólares. Con la implementación del programa, la USPS no solo mejora drásticamente sus finanzas, sino también proporciona puntualidad, seguridad en el trabajo y también eficiencia (Schuster et al, 2006). Cuando una proporción del salario depende de la ejecución, los empleados tienden a trabajar con mayor empeño. No obstante, puede provocar un drástico impacto en algunos de ellos, pues detuvieron su ejecución cuando el pago era solo por asistir al trabajo.</a:t>
            </a:r>
          </a:p>
          <a:p>
            <a:pPr>
              <a:lnSpc>
                <a:spcPct val="150000"/>
              </a:lnSpc>
            </a:pPr>
            <a:r>
              <a:rPr lang="es-MX" sz="1600" dirty="0">
                <a:latin typeface="Calibri" panose="020F0502020204030204" pitchFamily="34" charset="0"/>
                <a:cs typeface="Calibri" panose="020F0502020204030204" pitchFamily="34" charset="0"/>
              </a:rPr>
              <a:t>	El beneficio marginal es también otro instrumento usado para reforzar al personal. En el año 2013, Google, Inc. Obtuvo el primer lugar en la revista </a:t>
            </a:r>
            <a:r>
              <a:rPr lang="es-MX" sz="1600" i="1" dirty="0" err="1">
                <a:latin typeface="Calibri" panose="020F0502020204030204" pitchFamily="34" charset="0"/>
                <a:cs typeface="Calibri" panose="020F0502020204030204" pitchFamily="34" charset="0"/>
              </a:rPr>
              <a:t>Fortune</a:t>
            </a:r>
            <a:r>
              <a:rPr lang="es-MX" sz="1600" dirty="0">
                <a:latin typeface="Calibri" panose="020F0502020204030204" pitchFamily="34" charset="0"/>
                <a:cs typeface="Calibri" panose="020F0502020204030204" pitchFamily="34" charset="0"/>
              </a:rPr>
              <a:t>, como la mejor compañía para la que uno podría trabajar. Google es bien conocida por los beneficios para sus empleados. Google ofrece una variedad de beneficios como la alimentación complementaria desde la cafetería, servicios de cuidados infantiles, cuidado de la salud, servicios de lavandería, transportación en camión, instalaciones deportivas y muchos días de asueto e incluso, lecciones de lengua extranjera. Cuando a los trabajadores se les refuerza por sus ejecuciones, ellos muy probablemente aumentarán su conducta y ejecutarán mejor. Consecuentemente, las recompensas monetarias o extrínsecas, refuerzan la conducta laboral de los empleados positivamente.</a:t>
            </a:r>
          </a:p>
        </p:txBody>
      </p:sp>
    </p:spTree>
    <p:extLst>
      <p:ext uri="{BB962C8B-B14F-4D97-AF65-F5344CB8AC3E}">
        <p14:creationId xmlns:p14="http://schemas.microsoft.com/office/powerpoint/2010/main" val="12258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A7C39F-716B-B8E3-EED0-7BDE6AD4B0B3}"/>
              </a:ext>
            </a:extLst>
          </p:cNvPr>
          <p:cNvSpPr txBox="1"/>
          <p:nvPr/>
        </p:nvSpPr>
        <p:spPr>
          <a:xfrm>
            <a:off x="888763" y="743484"/>
            <a:ext cx="10579693" cy="5347874"/>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4. Recompensas Intrínsecas</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Otro tipo de reforzamiento positivo es la recompensa intrínseca. Esta involucra algo diferente a la motivación financiera. Puede ser meramente un halago, delegación de alguna función, empoderamiento o reconocimiento social, pero tiene un impacto  sobre la ejecución de los empleados en una forma positiva. Cuando los trabajadores reciben reconocimiento de sus administrativos o supervisores como resultado de su trabajo bien hecho, se sentirán apreciados y tendrán un sentido de pertenencia a la compañía (Shiraz, Rashid &amp; </a:t>
            </a:r>
            <a:r>
              <a:rPr lang="es-MX" sz="1600" dirty="0" err="1">
                <a:latin typeface="Calibri" panose="020F0502020204030204" pitchFamily="34" charset="0"/>
                <a:cs typeface="Calibri" panose="020F0502020204030204" pitchFamily="34" charset="0"/>
              </a:rPr>
              <a:t>Riaz</a:t>
            </a:r>
            <a:r>
              <a:rPr lang="es-MX" sz="1600" dirty="0">
                <a:latin typeface="Calibri" panose="020F0502020204030204" pitchFamily="34" charset="0"/>
                <a:cs typeface="Calibri" panose="020F0502020204030204" pitchFamily="34" charset="0"/>
              </a:rPr>
              <a:t>, 2011). Esto es muy valorado por el personal y es muy probable que ellos se esforzarán a ejecutar mejor.</a:t>
            </a:r>
          </a:p>
          <a:p>
            <a:pPr>
              <a:lnSpc>
                <a:spcPct val="150000"/>
              </a:lnSpc>
            </a:pPr>
            <a:r>
              <a:rPr lang="es-MX" sz="1600" dirty="0">
                <a:latin typeface="Calibri" panose="020F0502020204030204" pitchFamily="34" charset="0"/>
                <a:cs typeface="Calibri" panose="020F0502020204030204" pitchFamily="34" charset="0"/>
              </a:rPr>
              <a:t>	En los hallazgos bajo “El Principio de la Zanahoria”, se mostró que 65 % de los respondientes no recibieron ningún tipo de reconocimiento y 79% reportaron que la falta de apreciación es la razón principal para abandonar la organización. </a:t>
            </a:r>
          </a:p>
          <a:p>
            <a:pPr>
              <a:lnSpc>
                <a:spcPct val="150000"/>
              </a:lnSpc>
            </a:pPr>
            <a:r>
              <a:rPr lang="es-MX" sz="1600" dirty="0">
                <a:latin typeface="Calibri" panose="020F0502020204030204" pitchFamily="34" charset="0"/>
                <a:cs typeface="Calibri" panose="020F0502020204030204" pitchFamily="34" charset="0"/>
              </a:rPr>
              <a:t>Aquéllos empleados con el entusiasmo más alto, 94.4% respondieron que los administrativos han reconocido su competencia. Esto mostró una necesidad significativa del personal a ser reconocidos, para ser más efectivos en sus ejecuciones. </a:t>
            </a:r>
          </a:p>
          <a:p>
            <a:pPr>
              <a:lnSpc>
                <a:spcPct val="150000"/>
              </a:lnSpc>
            </a:pPr>
            <a:r>
              <a:rPr lang="es-MX" sz="1600" dirty="0">
                <a:latin typeface="Calibri" panose="020F0502020204030204" pitchFamily="34" charset="0"/>
                <a:cs typeface="Calibri" panose="020F0502020204030204" pitchFamily="34" charset="0"/>
              </a:rPr>
              <a:t>Las organizaciones que identifican exitosamente la brillantez tienen la propensión a ser más lucrativas y se ha reportado que ellas pueden ganar mas de 3 veces a cambio.</a:t>
            </a:r>
          </a:p>
          <a:p>
            <a:pPr>
              <a:lnSpc>
                <a:spcPct val="150000"/>
              </a:lnSpc>
            </a:pPr>
            <a:r>
              <a:rPr lang="es-MX" sz="1600" dirty="0">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40295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D556AC-70C4-A31B-B270-F392F3BF7587}"/>
              </a:ext>
            </a:extLst>
          </p:cNvPr>
          <p:cNvSpPr txBox="1"/>
          <p:nvPr/>
        </p:nvSpPr>
        <p:spPr>
          <a:xfrm>
            <a:off x="726393" y="683664"/>
            <a:ext cx="7161375"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Más que eso, </a:t>
            </a:r>
            <a:r>
              <a:rPr lang="es-MX" sz="1600" dirty="0" err="1">
                <a:latin typeface="Calibri" panose="020F0502020204030204" pitchFamily="34" charset="0"/>
                <a:cs typeface="Calibri" panose="020F0502020204030204" pitchFamily="34" charset="0"/>
              </a:rPr>
              <a:t>Wynter</a:t>
            </a:r>
            <a:r>
              <a:rPr lang="es-MX" sz="1600" dirty="0">
                <a:latin typeface="Calibri" panose="020F0502020204030204" pitchFamily="34" charset="0"/>
                <a:cs typeface="Calibri" panose="020F0502020204030204" pitchFamily="34" charset="0"/>
              </a:rPr>
              <a:t>-Palmer y Jennifer (2012) mantuvieron que el empoderamiento o la sensación de autoridad otorgada a los empleados, se usa para reforzar la propia capacidad y también aumenta las habilidades de toma de decisiones en el trabajo. Un estudio conducido en </a:t>
            </a:r>
            <a:r>
              <a:rPr lang="es-MX" sz="1600" dirty="0" err="1">
                <a:latin typeface="Calibri" panose="020F0502020204030204" pitchFamily="34" charset="0"/>
                <a:cs typeface="Calibri" panose="020F0502020204030204" pitchFamily="34" charset="0"/>
              </a:rPr>
              <a:t>Golestan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Telecommunication</a:t>
            </a:r>
            <a:r>
              <a:rPr lang="es-MX" sz="1600" dirty="0">
                <a:latin typeface="Calibri" panose="020F0502020204030204" pitchFamily="34" charset="0"/>
                <a:cs typeface="Calibri" panose="020F0502020204030204" pitchFamily="34" charset="0"/>
              </a:rPr>
              <a:t> Company, localizada en Irán, mostró que el empoderamiento mejoraba significativamente la ejecución laboral (</a:t>
            </a:r>
            <a:r>
              <a:rPr lang="es-MX" sz="1600" dirty="0" err="1">
                <a:latin typeface="Calibri" panose="020F0502020204030204" pitchFamily="34" charset="0"/>
                <a:cs typeface="Calibri" panose="020F0502020204030204" pitchFamily="34" charset="0"/>
              </a:rPr>
              <a:t>Siami</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Gorji</a:t>
            </a:r>
            <a:r>
              <a:rPr lang="es-MX" sz="1600" dirty="0">
                <a:latin typeface="Calibri" panose="020F0502020204030204" pitchFamily="34" charset="0"/>
                <a:cs typeface="Calibri" panose="020F0502020204030204" pitchFamily="34" charset="0"/>
              </a:rPr>
              <a:t>, 2011).</a:t>
            </a:r>
          </a:p>
          <a:p>
            <a:pPr>
              <a:lnSpc>
                <a:spcPct val="150000"/>
              </a:lnSpc>
            </a:pPr>
            <a:r>
              <a:rPr lang="es-MX" sz="1600" dirty="0">
                <a:latin typeface="Calibri" panose="020F0502020204030204" pitchFamily="34" charset="0"/>
                <a:cs typeface="Calibri" panose="020F0502020204030204" pitchFamily="34" charset="0"/>
              </a:rPr>
              <a:t>	Ritz-Carlton, una cadena de hoteles, es bien conocida por su servicio de clase dorada. Si se da una queja o solicitud por parte de un cliente, el administrador permite que el personal utilice arriba de $2,000 sin el permiso del administrador y sin ninguna aprobación, esta cantidad también va aumentando. Ritz-Carlton ha demostrado la confianza de empoderar a su personal, con objeto de que cada uno de sus clientes se encuentre satisfecho. Recíprocamente, los empleados se sienten más satisfechos con sus trabajos y aumenta su nivel de compromiso con la compañía. Cuando se esfuerzan por actuar mejor, los clientes estarán satisfechos y como resultado, habrá un crecimiento positivo en ingresos y beneficios.</a:t>
            </a:r>
          </a:p>
        </p:txBody>
      </p:sp>
      <p:pic>
        <p:nvPicPr>
          <p:cNvPr id="3" name="Imagen 2">
            <a:extLst>
              <a:ext uri="{FF2B5EF4-FFF2-40B4-BE49-F238E27FC236}">
                <a16:creationId xmlns:a16="http://schemas.microsoft.com/office/drawing/2014/main" id="{396858D8-A431-1DC8-EFDE-F2B209B23708}"/>
              </a:ext>
            </a:extLst>
          </p:cNvPr>
          <p:cNvPicPr>
            <a:picLocks noChangeAspect="1"/>
          </p:cNvPicPr>
          <p:nvPr/>
        </p:nvPicPr>
        <p:blipFill>
          <a:blip r:embed="rId2"/>
          <a:stretch>
            <a:fillRect/>
          </a:stretch>
        </p:blipFill>
        <p:spPr>
          <a:xfrm>
            <a:off x="8263783" y="1736238"/>
            <a:ext cx="3550021" cy="3488948"/>
          </a:xfrm>
          <a:prstGeom prst="rect">
            <a:avLst/>
          </a:prstGeom>
        </p:spPr>
      </p:pic>
    </p:spTree>
    <p:extLst>
      <p:ext uri="{BB962C8B-B14F-4D97-AF65-F5344CB8AC3E}">
        <p14:creationId xmlns:p14="http://schemas.microsoft.com/office/powerpoint/2010/main" val="336073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F3E5FF-AB49-761D-1EB6-45D5B2FF914A}"/>
              </a:ext>
            </a:extLst>
          </p:cNvPr>
          <p:cNvSpPr txBox="1"/>
          <p:nvPr/>
        </p:nvSpPr>
        <p:spPr>
          <a:xfrm>
            <a:off x="5776957" y="777667"/>
            <a:ext cx="5221480" cy="4609211"/>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5. CASTIGO</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El castigo es una herramienta empleada para remover conductas no deseadas y puede  usarse para reducir la intensidad de los comportamientos. Basándonos en un estudio efectuado sobre la puntualidad de los trabajadores, se ha revelado que resulta efectivo el penalizar a los empleados por llegar tarde a trabajar. El porcentaje de trabajadores que llegan tarde disminuyó 66% y 55% de ellos, actualmente reportan llegar a trabajar más temprano.       Esto demuestra que el que los empleados paguen multas, es un recurso más exitoso que el pagarles por mejorar su puntualidad (</a:t>
            </a:r>
            <a:r>
              <a:rPr lang="es-MX" sz="1600" dirty="0" err="1">
                <a:latin typeface="Calibri" panose="020F0502020204030204" pitchFamily="34" charset="0"/>
                <a:cs typeface="Calibri" panose="020F0502020204030204" pitchFamily="34" charset="0"/>
              </a:rPr>
              <a:t>Siang</a:t>
            </a:r>
            <a:r>
              <a:rPr lang="es-MX" sz="1600" dirty="0">
                <a:latin typeface="Calibri" panose="020F0502020204030204" pitchFamily="34" charset="0"/>
                <a:cs typeface="Calibri" panose="020F0502020204030204" pitchFamily="34" charset="0"/>
              </a:rPr>
              <a:t>, 2012).</a:t>
            </a:r>
          </a:p>
        </p:txBody>
      </p:sp>
      <p:pic>
        <p:nvPicPr>
          <p:cNvPr id="3" name="Imagen 2">
            <a:extLst>
              <a:ext uri="{FF2B5EF4-FFF2-40B4-BE49-F238E27FC236}">
                <a16:creationId xmlns:a16="http://schemas.microsoft.com/office/drawing/2014/main" id="{47417455-A7F0-E31C-1951-7F117EA08775}"/>
              </a:ext>
            </a:extLst>
          </p:cNvPr>
          <p:cNvPicPr>
            <a:picLocks noChangeAspect="1"/>
          </p:cNvPicPr>
          <p:nvPr/>
        </p:nvPicPr>
        <p:blipFill>
          <a:blip r:embed="rId2"/>
          <a:stretch>
            <a:fillRect/>
          </a:stretch>
        </p:blipFill>
        <p:spPr>
          <a:xfrm>
            <a:off x="1193563" y="1386822"/>
            <a:ext cx="3686175" cy="3390900"/>
          </a:xfrm>
          <a:prstGeom prst="rect">
            <a:avLst/>
          </a:prstGeom>
        </p:spPr>
      </p:pic>
    </p:spTree>
    <p:extLst>
      <p:ext uri="{BB962C8B-B14F-4D97-AF65-F5344CB8AC3E}">
        <p14:creationId xmlns:p14="http://schemas.microsoft.com/office/powerpoint/2010/main" val="67173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B84D58-5C04-19F4-ADDF-565E9BC8DA45}"/>
              </a:ext>
            </a:extLst>
          </p:cNvPr>
          <p:cNvSpPr txBox="1"/>
          <p:nvPr/>
        </p:nvSpPr>
        <p:spPr>
          <a:xfrm>
            <a:off x="964250" y="324740"/>
            <a:ext cx="10263499" cy="6740307"/>
          </a:xfrm>
          <a:prstGeom prst="rect">
            <a:avLst/>
          </a:prstGeom>
          <a:noFill/>
        </p:spPr>
        <p:txBody>
          <a:bodyPr wrap="square" rtlCol="0">
            <a:spAutoFit/>
          </a:bodyPr>
          <a:lstStyle/>
          <a:p>
            <a:r>
              <a:rPr lang="es-MX" sz="1600" dirty="0">
                <a:latin typeface="Calibri" panose="020F0502020204030204" pitchFamily="34" charset="0"/>
                <a:cs typeface="Calibri" panose="020F0502020204030204" pitchFamily="34" charset="0"/>
              </a:rPr>
              <a:t>6. DISCUSIÓN</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	Se ha encontrado que el reforzamiento positivo, tanto intrínseco como extrínseco está positivamente ligado  con la ejecución de los empleados (Peterson &amp; </a:t>
            </a:r>
            <a:r>
              <a:rPr lang="es-MX" sz="1600" dirty="0" err="1">
                <a:latin typeface="Calibri" panose="020F0502020204030204" pitchFamily="34" charset="0"/>
                <a:cs typeface="Calibri" panose="020F0502020204030204" pitchFamily="34" charset="0"/>
              </a:rPr>
              <a:t>Luthans</a:t>
            </a:r>
            <a:r>
              <a:rPr lang="es-MX" sz="1600" dirty="0">
                <a:latin typeface="Calibri" panose="020F0502020204030204" pitchFamily="34" charset="0"/>
                <a:cs typeface="Calibri" panose="020F0502020204030204" pitchFamily="34" charset="0"/>
              </a:rPr>
              <a:t>, 2006). El reforzamiento positivo es altamente efectivo para fortalecer  e incrementar conductas. El tipo de herramientas para el reforzamiento incorporan al salario, incentivos basados en la ejecución y beneficios adicionales. Estos recursos motivan a los empleados para presentar lo mejor de  ellos en la corporación y mantenerse en la cima. </a:t>
            </a:r>
            <a:r>
              <a:rPr lang="es-MX" sz="1600" dirty="0" err="1">
                <a:latin typeface="Calibri" panose="020F0502020204030204" pitchFamily="34" charset="0"/>
                <a:cs typeface="Calibri" panose="020F0502020204030204" pitchFamily="34" charset="0"/>
              </a:rPr>
              <a:t>Balliet</a:t>
            </a:r>
            <a:r>
              <a:rPr lang="es-MX" sz="1600" dirty="0">
                <a:latin typeface="Calibri" panose="020F0502020204030204" pitchFamily="34" charset="0"/>
                <a:cs typeface="Calibri" panose="020F0502020204030204" pitchFamily="34" charset="0"/>
              </a:rPr>
              <a:t>, Mulder &amp; Van Lange (2011) señalaron que las recompensas son mas efectivas donde es más caro operar. Pareciera que resulta mas valioso y mas atractivo, por lo que consigue una mejor respuesta. </a:t>
            </a:r>
          </a:p>
          <a:p>
            <a:pPr>
              <a:lnSpc>
                <a:spcPct val="150000"/>
              </a:lnSpc>
            </a:pPr>
            <a:r>
              <a:rPr lang="es-MX" sz="1600" dirty="0">
                <a:latin typeface="Calibri" panose="020F0502020204030204" pitchFamily="34" charset="0"/>
                <a:cs typeface="Calibri" panose="020F0502020204030204" pitchFamily="34" charset="0"/>
              </a:rPr>
              <a:t>	Islam &amp; Ismail (2008) enuncian 6 factores mayormente motivantes para los empleados incluyendo: </a:t>
            </a: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Alto salario </a:t>
            </a: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Condiciones de trabajo confortables</a:t>
            </a: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Promociones</a:t>
            </a: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Tareas retadoras</a:t>
            </a: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Empleo seguro</a:t>
            </a:r>
          </a:p>
          <a:p>
            <a:pPr marL="342900" indent="-342900">
              <a:lnSpc>
                <a:spcPct val="150000"/>
              </a:lnSpc>
              <a:buFont typeface="+mj-lt"/>
              <a:buAutoNum type="arabicPeriod"/>
            </a:pPr>
            <a:r>
              <a:rPr lang="es-MX" sz="1600" dirty="0">
                <a:latin typeface="Calibri" panose="020F0502020204030204" pitchFamily="34" charset="0"/>
                <a:cs typeface="Calibri" panose="020F0502020204030204" pitchFamily="34" charset="0"/>
              </a:rPr>
              <a:t>Ser apreciado</a:t>
            </a:r>
          </a:p>
          <a:p>
            <a:pPr>
              <a:lnSpc>
                <a:spcPct val="150000"/>
              </a:lnSpc>
            </a:pPr>
            <a:r>
              <a:rPr lang="es-MX" sz="1600" dirty="0">
                <a:latin typeface="Calibri" panose="020F0502020204030204" pitchFamily="34" charset="0"/>
                <a:cs typeface="Calibri" panose="020F0502020204030204" pitchFamily="34" charset="0"/>
              </a:rPr>
              <a:t>																			…..</a:t>
            </a:r>
          </a:p>
          <a:p>
            <a:pPr>
              <a:lnSpc>
                <a:spcPct val="150000"/>
              </a:lnSpc>
            </a:pPr>
            <a:r>
              <a:rPr lang="es-MX" sz="1600" dirty="0">
                <a:latin typeface="Calibri" panose="020F0502020204030204" pitchFamily="34" charset="0"/>
                <a:cs typeface="Calibri" panose="020F0502020204030204" pitchFamily="34" charset="0"/>
              </a:rPr>
              <a:t>	</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211825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docProps/app.xml><?xml version="1.0" encoding="utf-8"?>
<Properties xmlns="http://schemas.openxmlformats.org/officeDocument/2006/extended-properties" xmlns:vt="http://schemas.openxmlformats.org/officeDocument/2006/docPropsVTypes">
  <Template>TM16401371[[fn=Atlas]]</Template>
  <TotalTime>229</TotalTime>
  <Words>1918</Words>
  <Application>Microsoft Office PowerPoint</Application>
  <PresentationFormat>Panorámica</PresentationFormat>
  <Paragraphs>61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Calibri</vt:lpstr>
      <vt:lpstr>Calibri Light</vt:lpstr>
      <vt:lpstr>Rockwell</vt:lpstr>
      <vt:lpstr>Wingdings</vt:lpstr>
      <vt:lpstr>Atlas</vt:lpstr>
      <vt:lpstr>El impacto del Reforzamiento Positivo en la Ejecución y Organización de los Empleados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12</cp:revision>
  <dcterms:created xsi:type="dcterms:W3CDTF">2025-09-30T13:58:49Z</dcterms:created>
  <dcterms:modified xsi:type="dcterms:W3CDTF">2025-10-02T14:42:07Z</dcterms:modified>
</cp:coreProperties>
</file>