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9/29/2025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‹Nº›</a:t>
            </a:fld>
            <a:endParaRPr lang="en-US" dirty="0"/>
          </a:p>
        </p:txBody>
      </p:sp>
    </p:spTree>
    <p:extLst>
      <p:ext uri="{BB962C8B-B14F-4D97-AF65-F5344CB8AC3E}">
        <p14:creationId xmlns:p14="http://schemas.microsoft.com/office/powerpoint/2010/main" val="367675811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‹Nº›</a:t>
            </a:fld>
            <a:endParaRPr lang="en-US" dirty="0"/>
          </a:p>
        </p:txBody>
      </p:sp>
    </p:spTree>
    <p:extLst>
      <p:ext uri="{BB962C8B-B14F-4D97-AF65-F5344CB8AC3E}">
        <p14:creationId xmlns:p14="http://schemas.microsoft.com/office/powerpoint/2010/main" val="1213711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9/29/2025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‹Nº›</a:t>
            </a:fld>
            <a:endParaRPr lang="en-US" dirty="0"/>
          </a:p>
        </p:txBody>
      </p:sp>
    </p:spTree>
    <p:extLst>
      <p:ext uri="{BB962C8B-B14F-4D97-AF65-F5344CB8AC3E}">
        <p14:creationId xmlns:p14="http://schemas.microsoft.com/office/powerpoint/2010/main" val="684764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smtClean="0"/>
              <a:t>9/29/2025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‹Nº›</a:t>
            </a:fld>
            <a:endParaRPr lang="en-US" dirty="0"/>
          </a:p>
        </p:txBody>
      </p:sp>
    </p:spTree>
    <p:extLst>
      <p:ext uri="{BB962C8B-B14F-4D97-AF65-F5344CB8AC3E}">
        <p14:creationId xmlns:p14="http://schemas.microsoft.com/office/powerpoint/2010/main" val="979360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1160EA64-D806-43AC-9DF2-F8C432F32B4C}" type="datetimeFigureOut">
              <a:rPr lang="en-US" smtClean="0"/>
              <a:t>9/29/2025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‹Nº›</a:t>
            </a:fld>
            <a:endParaRPr lang="en-US" dirty="0"/>
          </a:p>
        </p:txBody>
      </p:sp>
    </p:spTree>
    <p:extLst>
      <p:ext uri="{BB962C8B-B14F-4D97-AF65-F5344CB8AC3E}">
        <p14:creationId xmlns:p14="http://schemas.microsoft.com/office/powerpoint/2010/main" val="139393590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smtClean="0"/>
              <a:t>9/29/2025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‹Nº›</a:t>
            </a:fld>
            <a:endParaRPr lang="en-US" dirty="0"/>
          </a:p>
        </p:txBody>
      </p:sp>
    </p:spTree>
    <p:extLst>
      <p:ext uri="{BB962C8B-B14F-4D97-AF65-F5344CB8AC3E}">
        <p14:creationId xmlns:p14="http://schemas.microsoft.com/office/powerpoint/2010/main" val="929485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4F7D4976-E339-4826-83B7-FBD03F55ECF8}" type="datetimeFigureOut">
              <a:rPr lang="en-US" smtClean="0"/>
              <a:t>9/29/2025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t>‹Nº›</a:t>
            </a:fld>
            <a:endParaRPr lang="en-US" dirty="0"/>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4294191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9/29/2025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‹Nº›</a:t>
            </a:fld>
            <a:endParaRPr lang="en-US" dirty="0"/>
          </a:p>
        </p:txBody>
      </p:sp>
    </p:spTree>
    <p:extLst>
      <p:ext uri="{BB962C8B-B14F-4D97-AF65-F5344CB8AC3E}">
        <p14:creationId xmlns:p14="http://schemas.microsoft.com/office/powerpoint/2010/main" val="976149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9/29/2025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‹Nº›</a:t>
            </a:fld>
            <a:endParaRPr lang="en-US" dirty="0"/>
          </a:p>
        </p:txBody>
      </p:sp>
    </p:spTree>
    <p:extLst>
      <p:ext uri="{BB962C8B-B14F-4D97-AF65-F5344CB8AC3E}">
        <p14:creationId xmlns:p14="http://schemas.microsoft.com/office/powerpoint/2010/main" val="1215438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1BE4249-C0D0-4B06-8692-E8BB871AF643}" type="datetimeFigureOut">
              <a:rPr lang="en-US" smtClean="0"/>
              <a:t>9/29/2025</a:t>
            </a:fld>
            <a:endParaRPr lang="en-US" dirty="0"/>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‹Nº›</a:t>
            </a:fld>
            <a:endParaRPr lang="en-US" dirty="0"/>
          </a:p>
        </p:txBody>
      </p:sp>
    </p:spTree>
    <p:extLst>
      <p:ext uri="{BB962C8B-B14F-4D97-AF65-F5344CB8AC3E}">
        <p14:creationId xmlns:p14="http://schemas.microsoft.com/office/powerpoint/2010/main" val="2606383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042B0DB6-F5C7-45FB-8CF3-31B45F9C2DAC}" type="datetimeFigureOut">
              <a:rPr lang="en-US" smtClean="0"/>
              <a:t>9/29/2025</a:t>
            </a:fld>
            <a:endParaRPr lang="en-US" dirty="0"/>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‹Nº›</a:t>
            </a:fld>
            <a:endParaRPr lang="en-US" dirty="0"/>
          </a:p>
        </p:txBody>
      </p:sp>
    </p:spTree>
    <p:extLst>
      <p:ext uri="{BB962C8B-B14F-4D97-AF65-F5344CB8AC3E}">
        <p14:creationId xmlns:p14="http://schemas.microsoft.com/office/powerpoint/2010/main" val="860879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smtClean="0"/>
              <a:t>9/29/2025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smtClean="0"/>
              <a:pPr/>
              <a:t>‹Nº›</a:t>
            </a:fld>
            <a:endParaRPr lang="en-US" dirty="0"/>
          </a:p>
        </p:txBody>
      </p:sp>
    </p:spTree>
    <p:extLst>
      <p:ext uri="{BB962C8B-B14F-4D97-AF65-F5344CB8AC3E}">
        <p14:creationId xmlns:p14="http://schemas.microsoft.com/office/powerpoint/2010/main" val="265694863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190D9E-C58A-792A-8C32-4CEF5AE7566C}"/>
              </a:ext>
            </a:extLst>
          </p:cNvPr>
          <p:cNvSpPr>
            <a:spLocks noGrp="1"/>
          </p:cNvSpPr>
          <p:nvPr>
            <p:ph type="ctrTitle"/>
          </p:nvPr>
        </p:nvSpPr>
        <p:spPr>
          <a:xfrm>
            <a:off x="1600200" y="592127"/>
            <a:ext cx="8991600" cy="1645920"/>
          </a:xfrm>
        </p:spPr>
        <p:txBody>
          <a:bodyPr>
            <a:normAutofit/>
          </a:bodyPr>
          <a:lstStyle/>
          <a:p>
            <a:r>
              <a:rPr lang="es-MX" sz="7200" dirty="0">
                <a:latin typeface="Calibri" panose="020F0502020204030204" pitchFamily="34" charset="0"/>
                <a:cs typeface="Calibri" panose="020F0502020204030204" pitchFamily="34" charset="0"/>
              </a:rPr>
              <a:t>SOBRECORRECCIÓN</a:t>
            </a:r>
          </a:p>
        </p:txBody>
      </p:sp>
      <p:sp>
        <p:nvSpPr>
          <p:cNvPr id="3" name="Subtítulo 2">
            <a:extLst>
              <a:ext uri="{FF2B5EF4-FFF2-40B4-BE49-F238E27FC236}">
                <a16:creationId xmlns:a16="http://schemas.microsoft.com/office/drawing/2014/main" id="{C67191F5-BA00-9490-AA54-F690F842E71B}"/>
              </a:ext>
            </a:extLst>
          </p:cNvPr>
          <p:cNvSpPr>
            <a:spLocks noGrp="1"/>
          </p:cNvSpPr>
          <p:nvPr>
            <p:ph type="subTitle" idx="1"/>
          </p:nvPr>
        </p:nvSpPr>
        <p:spPr>
          <a:xfrm>
            <a:off x="1600200" y="2988655"/>
            <a:ext cx="4804033" cy="1819679"/>
          </a:xfrm>
        </p:spPr>
        <p:txBody>
          <a:bodyPr>
            <a:noAutofit/>
          </a:bodyPr>
          <a:lstStyle/>
          <a:p>
            <a:r>
              <a:rPr lang="es-MX" dirty="0">
                <a:solidFill>
                  <a:schemeClr val="bg1"/>
                </a:solidFill>
              </a:rPr>
              <a:t>RAYMOND G. MILTENBERGER </a:t>
            </a:r>
          </a:p>
          <a:p>
            <a:r>
              <a:rPr lang="es-MX" dirty="0">
                <a:solidFill>
                  <a:schemeClr val="bg1"/>
                </a:solidFill>
              </a:rPr>
              <a:t>&amp; </a:t>
            </a:r>
          </a:p>
          <a:p>
            <a:r>
              <a:rPr lang="es-MX" dirty="0">
                <a:solidFill>
                  <a:schemeClr val="bg1"/>
                </a:solidFill>
              </a:rPr>
              <a:t>R. WAYNE FUQUA</a:t>
            </a:r>
          </a:p>
          <a:p>
            <a:r>
              <a:rPr lang="es-MX" dirty="0">
                <a:solidFill>
                  <a:schemeClr val="bg1"/>
                </a:solidFill>
              </a:rPr>
              <a:t>WESTERN MICHIGAN UNIVERSITY</a:t>
            </a:r>
          </a:p>
        </p:txBody>
      </p:sp>
      <p:pic>
        <p:nvPicPr>
          <p:cNvPr id="5" name="Imagen 4" descr="Un hombre con lentes en un jardín&#10;&#10;El contenido generado por IA puede ser incorrecto.">
            <a:extLst>
              <a:ext uri="{FF2B5EF4-FFF2-40B4-BE49-F238E27FC236}">
                <a16:creationId xmlns:a16="http://schemas.microsoft.com/office/drawing/2014/main" id="{E2269F63-4A35-3C69-7ABB-F6B60ABE7C12}"/>
              </a:ext>
            </a:extLst>
          </p:cNvPr>
          <p:cNvPicPr>
            <a:picLocks noChangeAspect="1"/>
          </p:cNvPicPr>
          <p:nvPr/>
        </p:nvPicPr>
        <p:blipFill>
          <a:blip r:embed="rId2"/>
          <a:stretch>
            <a:fillRect/>
          </a:stretch>
        </p:blipFill>
        <p:spPr>
          <a:xfrm>
            <a:off x="6527800" y="2456679"/>
            <a:ext cx="4064000" cy="4064000"/>
          </a:xfrm>
          <a:prstGeom prst="rect">
            <a:avLst/>
          </a:prstGeom>
        </p:spPr>
      </p:pic>
      <p:sp>
        <p:nvSpPr>
          <p:cNvPr id="6" name="CuadroTexto 5">
            <a:extLst>
              <a:ext uri="{FF2B5EF4-FFF2-40B4-BE49-F238E27FC236}">
                <a16:creationId xmlns:a16="http://schemas.microsoft.com/office/drawing/2014/main" id="{F675E399-A3E0-AE1C-5037-8FE357A5FDE7}"/>
              </a:ext>
            </a:extLst>
          </p:cNvPr>
          <p:cNvSpPr txBox="1"/>
          <p:nvPr/>
        </p:nvSpPr>
        <p:spPr>
          <a:xfrm>
            <a:off x="2986335" y="5935904"/>
            <a:ext cx="2151404" cy="584775"/>
          </a:xfrm>
          <a:prstGeom prst="rect">
            <a:avLst/>
          </a:prstGeom>
          <a:noFill/>
        </p:spPr>
        <p:txBody>
          <a:bodyPr wrap="square" rtlCol="0">
            <a:spAutoFit/>
          </a:bodyPr>
          <a:lstStyle/>
          <a:p>
            <a:r>
              <a:rPr lang="es-MX" sz="1600" dirty="0" err="1">
                <a:latin typeface="Arial" panose="020B0604020202020204" pitchFamily="34" charset="0"/>
                <a:cs typeface="Arial" panose="020B0604020202020204" pitchFamily="34" charset="0"/>
              </a:rPr>
              <a:t>Ps</a:t>
            </a:r>
            <a:r>
              <a:rPr lang="es-MX" sz="1600" dirty="0">
                <a:latin typeface="Arial" panose="020B0604020202020204" pitchFamily="34" charset="0"/>
                <a:cs typeface="Arial" panose="020B0604020202020204" pitchFamily="34" charset="0"/>
              </a:rPr>
              <a:t> Jaime E Vargas M</a:t>
            </a:r>
          </a:p>
          <a:p>
            <a:r>
              <a:rPr lang="es-MX" sz="1600" dirty="0">
                <a:latin typeface="Arial" panose="020B0604020202020204" pitchFamily="34" charset="0"/>
                <a:cs typeface="Arial" panose="020B0604020202020204" pitchFamily="34" charset="0"/>
              </a:rPr>
              <a:t>           A515TE</a:t>
            </a:r>
          </a:p>
        </p:txBody>
      </p:sp>
    </p:spTree>
    <p:extLst>
      <p:ext uri="{BB962C8B-B14F-4D97-AF65-F5344CB8AC3E}">
        <p14:creationId xmlns:p14="http://schemas.microsoft.com/office/powerpoint/2010/main" val="3373538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82C95C37-D025-432C-7309-7AC293DD6522}"/>
              </a:ext>
            </a:extLst>
          </p:cNvPr>
          <p:cNvSpPr txBox="1"/>
          <p:nvPr/>
        </p:nvSpPr>
        <p:spPr>
          <a:xfrm>
            <a:off x="982767" y="1370616"/>
            <a:ext cx="6751177" cy="4116768"/>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Finalmente, diversos estudios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implementan la fase experimental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inmediatamente después de la terminación de otro procedimiento sin una fase de línea base intermedia. </a:t>
            </a:r>
          </a:p>
          <a:p>
            <a:pPr>
              <a:lnSpc>
                <a:spcPct val="150000"/>
              </a:lnSpc>
            </a:pPr>
            <a:r>
              <a:rPr lang="es-MX" sz="1600" dirty="0">
                <a:latin typeface="Calibri" panose="020F0502020204030204" pitchFamily="34" charset="0"/>
                <a:cs typeface="Calibri" panose="020F0502020204030204" pitchFamily="34" charset="0"/>
              </a:rPr>
              <a:t>	Cuando dos o más intervenciones son impuestas secuencialmente sobre la misma línea base, los efectos conductuales de la intervención posterior puede estar parcialmente determinada por su arreglo secuencial con intervenciones previas. </a:t>
            </a:r>
          </a:p>
          <a:p>
            <a:pPr>
              <a:lnSpc>
                <a:spcPct val="150000"/>
              </a:lnSpc>
            </a:pPr>
            <a:r>
              <a:rPr lang="es-MX" sz="1600" dirty="0">
                <a:latin typeface="Calibri" panose="020F0502020204030204" pitchFamily="34" charset="0"/>
                <a:cs typeface="Calibri" panose="020F0502020204030204" pitchFamily="34" charset="0"/>
              </a:rPr>
              <a:t>	No obstante, los investigadores deben diseñar experimentos para evitar efectos secuenciales, documentando empíricamente la ocurrencia y magnitud de efectos secuenciales o debieran reconocer los problemas de interpretación asociados con efectos secuenciales en sus experimentos.</a:t>
            </a:r>
          </a:p>
        </p:txBody>
      </p:sp>
      <p:sp>
        <p:nvSpPr>
          <p:cNvPr id="3" name="AutoShape 2" descr="niño científico de dibujos animados con bata blanca de laboratorio agitando  8387578 Vector en Vecteezy">
            <a:extLst>
              <a:ext uri="{FF2B5EF4-FFF2-40B4-BE49-F238E27FC236}">
                <a16:creationId xmlns:a16="http://schemas.microsoft.com/office/drawing/2014/main" id="{ACE91975-7278-3C72-FD9A-C14B3CCBCB4A}"/>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4" name="Imagen 3">
            <a:extLst>
              <a:ext uri="{FF2B5EF4-FFF2-40B4-BE49-F238E27FC236}">
                <a16:creationId xmlns:a16="http://schemas.microsoft.com/office/drawing/2014/main" id="{ADD21133-FD16-9A25-31E3-C1259B5B8F43}"/>
              </a:ext>
            </a:extLst>
          </p:cNvPr>
          <p:cNvPicPr>
            <a:picLocks noChangeAspect="1"/>
          </p:cNvPicPr>
          <p:nvPr/>
        </p:nvPicPr>
        <p:blipFill>
          <a:blip r:embed="rId2"/>
          <a:stretch>
            <a:fillRect/>
          </a:stretch>
        </p:blipFill>
        <p:spPr>
          <a:xfrm>
            <a:off x="8702783" y="1555282"/>
            <a:ext cx="2139322" cy="3832789"/>
          </a:xfrm>
          <a:prstGeom prst="rect">
            <a:avLst/>
          </a:prstGeom>
        </p:spPr>
      </p:pic>
    </p:spTree>
    <p:extLst>
      <p:ext uri="{BB962C8B-B14F-4D97-AF65-F5344CB8AC3E}">
        <p14:creationId xmlns:p14="http://schemas.microsoft.com/office/powerpoint/2010/main" val="1363919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95DEF81-FFF2-6B84-082F-138576088833}"/>
              </a:ext>
            </a:extLst>
          </p:cNvPr>
          <p:cNvSpPr txBox="1"/>
          <p:nvPr/>
        </p:nvSpPr>
        <p:spPr>
          <a:xfrm>
            <a:off x="828942" y="939729"/>
            <a:ext cx="10579694" cy="4978542"/>
          </a:xfrm>
          <a:prstGeom prst="rect">
            <a:avLst/>
          </a:prstGeom>
          <a:noFill/>
        </p:spPr>
        <p:txBody>
          <a:bodyPr wrap="square" rtlCol="0">
            <a:spAutoFit/>
          </a:bodyPr>
          <a:lstStyle/>
          <a:p>
            <a:r>
              <a:rPr lang="es-MX" sz="1600" dirty="0">
                <a:latin typeface="Calibri" panose="020F0502020204030204" pitchFamily="34" charset="0"/>
                <a:cs typeface="Calibri" panose="020F0502020204030204" pitchFamily="34" charset="0"/>
              </a:rPr>
              <a:t>CARACTERISTICAS DE CASTIGO</a:t>
            </a:r>
          </a:p>
          <a:p>
            <a:endParaRPr lang="es-MX" sz="1600" dirty="0">
              <a:latin typeface="Calibri" panose="020F0502020204030204" pitchFamily="34" charset="0"/>
              <a:cs typeface="Calibri" panose="020F0502020204030204" pitchFamily="34" charset="0"/>
            </a:endParaRPr>
          </a:p>
          <a:p>
            <a:pPr>
              <a:lnSpc>
                <a:spcPct val="150000"/>
              </a:lnSpc>
            </a:pPr>
            <a:r>
              <a:rPr lang="es-MX" sz="1600" dirty="0">
                <a:latin typeface="Calibri" panose="020F0502020204030204" pitchFamily="34" charset="0"/>
                <a:cs typeface="Calibri" panose="020F0502020204030204" pitchFamily="34" charset="0"/>
              </a:rPr>
              <a:t>	A pesar de declaraciones iniciales contrarias (</a:t>
            </a:r>
            <a:r>
              <a:rPr lang="es-MX" sz="1600" dirty="0" err="1">
                <a:latin typeface="Calibri" panose="020F0502020204030204" pitchFamily="34" charset="0"/>
                <a:cs typeface="Calibri" panose="020F0502020204030204" pitchFamily="34" charset="0"/>
              </a:rPr>
              <a:t>Foxx</a:t>
            </a:r>
            <a:r>
              <a:rPr lang="es-MX" sz="1600" dirty="0">
                <a:latin typeface="Calibri" panose="020F0502020204030204" pitchFamily="34" charset="0"/>
                <a:cs typeface="Calibri" panose="020F0502020204030204" pitchFamily="34" charset="0"/>
              </a:rPr>
              <a:t> &amp; </a:t>
            </a:r>
            <a:r>
              <a:rPr lang="es-MX" sz="1600" dirty="0" err="1">
                <a:latin typeface="Calibri" panose="020F0502020204030204" pitchFamily="34" charset="0"/>
                <a:cs typeface="Calibri" panose="020F0502020204030204" pitchFamily="34" charset="0"/>
              </a:rPr>
              <a:t>Azrin</a:t>
            </a:r>
            <a:r>
              <a:rPr lang="es-MX" sz="1600" dirty="0">
                <a:latin typeface="Calibri" panose="020F0502020204030204" pitchFamily="34" charset="0"/>
                <a:cs typeface="Calibri" panose="020F0502020204030204" pitchFamily="34" charset="0"/>
              </a:rPr>
              <a:t>, 1972),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se clasifica parsimoniosamente como un procedimiento de castigo. </a:t>
            </a:r>
            <a:r>
              <a:rPr lang="es-MX" sz="1600" dirty="0" err="1">
                <a:latin typeface="Calibri" panose="020F0502020204030204" pitchFamily="34" charset="0"/>
                <a:cs typeface="Calibri" panose="020F0502020204030204" pitchFamily="34" charset="0"/>
              </a:rPr>
              <a:t>Azrin</a:t>
            </a:r>
            <a:r>
              <a:rPr lang="es-MX" sz="1600" dirty="0">
                <a:latin typeface="Calibri" panose="020F0502020204030204" pitchFamily="34" charset="0"/>
                <a:cs typeface="Calibri" panose="020F0502020204030204" pitchFamily="34" charset="0"/>
              </a:rPr>
              <a:t> &amp; </a:t>
            </a:r>
            <a:r>
              <a:rPr lang="es-MX" sz="1600" dirty="0" err="1">
                <a:latin typeface="Calibri" panose="020F0502020204030204" pitchFamily="34" charset="0"/>
                <a:cs typeface="Calibri" panose="020F0502020204030204" pitchFamily="34" charset="0"/>
              </a:rPr>
              <a:t>Holz</a:t>
            </a:r>
            <a:r>
              <a:rPr lang="es-MX" sz="1600" dirty="0">
                <a:latin typeface="Calibri" panose="020F0502020204030204" pitchFamily="34" charset="0"/>
                <a:cs typeface="Calibri" panose="020F0502020204030204" pitchFamily="34" charset="0"/>
              </a:rPr>
              <a:t> (1966) definieron el castigo como “… la reducción en la probabilidad futura de ocurrencia de una respuesta específica, como resultado del otorgamiento inmediato de un estímulo para esa respuesta   (p. 381)”. Una consistencia obvia en la literatura previamente revisada es la efectividad de los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para reducir la probabilidad futura de una respuesta. Mientras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no involucra la presentación dependiente de la respuesta de un estímulo relativamente simple y específico (como un choque eléctrico) frecuentemente usado en los estudios de castigo, las semejanzas funcionales y de procedimiento con el castigo son suficientes para clasificar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como un procedimiento de castigo. Sin embargo, la complejidad de muchos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hace difícil supervisar la operación de otros procesos conductuales (como el reforzamiento diferencial de conducta incompatible). Clasificar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como procedimiento de castigo sugiere  que sería útil examinar la literatura 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respecto a las características generalmente reconocidas del castigo.</a:t>
            </a:r>
          </a:p>
          <a:p>
            <a:pPr>
              <a:lnSpc>
                <a:spcPct val="150000"/>
              </a:lnSpc>
            </a:pPr>
            <a:r>
              <a:rPr lang="es-MX" sz="16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3010080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54D2F37-42B9-A506-1270-BCDC40426F1A}"/>
              </a:ext>
            </a:extLst>
          </p:cNvPr>
          <p:cNvSpPr txBox="1"/>
          <p:nvPr/>
        </p:nvSpPr>
        <p:spPr>
          <a:xfrm>
            <a:off x="720695" y="1185950"/>
            <a:ext cx="10750609" cy="4486100"/>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Un efecto característico de un procedimiento de castigo, como en la aplicación de un estímulo “doloroso”, es el decremento rápido y duradero en la conducta que precede inmediatamente al estímulo.  En diversos estudios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los resultados son similares a los observados con procedimientos de castigo, donde se obtienen reducciones rápidas y duraderas en muchas instancias. La restante literatura 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se caracteriza por diversos estudios mostrando  ya sea decrementos duraderos pero pequeños en la conducta o reducciones inmediatas pero pequeñas.</a:t>
            </a:r>
          </a:p>
          <a:p>
            <a:pPr>
              <a:lnSpc>
                <a:spcPct val="150000"/>
              </a:lnSpc>
            </a:pPr>
            <a:r>
              <a:rPr lang="es-MX" sz="1600" dirty="0">
                <a:latin typeface="Calibri" panose="020F0502020204030204" pitchFamily="34" charset="0"/>
                <a:cs typeface="Calibri" panose="020F0502020204030204" pitchFamily="34" charset="0"/>
              </a:rPr>
              <a:t>	</a:t>
            </a:r>
          </a:p>
          <a:p>
            <a:pPr>
              <a:lnSpc>
                <a:spcPct val="150000"/>
              </a:lnSpc>
            </a:pPr>
            <a:r>
              <a:rPr lang="es-MX" sz="1600" dirty="0">
                <a:latin typeface="Calibri" panose="020F0502020204030204" pitchFamily="34" charset="0"/>
                <a:cs typeface="Calibri" panose="020F0502020204030204" pitchFamily="34" charset="0"/>
              </a:rPr>
              <a:t>	También hubieron unos pocos estudios donde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no tubo efectos reductores en la conducta (Adams, 1980, </a:t>
            </a:r>
            <a:r>
              <a:rPr lang="es-MX" sz="1600" dirty="0" err="1">
                <a:latin typeface="Calibri" panose="020F0502020204030204" pitchFamily="34" charset="0"/>
                <a:cs typeface="Calibri" panose="020F0502020204030204" pitchFamily="34" charset="0"/>
              </a:rPr>
              <a:t>Doleys</a:t>
            </a:r>
            <a:r>
              <a:rPr lang="es-MX" sz="1600" dirty="0">
                <a:latin typeface="Calibri" panose="020F0502020204030204" pitchFamily="34" charset="0"/>
                <a:cs typeface="Calibri" panose="020F0502020204030204" pitchFamily="34" charset="0"/>
              </a:rPr>
              <a:t>, Wells, Hobbs, Roberts &amp; </a:t>
            </a:r>
            <a:r>
              <a:rPr lang="es-MX" sz="1600" dirty="0" err="1">
                <a:latin typeface="Calibri" panose="020F0502020204030204" pitchFamily="34" charset="0"/>
                <a:cs typeface="Calibri" panose="020F0502020204030204" pitchFamily="34" charset="0"/>
              </a:rPr>
              <a:t>Cartelli</a:t>
            </a:r>
            <a:r>
              <a:rPr lang="es-MX" sz="1600" dirty="0">
                <a:latin typeface="Calibri" panose="020F0502020204030204" pitchFamily="34" charset="0"/>
                <a:cs typeface="Calibri" panose="020F0502020204030204" pitchFamily="34" charset="0"/>
              </a:rPr>
              <a:t>, 1976; </a:t>
            </a:r>
            <a:r>
              <a:rPr lang="es-MX" sz="1600" dirty="0" err="1">
                <a:latin typeface="Calibri" panose="020F0502020204030204" pitchFamily="34" charset="0"/>
                <a:cs typeface="Calibri" panose="020F0502020204030204" pitchFamily="34" charset="0"/>
              </a:rPr>
              <a:t>Measel</a:t>
            </a:r>
            <a:r>
              <a:rPr lang="es-MX" sz="1600" dirty="0">
                <a:latin typeface="Calibri" panose="020F0502020204030204" pitchFamily="34" charset="0"/>
                <a:cs typeface="Calibri" panose="020F0502020204030204" pitchFamily="34" charset="0"/>
              </a:rPr>
              <a:t> &amp; </a:t>
            </a:r>
            <a:r>
              <a:rPr lang="es-MX" sz="1600" dirty="0" err="1">
                <a:latin typeface="Calibri" panose="020F0502020204030204" pitchFamily="34" charset="0"/>
                <a:cs typeface="Calibri" panose="020F0502020204030204" pitchFamily="34" charset="0"/>
              </a:rPr>
              <a:t>Alfieri</a:t>
            </a:r>
            <a:r>
              <a:rPr lang="es-MX" sz="1600" dirty="0">
                <a:latin typeface="Calibri" panose="020F0502020204030204" pitchFamily="34" charset="0"/>
                <a:cs typeface="Calibri" panose="020F0502020204030204" pitchFamily="34" charset="0"/>
              </a:rPr>
              <a:t>, 1976, </a:t>
            </a:r>
            <a:r>
              <a:rPr lang="es-MX" sz="1600" dirty="0" err="1">
                <a:latin typeface="Calibri" panose="020F0502020204030204" pitchFamily="34" charset="0"/>
                <a:cs typeface="Calibri" panose="020F0502020204030204" pitchFamily="34" charset="0"/>
              </a:rPr>
              <a:t>Ollendick</a:t>
            </a:r>
            <a:r>
              <a:rPr lang="es-MX" sz="1600" dirty="0">
                <a:latin typeface="Calibri" panose="020F0502020204030204" pitchFamily="34" charset="0"/>
                <a:cs typeface="Calibri" panose="020F0502020204030204" pitchFamily="34" charset="0"/>
              </a:rPr>
              <a:t> &amp; </a:t>
            </a:r>
            <a:r>
              <a:rPr lang="es-MX" sz="1600" dirty="0" err="1">
                <a:latin typeface="Calibri" panose="020F0502020204030204" pitchFamily="34" charset="0"/>
                <a:cs typeface="Calibri" panose="020F0502020204030204" pitchFamily="34" charset="0"/>
              </a:rPr>
              <a:t>Matson</a:t>
            </a:r>
            <a:r>
              <a:rPr lang="es-MX" sz="1600" dirty="0">
                <a:latin typeface="Calibri" panose="020F0502020204030204" pitchFamily="34" charset="0"/>
                <a:cs typeface="Calibri" panose="020F0502020204030204" pitchFamily="34" charset="0"/>
              </a:rPr>
              <a:t>, 1976). Estos estudios reportaron un total de 9 sujetos para quienes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fue inefectiva para reducir su conducta. Considerando el hecho de que las políticas para publicar evitan que aparezcan hallazgos “negativos”, existen probablemente otros casos no reportados semejantes. Los factores responsables de estos hallazgos anómalos, no quedan claros y merecen mayor investigación.</a:t>
            </a:r>
          </a:p>
          <a:p>
            <a:pPr>
              <a:lnSpc>
                <a:spcPct val="150000"/>
              </a:lnSpc>
            </a:pPr>
            <a:r>
              <a:rPr lang="es-MX" sz="16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63470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E0E0102-D09E-CBA8-44F4-CFDB171F185B}"/>
              </a:ext>
            </a:extLst>
          </p:cNvPr>
          <p:cNvSpPr txBox="1"/>
          <p:nvPr/>
        </p:nvSpPr>
        <p:spPr>
          <a:xfrm>
            <a:off x="948583" y="1370616"/>
            <a:ext cx="10340411" cy="4116768"/>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La cuestión de la intensidad (ejemplo, la cantidad de fuerza ejercida por el terapeuta o la velocidad a la que los movimientos forzados se ejecutan) o la duración 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resultan de importancia ya que la intensidad y la duración de un estímulo </a:t>
            </a:r>
            <a:r>
              <a:rPr lang="es-MX" sz="1600" dirty="0" err="1">
                <a:latin typeface="Calibri" panose="020F0502020204030204" pitchFamily="34" charset="0"/>
                <a:cs typeface="Calibri" panose="020F0502020204030204" pitchFamily="34" charset="0"/>
              </a:rPr>
              <a:t>castigante</a:t>
            </a:r>
            <a:r>
              <a:rPr lang="es-MX" sz="1600" dirty="0">
                <a:latin typeface="Calibri" panose="020F0502020204030204" pitchFamily="34" charset="0"/>
                <a:cs typeface="Calibri" panose="020F0502020204030204" pitchFamily="34" charset="0"/>
              </a:rPr>
              <a:t> se relacionan cercanamente con sus efectos supresores de respuestas (</a:t>
            </a:r>
            <a:r>
              <a:rPr lang="es-MX" sz="1600" dirty="0" err="1">
                <a:latin typeface="Calibri" panose="020F0502020204030204" pitchFamily="34" charset="0"/>
                <a:cs typeface="Calibri" panose="020F0502020204030204" pitchFamily="34" charset="0"/>
              </a:rPr>
              <a:t>Azrin</a:t>
            </a:r>
            <a:r>
              <a:rPr lang="es-MX" sz="1600" dirty="0">
                <a:latin typeface="Calibri" panose="020F0502020204030204" pitchFamily="34" charset="0"/>
                <a:cs typeface="Calibri" panose="020F0502020204030204" pitchFamily="34" charset="0"/>
              </a:rPr>
              <a:t> &amp; </a:t>
            </a:r>
            <a:r>
              <a:rPr lang="es-MX" sz="1600" dirty="0" err="1">
                <a:latin typeface="Calibri" panose="020F0502020204030204" pitchFamily="34" charset="0"/>
                <a:cs typeface="Calibri" panose="020F0502020204030204" pitchFamily="34" charset="0"/>
              </a:rPr>
              <a:t>Holz</a:t>
            </a:r>
            <a:r>
              <a:rPr lang="es-MX" sz="1600" dirty="0">
                <a:latin typeface="Calibri" panose="020F0502020204030204" pitchFamily="34" charset="0"/>
                <a:cs typeface="Calibri" panose="020F0502020204030204" pitchFamily="34" charset="0"/>
              </a:rPr>
              <a:t>, 1966). Desafortunadamente, el tema de la intensidad de los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no se cubre en la literatura. No hay medidas directas de la intensidad y no hay comparaciones paramétricas de diferentes intensidades.</a:t>
            </a:r>
          </a:p>
          <a:p>
            <a:pPr>
              <a:lnSpc>
                <a:spcPct val="150000"/>
              </a:lnSpc>
            </a:pPr>
            <a:r>
              <a:rPr lang="es-MX" sz="1600" dirty="0">
                <a:latin typeface="Calibri" panose="020F0502020204030204" pitchFamily="34" charset="0"/>
                <a:cs typeface="Calibri" panose="020F0502020204030204" pitchFamily="34" charset="0"/>
              </a:rPr>
              <a:t>	</a:t>
            </a:r>
          </a:p>
          <a:p>
            <a:pPr>
              <a:lnSpc>
                <a:spcPct val="150000"/>
              </a:lnSpc>
            </a:pPr>
            <a:r>
              <a:rPr lang="es-MX" sz="1600" dirty="0">
                <a:latin typeface="Calibri" panose="020F0502020204030204" pitchFamily="34" charset="0"/>
                <a:cs typeface="Calibri" panose="020F0502020204030204" pitchFamily="34" charset="0"/>
              </a:rPr>
              <a:t>	Un estado de cosas semejante ocurre con la duración de los procedimientos de </a:t>
            </a:r>
            <a:r>
              <a:rPr lang="es-MX" sz="1600" dirty="0" err="1">
                <a:latin typeface="Calibri" panose="020F0502020204030204" pitchFamily="34" charset="0"/>
                <a:cs typeface="Calibri" panose="020F0502020204030204" pitchFamily="34" charset="0"/>
              </a:rPr>
              <a:t>sobreccorrección</a:t>
            </a:r>
            <a:r>
              <a:rPr lang="es-MX" sz="1600" dirty="0">
                <a:latin typeface="Calibri" panose="020F0502020204030204" pitchFamily="34" charset="0"/>
                <a:cs typeface="Calibri" panose="020F0502020204030204" pitchFamily="34" charset="0"/>
              </a:rPr>
              <a:t>. Mientras la literatura reporta duraciones desde 10 segundos a 2 horas, enunciados definitivos sobre la duración óptima 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no se pueden efectuar ya que los estudios paramétricos comparando diversas duraciones, no han sido reportados.</a:t>
            </a:r>
          </a:p>
          <a:p>
            <a:pPr>
              <a:lnSpc>
                <a:spcPct val="150000"/>
              </a:lnSpc>
            </a:pPr>
            <a:r>
              <a:rPr lang="es-MX" sz="16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214913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5FDA708-EB21-4FF9-810D-30FBB93F0591}"/>
              </a:ext>
            </a:extLst>
          </p:cNvPr>
          <p:cNvSpPr txBox="1"/>
          <p:nvPr/>
        </p:nvSpPr>
        <p:spPr>
          <a:xfrm>
            <a:off x="777668" y="914400"/>
            <a:ext cx="10220770" cy="4855432"/>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Al hacer sugerencias para el uso efectivo del castigo, </a:t>
            </a:r>
            <a:r>
              <a:rPr lang="es-MX" sz="1600" dirty="0" err="1">
                <a:latin typeface="Calibri" panose="020F0502020204030204" pitchFamily="34" charset="0"/>
                <a:cs typeface="Calibri" panose="020F0502020204030204" pitchFamily="34" charset="0"/>
              </a:rPr>
              <a:t>Azrin</a:t>
            </a:r>
            <a:r>
              <a:rPr lang="es-MX" sz="1600" dirty="0">
                <a:latin typeface="Calibri" panose="020F0502020204030204" pitchFamily="34" charset="0"/>
                <a:cs typeface="Calibri" panose="020F0502020204030204" pitchFamily="34" charset="0"/>
              </a:rPr>
              <a:t> &amp; </a:t>
            </a:r>
            <a:r>
              <a:rPr lang="es-MX" sz="1600" dirty="0" err="1">
                <a:latin typeface="Calibri" panose="020F0502020204030204" pitchFamily="34" charset="0"/>
                <a:cs typeface="Calibri" panose="020F0502020204030204" pitchFamily="34" charset="0"/>
              </a:rPr>
              <a:t>Holz</a:t>
            </a:r>
            <a:r>
              <a:rPr lang="es-MX" sz="1600" dirty="0">
                <a:latin typeface="Calibri" panose="020F0502020204030204" pitchFamily="34" charset="0"/>
                <a:cs typeface="Calibri" panose="020F0502020204030204" pitchFamily="34" charset="0"/>
              </a:rPr>
              <a:t> (1966, p. 427) señalan que el castigo no debe estar diferencialmente asociado con el otorgamiento de reforzamiento y debe señalar un periodo de extinción. Estas recomendaciones tienen importantes implicaciones para la naturaleza de las actividades </a:t>
            </a:r>
            <a:r>
              <a:rPr lang="es-MX" sz="1600" dirty="0" err="1">
                <a:latin typeface="Calibri" panose="020F0502020204030204" pitchFamily="34" charset="0"/>
                <a:cs typeface="Calibri" panose="020F0502020204030204" pitchFamily="34" charset="0"/>
              </a:rPr>
              <a:t>sobrecorrectoras</a:t>
            </a:r>
            <a:r>
              <a:rPr lang="es-MX" sz="1600" dirty="0">
                <a:latin typeface="Calibri" panose="020F0502020204030204" pitchFamily="34" charset="0"/>
                <a:cs typeface="Calibri" panose="020F0502020204030204" pitchFamily="34" charset="0"/>
              </a:rPr>
              <a:t> (movimientos forzados o actividades de restitución) usados como consecuencias para la conducta inapropiada. </a:t>
            </a:r>
          </a:p>
          <a:p>
            <a:pPr>
              <a:lnSpc>
                <a:spcPct val="150000"/>
              </a:lnSpc>
            </a:pPr>
            <a:endParaRPr lang="es-MX" sz="1600" dirty="0">
              <a:latin typeface="Calibri" panose="020F0502020204030204" pitchFamily="34" charset="0"/>
              <a:cs typeface="Calibri" panose="020F0502020204030204" pitchFamily="34" charset="0"/>
            </a:endParaRPr>
          </a:p>
          <a:p>
            <a:pPr>
              <a:lnSpc>
                <a:spcPct val="150000"/>
              </a:lnSpc>
            </a:pPr>
            <a:r>
              <a:rPr lang="es-MX" sz="1600" dirty="0">
                <a:latin typeface="Calibri" panose="020F0502020204030204" pitchFamily="34" charset="0"/>
                <a:cs typeface="Calibri" panose="020F0502020204030204" pitchFamily="34" charset="0"/>
              </a:rPr>
              <a:t>	Resulta muy probable que los efectos supresores de la respuesta en los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estén comprometidos, si las actividades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resultan, ya sea en una ocurrencia natural o en reforzamientos arreglados socialmente para esas actividades. </a:t>
            </a:r>
          </a:p>
          <a:p>
            <a:pPr>
              <a:lnSpc>
                <a:spcPct val="150000"/>
              </a:lnSpc>
            </a:pPr>
            <a:endParaRPr lang="es-MX" sz="1600" dirty="0">
              <a:latin typeface="Calibri" panose="020F0502020204030204" pitchFamily="34" charset="0"/>
              <a:cs typeface="Calibri" panose="020F0502020204030204" pitchFamily="34" charset="0"/>
            </a:endParaRPr>
          </a:p>
          <a:p>
            <a:pPr>
              <a:lnSpc>
                <a:spcPct val="150000"/>
              </a:lnSpc>
            </a:pPr>
            <a:r>
              <a:rPr lang="es-MX" sz="1600" dirty="0">
                <a:latin typeface="Calibri" panose="020F0502020204030204" pitchFamily="34" charset="0"/>
                <a:cs typeface="Calibri" panose="020F0502020204030204" pitchFamily="34" charset="0"/>
              </a:rPr>
              <a:t>	Esto sugiere que las actividades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que tienen un valor de reforzamiento relativamente bajo      (con respecto a la respuesta a ser suprimida), serían el castigo más efectivo. Algunas actividades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podrían actualmente </a:t>
            </a:r>
            <a:r>
              <a:rPr lang="es-MX" sz="1600" dirty="0" err="1">
                <a:latin typeface="Calibri" panose="020F0502020204030204" pitchFamily="34" charset="0"/>
                <a:cs typeface="Calibri" panose="020F0502020204030204" pitchFamily="34" charset="0"/>
              </a:rPr>
              <a:t>funionar</a:t>
            </a:r>
            <a:r>
              <a:rPr lang="es-MX" sz="1600" dirty="0">
                <a:latin typeface="Calibri" panose="020F0502020204030204" pitchFamily="34" charset="0"/>
                <a:cs typeface="Calibri" panose="020F0502020204030204" pitchFamily="34" charset="0"/>
              </a:rPr>
              <a:t> como reforzadores si las actividades forzadas tienen un valor de reforzamiento relativamente alto, comparado con las conductas a ser suprimidas.</a:t>
            </a:r>
          </a:p>
        </p:txBody>
      </p:sp>
    </p:spTree>
    <p:extLst>
      <p:ext uri="{BB962C8B-B14F-4D97-AF65-F5344CB8AC3E}">
        <p14:creationId xmlns:p14="http://schemas.microsoft.com/office/powerpoint/2010/main" val="3483214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190FEBD-5831-995D-E533-9B0B2789D56E}"/>
              </a:ext>
            </a:extLst>
          </p:cNvPr>
          <p:cNvSpPr txBox="1"/>
          <p:nvPr/>
        </p:nvSpPr>
        <p:spPr>
          <a:xfrm>
            <a:off x="880217" y="760576"/>
            <a:ext cx="10289136" cy="5224764"/>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a:t>
            </a:r>
            <a:r>
              <a:rPr lang="es-MX" sz="1600" dirty="0" err="1">
                <a:latin typeface="Calibri" panose="020F0502020204030204" pitchFamily="34" charset="0"/>
                <a:cs typeface="Calibri" panose="020F0502020204030204" pitchFamily="34" charset="0"/>
              </a:rPr>
              <a:t>Azrin</a:t>
            </a:r>
            <a:r>
              <a:rPr lang="es-MX" sz="1600" dirty="0">
                <a:latin typeface="Calibri" panose="020F0502020204030204" pitchFamily="34" charset="0"/>
                <a:cs typeface="Calibri" panose="020F0502020204030204" pitchFamily="34" charset="0"/>
              </a:rPr>
              <a:t> &amp; </a:t>
            </a:r>
            <a:r>
              <a:rPr lang="es-MX" sz="1600" dirty="0" err="1">
                <a:latin typeface="Calibri" panose="020F0502020204030204" pitchFamily="34" charset="0"/>
                <a:cs typeface="Calibri" panose="020F0502020204030204" pitchFamily="34" charset="0"/>
              </a:rPr>
              <a:t>Holz</a:t>
            </a:r>
            <a:r>
              <a:rPr lang="es-MX" sz="1600" dirty="0">
                <a:latin typeface="Calibri" panose="020F0502020204030204" pitchFamily="34" charset="0"/>
                <a:cs typeface="Calibri" panose="020F0502020204030204" pitchFamily="34" charset="0"/>
              </a:rPr>
              <a:t> (1966) también enfatizaron que la efectividad del castigo se vería aumentada al proporcionarle al sujeto una respuesta alternativa incompatible que produzca reforzamiento, preferiblemente dentro de la misma clase estímulos del reforzamiento que mantiene la respuesta castigada.</a:t>
            </a:r>
          </a:p>
          <a:p>
            <a:pPr>
              <a:lnSpc>
                <a:spcPct val="150000"/>
              </a:lnSpc>
            </a:pPr>
            <a:endParaRPr lang="es-MX" sz="1600" dirty="0">
              <a:latin typeface="Calibri" panose="020F0502020204030204" pitchFamily="34" charset="0"/>
              <a:cs typeface="Calibri" panose="020F0502020204030204" pitchFamily="34" charset="0"/>
            </a:endParaRPr>
          </a:p>
          <a:p>
            <a:pPr>
              <a:lnSpc>
                <a:spcPct val="150000"/>
              </a:lnSpc>
            </a:pPr>
            <a:r>
              <a:rPr lang="es-MX" sz="1600" dirty="0">
                <a:latin typeface="Calibri" panose="020F0502020204030204" pitchFamily="34" charset="0"/>
                <a:cs typeface="Calibri" panose="020F0502020204030204" pitchFamily="34" charset="0"/>
              </a:rPr>
              <a:t>	Mientras la mayoría de las actividades requeridas en los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son incompatibles con la conducta indeseable, algunas pocas de las actividades resultan del tipo socialmente deseable, produciendo el mismo tipo de cambios en la estimulación reforzante que la conducta indeseable.</a:t>
            </a:r>
          </a:p>
          <a:p>
            <a:pPr>
              <a:lnSpc>
                <a:spcPct val="150000"/>
              </a:lnSpc>
            </a:pPr>
            <a:endParaRPr lang="es-MX" sz="1600" dirty="0">
              <a:latin typeface="Calibri" panose="020F0502020204030204" pitchFamily="34" charset="0"/>
              <a:cs typeface="Calibri" panose="020F0502020204030204" pitchFamily="34" charset="0"/>
            </a:endParaRPr>
          </a:p>
          <a:p>
            <a:pPr>
              <a:lnSpc>
                <a:spcPct val="150000"/>
              </a:lnSpc>
            </a:pPr>
            <a:r>
              <a:rPr lang="es-MX" sz="1600" dirty="0">
                <a:latin typeface="Calibri" panose="020F0502020204030204" pitchFamily="34" charset="0"/>
                <a:cs typeface="Calibri" panose="020F0502020204030204" pitchFamily="34" charset="0"/>
              </a:rPr>
              <a:t>	Otra semejanza entre la literatura 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y la del castigo, se relaciona con la especificidad situacional de los efectos conductuales. En aquellos estudios reportando la generalización de los datos, en su mayoría reportan que los efectos se ven limitados a los escenarios donde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es aplicada, que los resultados pueden ser específicos al experimentador que aplica los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o específicos a la conducta a la que se hace contingente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a:t>
            </a:r>
          </a:p>
          <a:p>
            <a:pPr>
              <a:lnSpc>
                <a:spcPct val="150000"/>
              </a:lnSpc>
            </a:pPr>
            <a:r>
              <a:rPr lang="es-MX" sz="16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723599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7D22909-6D35-4AAC-6178-B018A493D2C8}"/>
              </a:ext>
            </a:extLst>
          </p:cNvPr>
          <p:cNvSpPr txBox="1"/>
          <p:nvPr/>
        </p:nvSpPr>
        <p:spPr>
          <a:xfrm>
            <a:off x="3495230" y="632390"/>
            <a:ext cx="8219630" cy="5594096"/>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Sin embargo, dos estudios reportaron alguna generalización de los efectos del tratamiento fuera de la sesión de tratamiento. Kelly &amp; </a:t>
            </a:r>
            <a:r>
              <a:rPr lang="es-MX" sz="1600" dirty="0" err="1">
                <a:latin typeface="Calibri" panose="020F0502020204030204" pitchFamily="34" charset="0"/>
                <a:cs typeface="Calibri" panose="020F0502020204030204" pitchFamily="34" charset="0"/>
              </a:rPr>
              <a:t>Drabman</a:t>
            </a:r>
            <a:r>
              <a:rPr lang="es-MX" sz="1600" dirty="0">
                <a:latin typeface="Calibri" panose="020F0502020204030204" pitchFamily="34" charset="0"/>
                <a:cs typeface="Calibri" panose="020F0502020204030204" pitchFamily="34" charset="0"/>
              </a:rPr>
              <a:t> (1977a)  reportaron un decremento en la conducta de picarse los ojos en un niño visualmente limitado, fuera del escenario 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Martin et al (1977) también reportaron evidencia anecdótica sugiriendo una reducción de la auto estimulación fuera del escenario de tratamiento.</a:t>
            </a:r>
          </a:p>
          <a:p>
            <a:pPr>
              <a:lnSpc>
                <a:spcPct val="150000"/>
              </a:lnSpc>
            </a:pPr>
            <a:endParaRPr lang="es-MX" sz="1600" dirty="0">
              <a:latin typeface="Calibri" panose="020F0502020204030204" pitchFamily="34" charset="0"/>
              <a:cs typeface="Calibri" panose="020F0502020204030204" pitchFamily="34" charset="0"/>
            </a:endParaRPr>
          </a:p>
          <a:p>
            <a:pPr>
              <a:lnSpc>
                <a:spcPct val="150000"/>
              </a:lnSpc>
            </a:pPr>
            <a:r>
              <a:rPr lang="es-MX" sz="1600" dirty="0">
                <a:latin typeface="Calibri" panose="020F0502020204030204" pitchFamily="34" charset="0"/>
                <a:cs typeface="Calibri" panose="020F0502020204030204" pitchFamily="34" charset="0"/>
              </a:rPr>
              <a:t>	Los fenómenos que ocurren frecuentemente con el uso del castigo incluyen efectos colaterales con conductas indeseables, tales como respuestas de escape, reacciones emocionales y agresión respondiente u operante. Diversos autores han reportado la ocurrencia de tales efectos colaterales con el uso de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(aunque muchos no lo reportan y es difícil estimar su prevalencia). Entre esos autores, se han notado conductas emocionales como el llanto, escape, conducta combativa, golpes y patadas agresivas, auto golpes, rascarse, gritar.       </a:t>
            </a:r>
          </a:p>
          <a:p>
            <a:pPr>
              <a:lnSpc>
                <a:spcPct val="150000"/>
              </a:lnSpc>
            </a:pPr>
            <a:r>
              <a:rPr lang="es-MX" sz="1600" dirty="0">
                <a:latin typeface="Calibri" panose="020F0502020204030204" pitchFamily="34" charset="0"/>
                <a:cs typeface="Calibri" panose="020F0502020204030204" pitchFamily="34" charset="0"/>
              </a:rPr>
              <a:t>	Estos estudio sugieren que el castigo y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tienen efectos colaterales semejantes.</a:t>
            </a:r>
          </a:p>
        </p:txBody>
      </p:sp>
      <p:pic>
        <p:nvPicPr>
          <p:cNvPr id="3" name="Imagen 2">
            <a:extLst>
              <a:ext uri="{FF2B5EF4-FFF2-40B4-BE49-F238E27FC236}">
                <a16:creationId xmlns:a16="http://schemas.microsoft.com/office/drawing/2014/main" id="{161D72AD-393E-F6E8-6563-58DF2B4A84C5}"/>
              </a:ext>
            </a:extLst>
          </p:cNvPr>
          <p:cNvPicPr>
            <a:picLocks noChangeAspect="1"/>
          </p:cNvPicPr>
          <p:nvPr/>
        </p:nvPicPr>
        <p:blipFill>
          <a:blip r:embed="rId2"/>
          <a:stretch>
            <a:fillRect/>
          </a:stretch>
        </p:blipFill>
        <p:spPr>
          <a:xfrm>
            <a:off x="618146" y="1752666"/>
            <a:ext cx="2447574" cy="3352667"/>
          </a:xfrm>
          <a:prstGeom prst="rect">
            <a:avLst/>
          </a:prstGeom>
        </p:spPr>
      </p:pic>
    </p:spTree>
    <p:extLst>
      <p:ext uri="{BB962C8B-B14F-4D97-AF65-F5344CB8AC3E}">
        <p14:creationId xmlns:p14="http://schemas.microsoft.com/office/powerpoint/2010/main" val="3484994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92F8925E-D296-7383-D0B1-A28423B3A36A}"/>
              </a:ext>
            </a:extLst>
          </p:cNvPr>
          <p:cNvSpPr txBox="1"/>
          <p:nvPr/>
        </p:nvSpPr>
        <p:spPr>
          <a:xfrm>
            <a:off x="865974" y="1162228"/>
            <a:ext cx="10460052" cy="4239879"/>
          </a:xfrm>
          <a:prstGeom prst="rect">
            <a:avLst/>
          </a:prstGeom>
          <a:noFill/>
        </p:spPr>
        <p:txBody>
          <a:bodyPr wrap="square" rtlCol="0">
            <a:spAutoFit/>
          </a:bodyPr>
          <a:lstStyle/>
          <a:p>
            <a:r>
              <a:rPr lang="es-MX" sz="1600" dirty="0">
                <a:latin typeface="Calibri" panose="020F0502020204030204" pitchFamily="34" charset="0"/>
                <a:cs typeface="Calibri" panose="020F0502020204030204" pitchFamily="34" charset="0"/>
              </a:rPr>
              <a:t>FUNCIONES EDUCATIVAS</a:t>
            </a:r>
          </a:p>
          <a:p>
            <a:endParaRPr lang="es-MX" sz="1600" dirty="0">
              <a:latin typeface="Calibri" panose="020F0502020204030204" pitchFamily="34" charset="0"/>
              <a:cs typeface="Calibri" panose="020F0502020204030204" pitchFamily="34" charset="0"/>
            </a:endParaRPr>
          </a:p>
          <a:p>
            <a:pPr>
              <a:lnSpc>
                <a:spcPct val="150000"/>
              </a:lnSpc>
            </a:pPr>
            <a:r>
              <a:rPr lang="es-MX" sz="1600" dirty="0">
                <a:latin typeface="Calibri" panose="020F0502020204030204" pitchFamily="34" charset="0"/>
                <a:cs typeface="Calibri" panose="020F0502020204030204" pitchFamily="34" charset="0"/>
              </a:rPr>
              <a:t>	Dadas las semejanzas entre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y el castigo, pareciera razonable analizar los datos sobre las diferencias en los efectos de los dos procedimientos. Mas específicamente, veremos la afirmación de </a:t>
            </a:r>
            <a:r>
              <a:rPr lang="es-MX" sz="1600" dirty="0" err="1">
                <a:latin typeface="Calibri" panose="020F0502020204030204" pitchFamily="34" charset="0"/>
                <a:cs typeface="Calibri" panose="020F0502020204030204" pitchFamily="34" charset="0"/>
              </a:rPr>
              <a:t>Foxx</a:t>
            </a:r>
            <a:r>
              <a:rPr lang="es-MX" sz="1600" dirty="0">
                <a:latin typeface="Calibri" panose="020F0502020204030204" pitchFamily="34" charset="0"/>
                <a:cs typeface="Calibri" panose="020F0502020204030204" pitchFamily="34" charset="0"/>
              </a:rPr>
              <a:t> &amp; </a:t>
            </a:r>
            <a:r>
              <a:rPr lang="es-MX" sz="1600" dirty="0" err="1">
                <a:latin typeface="Calibri" panose="020F0502020204030204" pitchFamily="34" charset="0"/>
                <a:cs typeface="Calibri" panose="020F0502020204030204" pitchFamily="34" charset="0"/>
              </a:rPr>
              <a:t>Azrin</a:t>
            </a:r>
            <a:r>
              <a:rPr lang="es-MX" sz="1600" dirty="0">
                <a:latin typeface="Calibri" panose="020F0502020204030204" pitchFamily="34" charset="0"/>
                <a:cs typeface="Calibri" panose="020F0502020204030204" pitchFamily="34" charset="0"/>
              </a:rPr>
              <a:t> (1972, 1973a) de que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tiene un valor educativo. Al asignarle un valor educativo, uno debe primero identificar un aumento en la conducta apropiada o relevante y luego demostrar que el incremento observado en la conducta apropiada se relaciona directamente con el procedimiento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a:t>
            </a:r>
          </a:p>
          <a:p>
            <a:pPr>
              <a:lnSpc>
                <a:spcPct val="150000"/>
              </a:lnSpc>
            </a:pPr>
            <a:r>
              <a:rPr lang="es-MX" sz="1600" dirty="0">
                <a:latin typeface="Calibri" panose="020F0502020204030204" pitchFamily="34" charset="0"/>
                <a:cs typeface="Calibri" panose="020F0502020204030204" pitchFamily="34" charset="0"/>
              </a:rPr>
              <a:t>	Diversos estudios han reportado datos sobre conducta apropiada, así como de las conductas  que estas han reducido mediante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Mientras estos estudios han documentado una covariación entre la reducción de conducta inapropiada y un aumento en la conducta apropiada, el argumento a favor de un efecto educativo directo 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no es muy fuerte … así que estas afirmaciones de un valor educativo para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deben tomarse con cautela.</a:t>
            </a:r>
          </a:p>
        </p:txBody>
      </p:sp>
    </p:spTree>
    <p:extLst>
      <p:ext uri="{BB962C8B-B14F-4D97-AF65-F5344CB8AC3E}">
        <p14:creationId xmlns:p14="http://schemas.microsoft.com/office/powerpoint/2010/main" val="40077322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F9C6FE-CC1D-76A9-D054-A54BB2115DF0}"/>
              </a:ext>
            </a:extLst>
          </p:cNvPr>
          <p:cNvSpPr>
            <a:spLocks noGrp="1"/>
          </p:cNvSpPr>
          <p:nvPr>
            <p:ph type="title"/>
          </p:nvPr>
        </p:nvSpPr>
        <p:spPr>
          <a:xfrm>
            <a:off x="2231136" y="469036"/>
            <a:ext cx="7729728" cy="1188720"/>
          </a:xfrm>
        </p:spPr>
        <p:txBody>
          <a:bodyPr/>
          <a:lstStyle/>
          <a:p>
            <a:r>
              <a:rPr lang="es-MX" dirty="0"/>
              <a:t>conclusiones</a:t>
            </a:r>
          </a:p>
        </p:txBody>
      </p:sp>
      <p:sp>
        <p:nvSpPr>
          <p:cNvPr id="3" name="CuadroTexto 2">
            <a:extLst>
              <a:ext uri="{FF2B5EF4-FFF2-40B4-BE49-F238E27FC236}">
                <a16:creationId xmlns:a16="http://schemas.microsoft.com/office/drawing/2014/main" id="{21EA702D-8447-07C8-2261-CE3006B746AF}"/>
              </a:ext>
            </a:extLst>
          </p:cNvPr>
          <p:cNvSpPr txBox="1"/>
          <p:nvPr/>
        </p:nvSpPr>
        <p:spPr>
          <a:xfrm>
            <a:off x="606751" y="2213361"/>
            <a:ext cx="10836068" cy="3747436"/>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Esta revisión de los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revela un amplio rango de variantes en el procedimiento reunidas bajo la rúbrica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Una característica común de todas las aplicaciones efectivas 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no obstante, ha sido su efecto reductor sobre la conducta. Esto resulta análogo a la literatura sobre castigo en la cual, la característica que unifica una amplia diversidad de procedimientos específicos de castigo es su efecto declarado sobre la conducta.</a:t>
            </a:r>
          </a:p>
          <a:p>
            <a:pPr>
              <a:lnSpc>
                <a:spcPct val="150000"/>
              </a:lnSpc>
            </a:pPr>
            <a:r>
              <a:rPr lang="es-MX" sz="1600" dirty="0">
                <a:latin typeface="Calibri" panose="020F0502020204030204" pitchFamily="34" charset="0"/>
                <a:cs typeface="Calibri" panose="020F0502020204030204" pitchFamily="34" charset="0"/>
              </a:rPr>
              <a:t>	Una ventaja 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es que la terminología que usa para hablar acerca de los procedimientos, así como los procedimientos mismos, tienen una mayor aceptación social, en relación con otras formas de castigo.</a:t>
            </a:r>
          </a:p>
          <a:p>
            <a:pPr>
              <a:lnSpc>
                <a:spcPct val="150000"/>
              </a:lnSpc>
            </a:pPr>
            <a:r>
              <a:rPr lang="es-MX" sz="1600" dirty="0">
                <a:latin typeface="Calibri" panose="020F0502020204030204" pitchFamily="34" charset="0"/>
                <a:cs typeface="Calibri" panose="020F0502020204030204" pitchFamily="34" charset="0"/>
              </a:rPr>
              <a:t>	Por lo demás, no debemos descuidar el potencial mal uso 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al incorrectamente identificarla como un procedimiento educativo y no como un procedimiento reductor de la respuesta.</a:t>
            </a:r>
          </a:p>
          <a:p>
            <a:pPr>
              <a:lnSpc>
                <a:spcPct val="150000"/>
              </a:lnSpc>
            </a:pPr>
            <a:r>
              <a:rPr lang="es-MX" sz="16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7731796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D5CB49D3-20D8-2CDD-6FD1-A8D986D98AD1}"/>
              </a:ext>
            </a:extLst>
          </p:cNvPr>
          <p:cNvSpPr txBox="1"/>
          <p:nvPr/>
        </p:nvSpPr>
        <p:spPr>
          <a:xfrm>
            <a:off x="940037" y="658026"/>
            <a:ext cx="10340412" cy="5224764"/>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Parece que hay al menos dos inconvenientes o desventajas en el uso 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la cantidad de tiempo que requiere de la dedicación del personal para aplicar los procedimientos y la aversión derivada de su aplicación.</a:t>
            </a:r>
          </a:p>
          <a:p>
            <a:pPr>
              <a:lnSpc>
                <a:spcPct val="150000"/>
              </a:lnSpc>
            </a:pPr>
            <a:endParaRPr lang="es-MX" sz="1600" dirty="0">
              <a:latin typeface="Calibri" panose="020F0502020204030204" pitchFamily="34" charset="0"/>
              <a:cs typeface="Calibri" panose="020F0502020204030204" pitchFamily="34" charset="0"/>
            </a:endParaRPr>
          </a:p>
          <a:p>
            <a:pPr>
              <a:lnSpc>
                <a:spcPct val="150000"/>
              </a:lnSpc>
            </a:pPr>
            <a:r>
              <a:rPr lang="es-MX" sz="1600" dirty="0">
                <a:latin typeface="Calibri" panose="020F0502020204030204" pitchFamily="34" charset="0"/>
                <a:cs typeface="Calibri" panose="020F0502020204030204" pitchFamily="34" charset="0"/>
              </a:rPr>
              <a:t>	El tiempo requerido en un individuo del personal para administrar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luego de una ocurrencia de conducta indeseable, va en un rango de 10 segundos a 2 horas. Es obvio que el procedimiento puede convertirse en algo tardado y/o aversivo para aquellos miembros del personal involucrados y puede implicar el contacto físico abusivo entre personal y clientes. </a:t>
            </a:r>
          </a:p>
          <a:p>
            <a:pPr>
              <a:lnSpc>
                <a:spcPct val="150000"/>
              </a:lnSpc>
            </a:pPr>
            <a:endParaRPr lang="es-MX" sz="1600" dirty="0">
              <a:latin typeface="Calibri" panose="020F0502020204030204" pitchFamily="34" charset="0"/>
              <a:cs typeface="Calibri" panose="020F0502020204030204" pitchFamily="34" charset="0"/>
            </a:endParaRPr>
          </a:p>
          <a:p>
            <a:pPr>
              <a:lnSpc>
                <a:spcPct val="150000"/>
              </a:lnSpc>
            </a:pPr>
            <a:endParaRPr lang="es-MX" sz="1600" dirty="0">
              <a:latin typeface="Calibri" panose="020F0502020204030204" pitchFamily="34" charset="0"/>
              <a:cs typeface="Calibri" panose="020F0502020204030204" pitchFamily="34" charset="0"/>
            </a:endParaRPr>
          </a:p>
          <a:p>
            <a:pPr algn="ctr">
              <a:lnSpc>
                <a:spcPct val="150000"/>
              </a:lnSpc>
            </a:pPr>
            <a:r>
              <a:rPr lang="es-MX" sz="1600" dirty="0">
                <a:latin typeface="Calibri" panose="020F0502020204030204" pitchFamily="34" charset="0"/>
                <a:cs typeface="Calibri" panose="020F0502020204030204" pitchFamily="34" charset="0"/>
              </a:rPr>
              <a:t>Referencia</a:t>
            </a:r>
          </a:p>
          <a:p>
            <a:pPr algn="ctr">
              <a:lnSpc>
                <a:spcPct val="150000"/>
              </a:lnSpc>
            </a:pPr>
            <a:endParaRPr lang="es-MX" sz="1600" dirty="0">
              <a:latin typeface="Calibri" panose="020F0502020204030204" pitchFamily="34" charset="0"/>
              <a:cs typeface="Calibri" panose="020F0502020204030204" pitchFamily="34" charset="0"/>
            </a:endParaRPr>
          </a:p>
          <a:p>
            <a:pPr algn="ctr">
              <a:lnSpc>
                <a:spcPct val="150000"/>
              </a:lnSpc>
            </a:pPr>
            <a:r>
              <a:rPr lang="es-MX" sz="1600" dirty="0">
                <a:latin typeface="Calibri" panose="020F0502020204030204" pitchFamily="34" charset="0"/>
                <a:cs typeface="Calibri" panose="020F0502020204030204" pitchFamily="34" charset="0"/>
              </a:rPr>
              <a:t>Raymond G. </a:t>
            </a:r>
            <a:r>
              <a:rPr lang="es-MX" sz="1600" dirty="0" err="1">
                <a:latin typeface="Calibri" panose="020F0502020204030204" pitchFamily="34" charset="0"/>
                <a:cs typeface="Calibri" panose="020F0502020204030204" pitchFamily="34" charset="0"/>
              </a:rPr>
              <a:t>Miltenberger</a:t>
            </a:r>
            <a:r>
              <a:rPr lang="es-MX" sz="1600" dirty="0">
                <a:latin typeface="Calibri" panose="020F0502020204030204" pitchFamily="34" charset="0"/>
                <a:cs typeface="Calibri" panose="020F0502020204030204" pitchFamily="34" charset="0"/>
              </a:rPr>
              <a:t> and R. Wayne </a:t>
            </a:r>
            <a:r>
              <a:rPr lang="es-MX" sz="1600" dirty="0" err="1">
                <a:latin typeface="Calibri" panose="020F0502020204030204" pitchFamily="34" charset="0"/>
                <a:cs typeface="Calibri" panose="020F0502020204030204" pitchFamily="34" charset="0"/>
              </a:rPr>
              <a:t>Fuqua</a:t>
            </a:r>
            <a:endParaRPr lang="es-MX" sz="1600" dirty="0">
              <a:latin typeface="Calibri" panose="020F0502020204030204" pitchFamily="34" charset="0"/>
              <a:cs typeface="Calibri" panose="020F0502020204030204" pitchFamily="34" charset="0"/>
            </a:endParaRPr>
          </a:p>
          <a:p>
            <a:pPr algn="ctr">
              <a:lnSpc>
                <a:spcPct val="150000"/>
              </a:lnSpc>
            </a:pPr>
            <a:r>
              <a:rPr lang="es-MX" sz="1600" dirty="0" err="1">
                <a:latin typeface="Calibri" panose="020F0502020204030204" pitchFamily="34" charset="0"/>
                <a:cs typeface="Calibri" panose="020F0502020204030204" pitchFamily="34" charset="0"/>
              </a:rPr>
              <a:t>Overcorrection</a:t>
            </a:r>
            <a:r>
              <a:rPr lang="es-MX" sz="1600" dirty="0">
                <a:latin typeface="Calibri" panose="020F0502020204030204" pitchFamily="34" charset="0"/>
                <a:cs typeface="Calibri" panose="020F0502020204030204" pitchFamily="34" charset="0"/>
              </a:rPr>
              <a:t>: A </a:t>
            </a:r>
            <a:r>
              <a:rPr lang="es-MX" sz="1600" dirty="0" err="1">
                <a:latin typeface="Calibri" panose="020F0502020204030204" pitchFamily="34" charset="0"/>
                <a:cs typeface="Calibri" panose="020F0502020204030204" pitchFamily="34" charset="0"/>
              </a:rPr>
              <a:t>Review</a:t>
            </a:r>
            <a:r>
              <a:rPr lang="es-MX" sz="1600" dirty="0">
                <a:latin typeface="Calibri" panose="020F0502020204030204" pitchFamily="34" charset="0"/>
                <a:cs typeface="Calibri" panose="020F0502020204030204" pitchFamily="34" charset="0"/>
              </a:rPr>
              <a:t> and </a:t>
            </a:r>
            <a:r>
              <a:rPr lang="es-MX" sz="1600" dirty="0" err="1">
                <a:latin typeface="Calibri" panose="020F0502020204030204" pitchFamily="34" charset="0"/>
                <a:cs typeface="Calibri" panose="020F0502020204030204" pitchFamily="34" charset="0"/>
              </a:rPr>
              <a:t>Critical</a:t>
            </a:r>
            <a:r>
              <a:rPr lang="es-MX" sz="1600" dirty="0">
                <a:latin typeface="Calibri" panose="020F0502020204030204" pitchFamily="34" charset="0"/>
                <a:cs typeface="Calibri" panose="020F0502020204030204" pitchFamily="34" charset="0"/>
              </a:rPr>
              <a:t> </a:t>
            </a:r>
            <a:r>
              <a:rPr lang="es-MX" sz="1600" dirty="0" err="1">
                <a:latin typeface="Calibri" panose="020F0502020204030204" pitchFamily="34" charset="0"/>
                <a:cs typeface="Calibri" panose="020F0502020204030204" pitchFamily="34" charset="0"/>
              </a:rPr>
              <a:t>Analysis</a:t>
            </a:r>
            <a:endParaRPr lang="es-MX" sz="1600" dirty="0">
              <a:latin typeface="Calibri" panose="020F0502020204030204" pitchFamily="34" charset="0"/>
              <a:cs typeface="Calibri" panose="020F0502020204030204" pitchFamily="34" charset="0"/>
            </a:endParaRPr>
          </a:p>
          <a:p>
            <a:pPr algn="ctr">
              <a:lnSpc>
                <a:spcPct val="150000"/>
              </a:lnSpc>
            </a:pPr>
            <a:r>
              <a:rPr lang="es-MX" sz="1600" dirty="0" err="1">
                <a:latin typeface="Calibri" panose="020F0502020204030204" pitchFamily="34" charset="0"/>
                <a:cs typeface="Calibri" panose="020F0502020204030204" pitchFamily="34" charset="0"/>
              </a:rPr>
              <a:t>The</a:t>
            </a:r>
            <a:r>
              <a:rPr lang="es-MX" sz="1600" dirty="0">
                <a:latin typeface="Calibri" panose="020F0502020204030204" pitchFamily="34" charset="0"/>
                <a:cs typeface="Calibri" panose="020F0502020204030204" pitchFamily="34" charset="0"/>
              </a:rPr>
              <a:t> </a:t>
            </a:r>
            <a:r>
              <a:rPr lang="es-MX" sz="1600" dirty="0" err="1">
                <a:latin typeface="Calibri" panose="020F0502020204030204" pitchFamily="34" charset="0"/>
                <a:cs typeface="Calibri" panose="020F0502020204030204" pitchFamily="34" charset="0"/>
              </a:rPr>
              <a:t>Behavior</a:t>
            </a:r>
            <a:r>
              <a:rPr lang="es-MX" sz="1600" dirty="0">
                <a:latin typeface="Calibri" panose="020F0502020204030204" pitchFamily="34" charset="0"/>
                <a:cs typeface="Calibri" panose="020F0502020204030204" pitchFamily="34" charset="0"/>
              </a:rPr>
              <a:t> </a:t>
            </a:r>
            <a:r>
              <a:rPr lang="es-MX" sz="1600" dirty="0" err="1">
                <a:latin typeface="Calibri" panose="020F0502020204030204" pitchFamily="34" charset="0"/>
                <a:cs typeface="Calibri" panose="020F0502020204030204" pitchFamily="34" charset="0"/>
              </a:rPr>
              <a:t>Analyst</a:t>
            </a:r>
            <a:r>
              <a:rPr lang="es-MX" sz="1600" dirty="0">
                <a:latin typeface="Calibri" panose="020F0502020204030204" pitchFamily="34" charset="0"/>
                <a:cs typeface="Calibri" panose="020F0502020204030204" pitchFamily="34" charset="0"/>
              </a:rPr>
              <a:t>, 1981, 4, 123-141</a:t>
            </a:r>
          </a:p>
        </p:txBody>
      </p:sp>
    </p:spTree>
    <p:extLst>
      <p:ext uri="{BB962C8B-B14F-4D97-AF65-F5344CB8AC3E}">
        <p14:creationId xmlns:p14="http://schemas.microsoft.com/office/powerpoint/2010/main" val="388120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096EDFBF-1741-CA56-1D65-2EB495170900}"/>
              </a:ext>
            </a:extLst>
          </p:cNvPr>
          <p:cNvSpPr txBox="1"/>
          <p:nvPr/>
        </p:nvSpPr>
        <p:spPr>
          <a:xfrm>
            <a:off x="863125" y="1001284"/>
            <a:ext cx="10465750" cy="4855432"/>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La necesidad de contar con procedimientos efectivos para desacelerar el comportamiento, que esté dentro de las limitaciones impuestas por restricciones prácticas y legales, ha sido ampliamente reconocido por los practicantes ubicados en escenarios aplicados. Los cuidadores se ven forzados a tratar con disrupciones, amenazas, destrucción y otras conductas inapropiadas, que frecuentemente interfieren con la enseñanza y el otorgamiento de otros servicios. Desde que el empleo de procedimientos de castigo convencionales se ve frecuentemente restringido (</a:t>
            </a:r>
            <a:r>
              <a:rPr lang="es-MX" sz="1600" dirty="0" err="1">
                <a:latin typeface="Calibri" panose="020F0502020204030204" pitchFamily="34" charset="0"/>
                <a:cs typeface="Calibri" panose="020F0502020204030204" pitchFamily="34" charset="0"/>
              </a:rPr>
              <a:t>Repp</a:t>
            </a:r>
            <a:r>
              <a:rPr lang="es-MX" sz="1600" dirty="0">
                <a:latin typeface="Calibri" panose="020F0502020204030204" pitchFamily="34" charset="0"/>
                <a:cs typeface="Calibri" panose="020F0502020204030204" pitchFamily="34" charset="0"/>
              </a:rPr>
              <a:t> &amp; </a:t>
            </a:r>
            <a:r>
              <a:rPr lang="es-MX" sz="1600" dirty="0" err="1">
                <a:latin typeface="Calibri" panose="020F0502020204030204" pitchFamily="34" charset="0"/>
                <a:cs typeface="Calibri" panose="020F0502020204030204" pitchFamily="34" charset="0"/>
              </a:rPr>
              <a:t>Deitz</a:t>
            </a:r>
            <a:r>
              <a:rPr lang="es-MX" sz="1600" dirty="0">
                <a:latin typeface="Calibri" panose="020F0502020204030204" pitchFamily="34" charset="0"/>
                <a:cs typeface="Calibri" panose="020F0502020204030204" pitchFamily="34" charset="0"/>
              </a:rPr>
              <a:t>, 1978), es importante identificar procedimientos de supresión de respuestas alternativos para su empleo en comportamientos  inapropiados.       </a:t>
            </a:r>
          </a:p>
          <a:p>
            <a:pPr>
              <a:lnSpc>
                <a:spcPct val="150000"/>
              </a:lnSpc>
            </a:pPr>
            <a:endParaRPr lang="es-MX" sz="1600" dirty="0">
              <a:latin typeface="Calibri" panose="020F0502020204030204" pitchFamily="34" charset="0"/>
              <a:cs typeface="Calibri" panose="020F0502020204030204" pitchFamily="34" charset="0"/>
            </a:endParaRPr>
          </a:p>
          <a:p>
            <a:pPr>
              <a:lnSpc>
                <a:spcPct val="150000"/>
              </a:lnSpc>
            </a:pPr>
            <a:r>
              <a:rPr lang="es-MX" sz="1600" dirty="0">
                <a:latin typeface="Calibri" panose="020F0502020204030204" pitchFamily="34" charset="0"/>
                <a:cs typeface="Calibri" panose="020F0502020204030204" pitchFamily="34" charset="0"/>
              </a:rPr>
              <a:t>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a:t>
            </a:r>
            <a:r>
              <a:rPr lang="es-MX" sz="1600" dirty="0" err="1">
                <a:latin typeface="Calibri" panose="020F0502020204030204" pitchFamily="34" charset="0"/>
                <a:cs typeface="Calibri" panose="020F0502020204030204" pitchFamily="34" charset="0"/>
              </a:rPr>
              <a:t>Foxx</a:t>
            </a:r>
            <a:r>
              <a:rPr lang="es-MX" sz="1600" dirty="0">
                <a:latin typeface="Calibri" panose="020F0502020204030204" pitchFamily="34" charset="0"/>
                <a:cs typeface="Calibri" panose="020F0502020204030204" pitchFamily="34" charset="0"/>
              </a:rPr>
              <a:t> &amp; </a:t>
            </a:r>
            <a:r>
              <a:rPr lang="es-MX" sz="1600" dirty="0" err="1">
                <a:latin typeface="Calibri" panose="020F0502020204030204" pitchFamily="34" charset="0"/>
                <a:cs typeface="Calibri" panose="020F0502020204030204" pitchFamily="34" charset="0"/>
              </a:rPr>
              <a:t>Azrin</a:t>
            </a:r>
            <a:r>
              <a:rPr lang="es-MX" sz="1600" dirty="0">
                <a:latin typeface="Calibri" panose="020F0502020204030204" pitchFamily="34" charset="0"/>
                <a:cs typeface="Calibri" panose="020F0502020204030204" pitchFamily="34" charset="0"/>
              </a:rPr>
              <a:t>, 1972, 1973a) es una alternativa a los procedimientos tradicionales de castigo y ha probado ser un medio innovativo y efectivo para reducir o eliminar una variedad de diferentes problemas de conducta.</a:t>
            </a:r>
          </a:p>
          <a:p>
            <a:pPr>
              <a:lnSpc>
                <a:spcPct val="150000"/>
              </a:lnSpc>
            </a:pPr>
            <a:r>
              <a:rPr lang="es-MX" sz="1600" dirty="0">
                <a:latin typeface="Calibri" panose="020F0502020204030204" pitchFamily="34" charset="0"/>
                <a:cs typeface="Calibri" panose="020F0502020204030204" pitchFamily="34" charset="0"/>
              </a:rPr>
              <a:t>En 1972 </a:t>
            </a:r>
            <a:r>
              <a:rPr lang="es-MX" sz="1600" dirty="0" err="1">
                <a:latin typeface="Calibri" panose="020F0502020204030204" pitchFamily="34" charset="0"/>
                <a:cs typeface="Calibri" panose="020F0502020204030204" pitchFamily="34" charset="0"/>
              </a:rPr>
              <a:t>Foxx</a:t>
            </a:r>
            <a:r>
              <a:rPr lang="es-MX" sz="1600" dirty="0">
                <a:latin typeface="Calibri" panose="020F0502020204030204" pitchFamily="34" charset="0"/>
                <a:cs typeface="Calibri" panose="020F0502020204030204" pitchFamily="34" charset="0"/>
              </a:rPr>
              <a:t> y </a:t>
            </a:r>
            <a:r>
              <a:rPr lang="es-MX" sz="1600" dirty="0" err="1">
                <a:latin typeface="Calibri" panose="020F0502020204030204" pitchFamily="34" charset="0"/>
                <a:cs typeface="Calibri" panose="020F0502020204030204" pitchFamily="34" charset="0"/>
              </a:rPr>
              <a:t>Azrin</a:t>
            </a:r>
            <a:r>
              <a:rPr lang="es-MX" sz="1600" dirty="0">
                <a:latin typeface="Calibri" panose="020F0502020204030204" pitchFamily="34" charset="0"/>
                <a:cs typeface="Calibri" panose="020F0502020204030204" pitchFamily="34" charset="0"/>
              </a:rPr>
              <a:t> desarrollaron un procedimiento para eliminar la conducta agresiva/disruptiva de pacientes con retardo y daño cerebral. Este procedimiento, denominado “restitución”, requería que el paciente “restituyera la situación perturbada cambiándola por un estado de cosas considerablemente mejorado” (p. 15)</a:t>
            </a:r>
          </a:p>
          <a:p>
            <a:pPr>
              <a:lnSpc>
                <a:spcPct val="150000"/>
              </a:lnSpc>
            </a:pPr>
            <a:r>
              <a:rPr lang="es-MX" sz="16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2136321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8502045D-8308-DC57-8B94-512CA7AEFC72}"/>
              </a:ext>
            </a:extLst>
          </p:cNvPr>
          <p:cNvSpPr txBox="1"/>
          <p:nvPr/>
        </p:nvSpPr>
        <p:spPr>
          <a:xfrm>
            <a:off x="820396" y="982766"/>
            <a:ext cx="10648060" cy="4855432"/>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Por ejemplo, los pacientes pasan un periodo de tiempo reubicando los muebles que empujaron o disculpándose con las víctimas que molestaron o amenazaron. </a:t>
            </a:r>
            <a:r>
              <a:rPr lang="es-MX" sz="1600" dirty="0" err="1">
                <a:latin typeface="Calibri" panose="020F0502020204030204" pitchFamily="34" charset="0"/>
                <a:cs typeface="Calibri" panose="020F0502020204030204" pitchFamily="34" charset="0"/>
              </a:rPr>
              <a:t>Foxx</a:t>
            </a:r>
            <a:r>
              <a:rPr lang="es-MX" sz="1600" dirty="0">
                <a:latin typeface="Calibri" panose="020F0502020204030204" pitchFamily="34" charset="0"/>
                <a:cs typeface="Calibri" panose="020F0502020204030204" pitchFamily="34" charset="0"/>
              </a:rPr>
              <a:t> y </a:t>
            </a:r>
            <a:r>
              <a:rPr lang="es-MX" sz="1600" dirty="0" err="1">
                <a:latin typeface="Calibri" panose="020F0502020204030204" pitchFamily="34" charset="0"/>
                <a:cs typeface="Calibri" panose="020F0502020204030204" pitchFamily="34" charset="0"/>
              </a:rPr>
              <a:t>Azrin</a:t>
            </a:r>
            <a:r>
              <a:rPr lang="es-MX" sz="1600" dirty="0">
                <a:latin typeface="Calibri" panose="020F0502020204030204" pitchFamily="34" charset="0"/>
                <a:cs typeface="Calibri" panose="020F0502020204030204" pitchFamily="34" charset="0"/>
              </a:rPr>
              <a:t> (1972) demostraron la eficiencia de diferentes formas de “restitución2 al eliminar la conducta agresiva/disruptiva de larga data con tres pacientes.</a:t>
            </a:r>
          </a:p>
          <a:p>
            <a:pPr>
              <a:lnSpc>
                <a:spcPct val="150000"/>
              </a:lnSpc>
            </a:pPr>
            <a:r>
              <a:rPr lang="es-MX" sz="1600" dirty="0">
                <a:latin typeface="Calibri" panose="020F0502020204030204" pitchFamily="34" charset="0"/>
                <a:cs typeface="Calibri" panose="020F0502020204030204" pitchFamily="34" charset="0"/>
              </a:rPr>
              <a:t>	</a:t>
            </a:r>
            <a:r>
              <a:rPr lang="es-MX" sz="1600" dirty="0" err="1">
                <a:latin typeface="Calibri" panose="020F0502020204030204" pitchFamily="34" charset="0"/>
                <a:cs typeface="Calibri" panose="020F0502020204030204" pitchFamily="34" charset="0"/>
              </a:rPr>
              <a:t>Foxx</a:t>
            </a:r>
            <a:r>
              <a:rPr lang="es-MX" sz="1600" dirty="0">
                <a:latin typeface="Calibri" panose="020F0502020204030204" pitchFamily="34" charset="0"/>
                <a:cs typeface="Calibri" panose="020F0502020204030204" pitchFamily="34" charset="0"/>
              </a:rPr>
              <a:t> y </a:t>
            </a:r>
            <a:r>
              <a:rPr lang="es-MX" sz="1600" dirty="0" err="1">
                <a:latin typeface="Calibri" panose="020F0502020204030204" pitchFamily="34" charset="0"/>
                <a:cs typeface="Calibri" panose="020F0502020204030204" pitchFamily="34" charset="0"/>
              </a:rPr>
              <a:t>Azrin</a:t>
            </a:r>
            <a:r>
              <a:rPr lang="es-MX" sz="1600" dirty="0">
                <a:latin typeface="Calibri" panose="020F0502020204030204" pitchFamily="34" charset="0"/>
                <a:cs typeface="Calibri" panose="020F0502020204030204" pitchFamily="34" charset="0"/>
              </a:rPr>
              <a:t> (1973a) expanden el procedimiento al hacer la distinción entre restitución y práctica positiva, estipulando que ambas son componentes de un procedimiento que ellos llamaron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El propósito establecido para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fue </a:t>
            </a:r>
          </a:p>
          <a:p>
            <a:pPr>
              <a:lnSpc>
                <a:spcPct val="150000"/>
              </a:lnSpc>
            </a:pPr>
            <a:r>
              <a:rPr lang="es-MX" sz="1600" dirty="0">
                <a:latin typeface="Calibri" panose="020F0502020204030204" pitchFamily="34" charset="0"/>
                <a:cs typeface="Calibri" panose="020F0502020204030204" pitchFamily="34" charset="0"/>
              </a:rPr>
              <a:t>	(1) el </a:t>
            </a:r>
            <a:r>
              <a:rPr lang="es-MX" sz="1600" dirty="0" err="1">
                <a:latin typeface="Calibri" panose="020F0502020204030204" pitchFamily="34" charset="0"/>
                <a:cs typeface="Calibri" panose="020F0502020204030204" pitchFamily="34" charset="0"/>
              </a:rPr>
              <a:t>sobrecorregir</a:t>
            </a:r>
            <a:r>
              <a:rPr lang="es-MX" sz="1600" dirty="0">
                <a:latin typeface="Calibri" panose="020F0502020204030204" pitchFamily="34" charset="0"/>
                <a:cs typeface="Calibri" panose="020F0502020204030204" pitchFamily="34" charset="0"/>
              </a:rPr>
              <a:t> los efectos ambientales de un acto inapropiado</a:t>
            </a:r>
          </a:p>
          <a:p>
            <a:pPr>
              <a:lnSpc>
                <a:spcPct val="150000"/>
              </a:lnSpc>
            </a:pPr>
            <a:r>
              <a:rPr lang="es-MX" sz="1600" dirty="0">
                <a:latin typeface="Calibri" panose="020F0502020204030204" pitchFamily="34" charset="0"/>
                <a:cs typeface="Calibri" panose="020F0502020204030204" pitchFamily="34" charset="0"/>
              </a:rPr>
              <a:t>	(2) el requerir que el irruptor ejecute una práctica intensiva de formas de conducta correcta abiertamente relevante (p. 2)</a:t>
            </a:r>
          </a:p>
          <a:p>
            <a:pPr>
              <a:lnSpc>
                <a:spcPct val="150000"/>
              </a:lnSpc>
            </a:pPr>
            <a:r>
              <a:rPr lang="es-MX" sz="1600" dirty="0">
                <a:latin typeface="Calibri" panose="020F0502020204030204" pitchFamily="34" charset="0"/>
                <a:cs typeface="Calibri" panose="020F0502020204030204" pitchFamily="34" charset="0"/>
              </a:rPr>
              <a:t>	      (práctica positiva).</a:t>
            </a:r>
          </a:p>
          <a:p>
            <a:pPr>
              <a:lnSpc>
                <a:spcPct val="150000"/>
              </a:lnSpc>
            </a:pPr>
            <a:r>
              <a:rPr lang="es-MX" sz="1600" dirty="0">
                <a:latin typeface="Calibri" panose="020F0502020204030204" pitchFamily="34" charset="0"/>
                <a:cs typeface="Calibri" panose="020F0502020204030204" pitchFamily="34" charset="0"/>
              </a:rPr>
              <a:t>	En este reporte, </a:t>
            </a:r>
            <a:r>
              <a:rPr lang="es-MX" sz="1600" dirty="0" err="1">
                <a:latin typeface="Calibri" panose="020F0502020204030204" pitchFamily="34" charset="0"/>
                <a:cs typeface="Calibri" panose="020F0502020204030204" pitchFamily="34" charset="0"/>
              </a:rPr>
              <a:t>Foxx</a:t>
            </a:r>
            <a:r>
              <a:rPr lang="es-MX" sz="1600" dirty="0">
                <a:latin typeface="Calibri" panose="020F0502020204030204" pitchFamily="34" charset="0"/>
                <a:cs typeface="Calibri" panose="020F0502020204030204" pitchFamily="34" charset="0"/>
              </a:rPr>
              <a:t> y </a:t>
            </a:r>
            <a:r>
              <a:rPr lang="es-MX" sz="1600" dirty="0" err="1">
                <a:latin typeface="Calibri" panose="020F0502020204030204" pitchFamily="34" charset="0"/>
                <a:cs typeface="Calibri" panose="020F0502020204030204" pitchFamily="34" charset="0"/>
              </a:rPr>
              <a:t>Azrin</a:t>
            </a:r>
            <a:r>
              <a:rPr lang="es-MX" sz="1600" dirty="0">
                <a:latin typeface="Calibri" panose="020F0502020204030204" pitchFamily="34" charset="0"/>
                <a:cs typeface="Calibri" panose="020F0502020204030204" pitchFamily="34" charset="0"/>
              </a:rPr>
              <a:t> trataron las conductas auto estimulantes de 4 niños retardados y autistas, usando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con práctica positiva. A los sujetos se les requirió hacer una serie de movimientos con la cabeza o movimientos con sus brazos, por un periodo específico de tiempo, contingente a la auto estimulación. Este procedimiento eliminó completamente la conducta auto estimulante de cada sujeto.</a:t>
            </a:r>
          </a:p>
        </p:txBody>
      </p:sp>
    </p:spTree>
    <p:extLst>
      <p:ext uri="{BB962C8B-B14F-4D97-AF65-F5344CB8AC3E}">
        <p14:creationId xmlns:p14="http://schemas.microsoft.com/office/powerpoint/2010/main" val="1062052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D752FEB1-9811-B017-A392-D2B4FE7909AB}"/>
              </a:ext>
            </a:extLst>
          </p:cNvPr>
          <p:cNvSpPr txBox="1"/>
          <p:nvPr/>
        </p:nvSpPr>
        <p:spPr>
          <a:xfrm>
            <a:off x="828942" y="760576"/>
            <a:ext cx="10571148" cy="4855432"/>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Empezando con los artículos de </a:t>
            </a:r>
            <a:r>
              <a:rPr lang="es-MX" sz="1600" dirty="0" err="1">
                <a:latin typeface="Calibri" panose="020F0502020204030204" pitchFamily="34" charset="0"/>
                <a:cs typeface="Calibri" panose="020F0502020204030204" pitchFamily="34" charset="0"/>
              </a:rPr>
              <a:t>Foxx</a:t>
            </a:r>
            <a:r>
              <a:rPr lang="es-MX" sz="1600" dirty="0">
                <a:latin typeface="Calibri" panose="020F0502020204030204" pitchFamily="34" charset="0"/>
                <a:cs typeface="Calibri" panose="020F0502020204030204" pitchFamily="34" charset="0"/>
              </a:rPr>
              <a:t> y </a:t>
            </a:r>
            <a:r>
              <a:rPr lang="es-MX" sz="1600" dirty="0" err="1">
                <a:latin typeface="Calibri" panose="020F0502020204030204" pitchFamily="34" charset="0"/>
                <a:cs typeface="Calibri" panose="020F0502020204030204" pitchFamily="34" charset="0"/>
              </a:rPr>
              <a:t>Azrin</a:t>
            </a:r>
            <a:r>
              <a:rPr lang="es-MX" sz="1600" dirty="0">
                <a:latin typeface="Calibri" panose="020F0502020204030204" pitchFamily="34" charset="0"/>
                <a:cs typeface="Calibri" panose="020F0502020204030204" pitchFamily="34" charset="0"/>
              </a:rPr>
              <a:t> (1972, 1973a), una basta cantidad de arreglos con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con variantes semejantes al procedimiento original, fueron desarrolladas para reducir un amplio rango de comportamientos.</a:t>
            </a:r>
          </a:p>
          <a:p>
            <a:pPr>
              <a:lnSpc>
                <a:spcPct val="150000"/>
              </a:lnSpc>
            </a:pPr>
            <a:r>
              <a:rPr lang="es-MX" sz="1600" dirty="0">
                <a:latin typeface="Calibri" panose="020F0502020204030204" pitchFamily="34" charset="0"/>
                <a:cs typeface="Calibri" panose="020F0502020204030204" pitchFamily="34" charset="0"/>
              </a:rPr>
              <a:t>	En este documento, los procedimientos que se incluyen bajo el término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incluyen procedimientos que requieren que el sujeto se involucre en alguna actividad contingente sobre la ocurrencia de una conducta diferente para reducirla (o en algunos casos, contingente a la no ocurrencia de conducta en situaciones donde debería ocurrir).</a:t>
            </a:r>
          </a:p>
          <a:p>
            <a:pPr>
              <a:lnSpc>
                <a:spcPct val="150000"/>
              </a:lnSpc>
            </a:pPr>
            <a:r>
              <a:rPr lang="es-MX" sz="1600" dirty="0">
                <a:latin typeface="Calibri" panose="020F0502020204030204" pitchFamily="34" charset="0"/>
                <a:cs typeface="Calibri" panose="020F0502020204030204" pitchFamily="34" charset="0"/>
              </a:rPr>
              <a:t>	Los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resultan consistentes con un corolario del principio de Premack (Premack, 1965) que sugiere que la frecuencia de una conducta de alta probabilidad, puede reducirse cuando otra conducta de baja probabilidad, se hace contingente con la ocurrencia de la primera.</a:t>
            </a:r>
          </a:p>
          <a:p>
            <a:pPr>
              <a:lnSpc>
                <a:spcPct val="150000"/>
              </a:lnSpc>
            </a:pPr>
            <a:r>
              <a:rPr lang="es-MX" sz="1600" dirty="0">
                <a:latin typeface="Calibri" panose="020F0502020204030204" pitchFamily="34" charset="0"/>
                <a:cs typeface="Calibri" panose="020F0502020204030204" pitchFamily="34" charset="0"/>
              </a:rPr>
              <a:t>	Las conductas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pueden guiarse físicamente por el terapeuta o involucrando al sujeto mediante un comando. Deben operar sobre el ambiente (actividades restitutivas) o consistir meramente de movimientos motores repetitivos (movimientos de práctica positiva). En  muchos casos, la ocurrencia de las conductas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quitan la oportunidad de que ocurra la conducta inapropiada.</a:t>
            </a:r>
          </a:p>
        </p:txBody>
      </p:sp>
    </p:spTree>
    <p:extLst>
      <p:ext uri="{BB962C8B-B14F-4D97-AF65-F5344CB8AC3E}">
        <p14:creationId xmlns:p14="http://schemas.microsoft.com/office/powerpoint/2010/main" val="4002278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6342B7-7AAC-EB35-689E-F266B30A9798}"/>
              </a:ext>
            </a:extLst>
          </p:cNvPr>
          <p:cNvSpPr>
            <a:spLocks noGrp="1"/>
          </p:cNvSpPr>
          <p:nvPr>
            <p:ph type="title"/>
          </p:nvPr>
        </p:nvSpPr>
        <p:spPr>
          <a:xfrm>
            <a:off x="2231136" y="315212"/>
            <a:ext cx="7729728" cy="1188720"/>
          </a:xfrm>
        </p:spPr>
        <p:txBody>
          <a:bodyPr/>
          <a:lstStyle/>
          <a:p>
            <a:r>
              <a:rPr lang="es-MX" dirty="0"/>
              <a:t>REVISIÓN</a:t>
            </a:r>
          </a:p>
        </p:txBody>
      </p:sp>
      <p:sp>
        <p:nvSpPr>
          <p:cNvPr id="3" name="CuadroTexto 2">
            <a:extLst>
              <a:ext uri="{FF2B5EF4-FFF2-40B4-BE49-F238E27FC236}">
                <a16:creationId xmlns:a16="http://schemas.microsoft.com/office/drawing/2014/main" id="{1AAF2CFA-28AC-C55B-C1CF-F6D792A97AEE}"/>
              </a:ext>
            </a:extLst>
          </p:cNvPr>
          <p:cNvSpPr txBox="1"/>
          <p:nvPr/>
        </p:nvSpPr>
        <p:spPr>
          <a:xfrm>
            <a:off x="703603" y="2085174"/>
            <a:ext cx="10534117" cy="3870547"/>
          </a:xfrm>
          <a:prstGeom prst="rect">
            <a:avLst/>
          </a:prstGeom>
          <a:noFill/>
        </p:spPr>
        <p:txBody>
          <a:bodyPr wrap="square" rtlCol="0">
            <a:spAutoFit/>
          </a:bodyPr>
          <a:lstStyle/>
          <a:p>
            <a:r>
              <a:rPr lang="es-MX" sz="1600" dirty="0">
                <a:latin typeface="Calibri" panose="020F0502020204030204" pitchFamily="34" charset="0"/>
                <a:cs typeface="Calibri" panose="020F0502020204030204" pitchFamily="34" charset="0"/>
              </a:rPr>
              <a:t>VARIABLES DEPENDIENTES Y SUJETOS</a:t>
            </a:r>
          </a:p>
          <a:p>
            <a:endParaRPr lang="es-MX" sz="1600" dirty="0">
              <a:latin typeface="Calibri" panose="020F0502020204030204" pitchFamily="34" charset="0"/>
              <a:cs typeface="Calibri" panose="020F0502020204030204" pitchFamily="34" charset="0"/>
            </a:endParaRPr>
          </a:p>
          <a:p>
            <a:pPr>
              <a:lnSpc>
                <a:spcPct val="150000"/>
              </a:lnSpc>
            </a:pPr>
            <a:r>
              <a:rPr lang="es-MX" sz="1600" dirty="0">
                <a:latin typeface="Calibri" panose="020F0502020204030204" pitchFamily="34" charset="0"/>
                <a:cs typeface="Calibri" panose="020F0502020204030204" pitchFamily="34" charset="0"/>
              </a:rPr>
              <a:t>	</a:t>
            </a:r>
            <a:r>
              <a:rPr lang="es-MX" sz="1600" u="sng" dirty="0">
                <a:latin typeface="Calibri" panose="020F0502020204030204" pitchFamily="34" charset="0"/>
                <a:cs typeface="Calibri" panose="020F0502020204030204" pitchFamily="34" charset="0"/>
              </a:rPr>
              <a:t>Poblaciones</a:t>
            </a:r>
            <a:r>
              <a:rPr lang="es-MX" sz="1600" dirty="0">
                <a:latin typeface="Calibri" panose="020F0502020204030204" pitchFamily="34" charset="0"/>
                <a:cs typeface="Calibri" panose="020F0502020204030204" pitchFamily="34" charset="0"/>
              </a:rPr>
              <a:t>:  Los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se han usado para suprimir un amplio rango de conductas inapropiadas en diversas poblaciones de sujetos. La literatura esta repleta con replicaciones demostrando la generalidad de los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a lo largo de variables dependientes y poblaciones de sujetos. Un área en la que los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han sido ampliamente aplicados es en la supresión de auto lesiones inapropiadas y de conductas de auto estimulación en individuos retardados y autistas. En un número amplio de casos, la aplicación contingente de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efectivamente desaceleraron estas conductas.</a:t>
            </a:r>
          </a:p>
          <a:p>
            <a:pPr>
              <a:lnSpc>
                <a:spcPct val="150000"/>
              </a:lnSpc>
            </a:pPr>
            <a:r>
              <a:rPr lang="es-MX" sz="1600" dirty="0">
                <a:latin typeface="Calibri" panose="020F0502020204030204" pitchFamily="34" charset="0"/>
                <a:cs typeface="Calibri" panose="020F0502020204030204" pitchFamily="34" charset="0"/>
              </a:rPr>
              <a:t>	También se han dado casos en los que estos procedimientos se han hecho contingentes a la no ocurrencia de una conducta, en un esfuerzo por fortalecer esa conducta en situaciones donde debería de ocurrir. </a:t>
            </a:r>
            <a:r>
              <a:rPr lang="es-MX" sz="1600" dirty="0" err="1">
                <a:latin typeface="Calibri" panose="020F0502020204030204" pitchFamily="34" charset="0"/>
                <a:cs typeface="Calibri" panose="020F0502020204030204" pitchFamily="34" charset="0"/>
              </a:rPr>
              <a:t>Foxx</a:t>
            </a:r>
            <a:r>
              <a:rPr lang="es-MX" sz="1600" dirty="0">
                <a:latin typeface="Calibri" panose="020F0502020204030204" pitchFamily="34" charset="0"/>
                <a:cs typeface="Calibri" panose="020F0502020204030204" pitchFamily="34" charset="0"/>
              </a:rPr>
              <a:t> (1977) empleó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para aumentar el contacto visual de niños retardados y autistas.</a:t>
            </a:r>
          </a:p>
        </p:txBody>
      </p:sp>
    </p:spTree>
    <p:extLst>
      <p:ext uri="{BB962C8B-B14F-4D97-AF65-F5344CB8AC3E}">
        <p14:creationId xmlns:p14="http://schemas.microsoft.com/office/powerpoint/2010/main" val="3891604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CF11B8F1-E3E9-949F-F4B2-C08CA19A3192}"/>
              </a:ext>
            </a:extLst>
          </p:cNvPr>
          <p:cNvSpPr txBox="1"/>
          <p:nvPr/>
        </p:nvSpPr>
        <p:spPr>
          <a:xfrm>
            <a:off x="743484" y="598206"/>
            <a:ext cx="10716426" cy="4978542"/>
          </a:xfrm>
          <a:prstGeom prst="rect">
            <a:avLst/>
          </a:prstGeom>
          <a:noFill/>
        </p:spPr>
        <p:txBody>
          <a:bodyPr wrap="square" rtlCol="0">
            <a:spAutoFit/>
          </a:bodyPr>
          <a:lstStyle/>
          <a:p>
            <a:r>
              <a:rPr lang="es-MX" sz="1600" dirty="0">
                <a:latin typeface="Calibri" panose="020F0502020204030204" pitchFamily="34" charset="0"/>
                <a:cs typeface="Calibri" panose="020F0502020204030204" pitchFamily="34" charset="0"/>
              </a:rPr>
              <a:t>VARIANTES DE PROCEDIMIENTO</a:t>
            </a:r>
          </a:p>
          <a:p>
            <a:endParaRPr lang="es-MX" sz="1600" dirty="0">
              <a:latin typeface="Calibri" panose="020F0502020204030204" pitchFamily="34" charset="0"/>
              <a:cs typeface="Calibri" panose="020F0502020204030204" pitchFamily="34" charset="0"/>
            </a:endParaRPr>
          </a:p>
          <a:p>
            <a:pPr>
              <a:lnSpc>
                <a:spcPct val="150000"/>
              </a:lnSpc>
            </a:pPr>
            <a:r>
              <a:rPr lang="es-MX" sz="1600" dirty="0">
                <a:latin typeface="Calibri" panose="020F0502020204030204" pitchFamily="34" charset="0"/>
                <a:cs typeface="Calibri" panose="020F0502020204030204" pitchFamily="34" charset="0"/>
              </a:rPr>
              <a:t>	La literatura incluye diversas variantes 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Estos procedimientos difieren con respecto a la topografía de las conductas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y en la duración de cada aplicación. Sin embargo, una característica en común de cada procedimiento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es la relación contingente entre la ocurrencia de la conducta problema y las conductas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que siguen. Existen dos categorías amplias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en la literatura: la práctica positiva y la restitución.</a:t>
            </a:r>
          </a:p>
          <a:p>
            <a:pPr>
              <a:lnSpc>
                <a:spcPct val="150000"/>
              </a:lnSpc>
            </a:pPr>
            <a:r>
              <a:rPr lang="es-MX" sz="1600" dirty="0">
                <a:latin typeface="Calibri" panose="020F0502020204030204" pitchFamily="34" charset="0"/>
                <a:cs typeface="Calibri" panose="020F0502020204030204" pitchFamily="34" charset="0"/>
              </a:rPr>
              <a:t>	</a:t>
            </a:r>
            <a:r>
              <a:rPr lang="es-MX" sz="1600" u="sng" dirty="0">
                <a:latin typeface="Calibri" panose="020F0502020204030204" pitchFamily="34" charset="0"/>
                <a:cs typeface="Calibri" panose="020F0502020204030204" pitchFamily="34" charset="0"/>
              </a:rPr>
              <a:t>Práctica Positiva</a:t>
            </a:r>
            <a:r>
              <a:rPr lang="es-MX" sz="1600" dirty="0">
                <a:latin typeface="Calibri" panose="020F0502020204030204" pitchFamily="34" charset="0"/>
                <a:cs typeface="Calibri" panose="020F0502020204030204" pitchFamily="34" charset="0"/>
              </a:rPr>
              <a:t>: El procedimiento más común de práctica positiva es una forma de movimientos gruesos guiados físicamente por el terapeuta. Este procedimiento de movimientos forzados se le llamó como “procedimiento de movimientos forzados”. Sus componentes incluyen instrucciones del terapeuta para que la persona mantenga una parte particular de su cuerpo (brazos, cabeza o piernas) en ciertas posturas espaciales, proporcionándole guía gradual, con la mínima fuerza necesaria para asegurar que el sujeto se involucre en los movimientos y en las repeticiones de los mismos, por un periodo de tiempo pre determinado (</a:t>
            </a:r>
            <a:r>
              <a:rPr lang="es-MX" sz="1600" dirty="0" err="1">
                <a:latin typeface="Calibri" panose="020F0502020204030204" pitchFamily="34" charset="0"/>
                <a:cs typeface="Calibri" panose="020F0502020204030204" pitchFamily="34" charset="0"/>
              </a:rPr>
              <a:t>Azrin</a:t>
            </a:r>
            <a:r>
              <a:rPr lang="es-MX" sz="1600" dirty="0">
                <a:latin typeface="Calibri" panose="020F0502020204030204" pitchFamily="34" charset="0"/>
                <a:cs typeface="Calibri" panose="020F0502020204030204" pitchFamily="34" charset="0"/>
              </a:rPr>
              <a:t>, 1973a). La literatura reporta diversas duraciones de los procedimientos con movimientos forzados.        </a:t>
            </a:r>
            <a:r>
              <a:rPr lang="es-MX" sz="1600" dirty="0" err="1">
                <a:latin typeface="Calibri" panose="020F0502020204030204" pitchFamily="34" charset="0"/>
                <a:cs typeface="Calibri" panose="020F0502020204030204" pitchFamily="34" charset="0"/>
              </a:rPr>
              <a:t>Foxx</a:t>
            </a:r>
            <a:r>
              <a:rPr lang="es-MX" sz="1600" dirty="0">
                <a:latin typeface="Calibri" panose="020F0502020204030204" pitchFamily="34" charset="0"/>
                <a:cs typeface="Calibri" panose="020F0502020204030204" pitchFamily="34" charset="0"/>
              </a:rPr>
              <a:t> (1977) encontró que 5 minutos de “entrenamiento en movimientos funcionales” era mejor que 2 minutos.</a:t>
            </a:r>
          </a:p>
        </p:txBody>
      </p:sp>
    </p:spTree>
    <p:extLst>
      <p:ext uri="{BB962C8B-B14F-4D97-AF65-F5344CB8AC3E}">
        <p14:creationId xmlns:p14="http://schemas.microsoft.com/office/powerpoint/2010/main" val="7140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8E3B61E2-F700-67A8-C98C-A5F212D3DF03}"/>
              </a:ext>
            </a:extLst>
          </p:cNvPr>
          <p:cNvSpPr txBox="1"/>
          <p:nvPr/>
        </p:nvSpPr>
        <p:spPr>
          <a:xfrm>
            <a:off x="4495086" y="578034"/>
            <a:ext cx="7221197" cy="5224764"/>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a:t>
            </a:r>
            <a:r>
              <a:rPr lang="es-MX" sz="1600" u="sng" dirty="0">
                <a:latin typeface="Calibri" panose="020F0502020204030204" pitchFamily="34" charset="0"/>
                <a:cs typeface="Calibri" panose="020F0502020204030204" pitchFamily="34" charset="0"/>
              </a:rPr>
              <a:t>Restitución</a:t>
            </a:r>
            <a:r>
              <a:rPr lang="es-MX" sz="1600" dirty="0">
                <a:latin typeface="Calibri" panose="020F0502020204030204" pitchFamily="34" charset="0"/>
                <a:cs typeface="Calibri" panose="020F0502020204030204" pitchFamily="34" charset="0"/>
              </a:rPr>
              <a:t>: Después del éxito logrado por </a:t>
            </a:r>
            <a:r>
              <a:rPr lang="es-MX" sz="1600" dirty="0" err="1">
                <a:latin typeface="Calibri" panose="020F0502020204030204" pitchFamily="34" charset="0"/>
                <a:cs typeface="Calibri" panose="020F0502020204030204" pitchFamily="34" charset="0"/>
              </a:rPr>
              <a:t>Foxx</a:t>
            </a:r>
            <a:r>
              <a:rPr lang="es-MX" sz="1600" dirty="0">
                <a:latin typeface="Calibri" panose="020F0502020204030204" pitchFamily="34" charset="0"/>
                <a:cs typeface="Calibri" panose="020F0502020204030204" pitchFamily="34" charset="0"/>
              </a:rPr>
              <a:t> y </a:t>
            </a:r>
            <a:r>
              <a:rPr lang="es-MX" sz="1600" dirty="0" err="1">
                <a:latin typeface="Calibri" panose="020F0502020204030204" pitchFamily="34" charset="0"/>
                <a:cs typeface="Calibri" panose="020F0502020204030204" pitchFamily="34" charset="0"/>
              </a:rPr>
              <a:t>Azrin</a:t>
            </a:r>
            <a:r>
              <a:rPr lang="es-MX" sz="1600" dirty="0">
                <a:latin typeface="Calibri" panose="020F0502020204030204" pitchFamily="34" charset="0"/>
                <a:cs typeface="Calibri" panose="020F0502020204030204" pitchFamily="34" charset="0"/>
              </a:rPr>
              <a:t> (1972) eliminando conducta agresiva/disruptiva de sujetos mediante el uso de la restitución, otros autores han empleado diversos procedimientos de restitución con diferentes conductas inapropiadas. </a:t>
            </a:r>
          </a:p>
          <a:p>
            <a:pPr>
              <a:lnSpc>
                <a:spcPct val="150000"/>
              </a:lnSpc>
            </a:pPr>
            <a:r>
              <a:rPr lang="es-MX" sz="1600" dirty="0">
                <a:latin typeface="Calibri" panose="020F0502020204030204" pitchFamily="34" charset="0"/>
                <a:cs typeface="Calibri" panose="020F0502020204030204" pitchFamily="34" charset="0"/>
              </a:rPr>
              <a:t>	</a:t>
            </a:r>
            <a:r>
              <a:rPr lang="es-MX" sz="1600" dirty="0" err="1">
                <a:latin typeface="Calibri" panose="020F0502020204030204" pitchFamily="34" charset="0"/>
                <a:cs typeface="Calibri" panose="020F0502020204030204" pitchFamily="34" charset="0"/>
              </a:rPr>
              <a:t>Azrin</a:t>
            </a:r>
            <a:r>
              <a:rPr lang="es-MX" sz="1600" dirty="0">
                <a:latin typeface="Calibri" panose="020F0502020204030204" pitchFamily="34" charset="0"/>
                <a:cs typeface="Calibri" panose="020F0502020204030204" pitchFamily="34" charset="0"/>
              </a:rPr>
              <a:t> y </a:t>
            </a:r>
            <a:r>
              <a:rPr lang="es-MX" sz="1600" dirty="0" err="1">
                <a:latin typeface="Calibri" panose="020F0502020204030204" pitchFamily="34" charset="0"/>
                <a:cs typeface="Calibri" panose="020F0502020204030204" pitchFamily="34" charset="0"/>
              </a:rPr>
              <a:t>Wesolowski</a:t>
            </a:r>
            <a:r>
              <a:rPr lang="es-MX" sz="1600" dirty="0">
                <a:latin typeface="Calibri" panose="020F0502020204030204" pitchFamily="34" charset="0"/>
                <a:cs typeface="Calibri" panose="020F0502020204030204" pitchFamily="34" charset="0"/>
              </a:rPr>
              <a:t> (1974) redujeron el robo entre retardados al requerir que el sujeto regresara lo robado, más algún objeto adicional. Otros autores requirieron de sus sujetos que limpiaran áreas del ambiente que hubieran sido adversamente afectadas por su comportamiento inapropiado.</a:t>
            </a:r>
          </a:p>
          <a:p>
            <a:pPr>
              <a:lnSpc>
                <a:spcPct val="150000"/>
              </a:lnSpc>
            </a:pPr>
            <a:endParaRPr lang="es-MX" sz="1600" dirty="0">
              <a:latin typeface="Calibri" panose="020F0502020204030204" pitchFamily="34" charset="0"/>
              <a:cs typeface="Calibri" panose="020F0502020204030204" pitchFamily="34" charset="0"/>
            </a:endParaRPr>
          </a:p>
          <a:p>
            <a:pPr>
              <a:lnSpc>
                <a:spcPct val="150000"/>
              </a:lnSpc>
            </a:pPr>
            <a:r>
              <a:rPr lang="es-MX" sz="1600" dirty="0">
                <a:latin typeface="Calibri" panose="020F0502020204030204" pitchFamily="34" charset="0"/>
                <a:cs typeface="Calibri" panose="020F0502020204030204" pitchFamily="34" charset="0"/>
              </a:rPr>
              <a:t>	Una revisión de la literatura 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revela, en general, efectos consistentes a lo largo de un amplio rango de variables dependientes y poblaciones de sujetos. El número de replicaciones entre reportes es impresionante y proporciona apoyo a los argumentos de que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produce efectos conductuales confiables. </a:t>
            </a:r>
          </a:p>
        </p:txBody>
      </p:sp>
      <p:pic>
        <p:nvPicPr>
          <p:cNvPr id="4" name="Imagen 3">
            <a:extLst>
              <a:ext uri="{FF2B5EF4-FFF2-40B4-BE49-F238E27FC236}">
                <a16:creationId xmlns:a16="http://schemas.microsoft.com/office/drawing/2014/main" id="{4BADEB4A-9EC0-A347-C56E-806C585F1066}"/>
              </a:ext>
            </a:extLst>
          </p:cNvPr>
          <p:cNvPicPr>
            <a:picLocks noChangeAspect="1"/>
          </p:cNvPicPr>
          <p:nvPr/>
        </p:nvPicPr>
        <p:blipFill>
          <a:blip r:embed="rId2"/>
          <a:stretch>
            <a:fillRect/>
          </a:stretch>
        </p:blipFill>
        <p:spPr>
          <a:xfrm>
            <a:off x="537851" y="2073429"/>
            <a:ext cx="3390900" cy="2531213"/>
          </a:xfrm>
          <a:prstGeom prst="rect">
            <a:avLst/>
          </a:prstGeom>
        </p:spPr>
      </p:pic>
    </p:spTree>
    <p:extLst>
      <p:ext uri="{BB962C8B-B14F-4D97-AF65-F5344CB8AC3E}">
        <p14:creationId xmlns:p14="http://schemas.microsoft.com/office/powerpoint/2010/main" val="3354249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D857EF-6709-4721-4B61-4904AC17B6E5}"/>
              </a:ext>
            </a:extLst>
          </p:cNvPr>
          <p:cNvSpPr>
            <a:spLocks noGrp="1"/>
          </p:cNvSpPr>
          <p:nvPr>
            <p:ph type="title"/>
          </p:nvPr>
        </p:nvSpPr>
        <p:spPr>
          <a:xfrm>
            <a:off x="2231136" y="383578"/>
            <a:ext cx="7729728" cy="1188720"/>
          </a:xfrm>
        </p:spPr>
        <p:txBody>
          <a:bodyPr/>
          <a:lstStyle/>
          <a:p>
            <a:r>
              <a:rPr lang="es-MX" dirty="0"/>
              <a:t>Análisis de la </a:t>
            </a:r>
            <a:r>
              <a:rPr lang="es-MX" dirty="0" err="1"/>
              <a:t>sobrecorrección</a:t>
            </a:r>
            <a:endParaRPr lang="es-MX" dirty="0"/>
          </a:p>
        </p:txBody>
      </p:sp>
      <p:sp>
        <p:nvSpPr>
          <p:cNvPr id="3" name="CuadroTexto 2">
            <a:extLst>
              <a:ext uri="{FF2B5EF4-FFF2-40B4-BE49-F238E27FC236}">
                <a16:creationId xmlns:a16="http://schemas.microsoft.com/office/drawing/2014/main" id="{B7AFDEE1-5714-F4EA-3ADD-92DADA0133B4}"/>
              </a:ext>
            </a:extLst>
          </p:cNvPr>
          <p:cNvSpPr txBox="1"/>
          <p:nvPr/>
        </p:nvSpPr>
        <p:spPr>
          <a:xfrm>
            <a:off x="724968" y="1828800"/>
            <a:ext cx="10742063" cy="4486100"/>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ESTRATEGIAS Y MÉTODOS DE INVESTIGACIÓN</a:t>
            </a:r>
          </a:p>
          <a:p>
            <a:pPr>
              <a:lnSpc>
                <a:spcPct val="150000"/>
              </a:lnSpc>
            </a:pPr>
            <a:r>
              <a:rPr lang="es-MX" sz="1600" dirty="0">
                <a:latin typeface="Calibri" panose="020F0502020204030204" pitchFamily="34" charset="0"/>
                <a:cs typeface="Calibri" panose="020F0502020204030204" pitchFamily="34" charset="0"/>
              </a:rPr>
              <a:t>	</a:t>
            </a:r>
          </a:p>
          <a:p>
            <a:pPr>
              <a:lnSpc>
                <a:spcPct val="150000"/>
              </a:lnSpc>
            </a:pPr>
            <a:r>
              <a:rPr lang="es-MX" sz="1600" dirty="0">
                <a:latin typeface="Calibri" panose="020F0502020204030204" pitchFamily="34" charset="0"/>
                <a:cs typeface="Calibri" panose="020F0502020204030204" pitchFamily="34" charset="0"/>
              </a:rPr>
              <a:t>Desafortunadamente, mucha de la investigación en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consiste de demostraciones de los efectos del tratamiento con diferentes sujetos y diferentes problemas de conducta. Si bien este tipo de investigación es importante en las primeras etapas de un cuerpo de investigación en desarrollo, la completa comprensión de procedimientos con multi componentes reunidos en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no se alcanzará hasta que se efectúen análisis paramétricos y de componentes. Conseguir </a:t>
            </a:r>
            <a:r>
              <a:rPr lang="es-MX" sz="1600" dirty="0" err="1">
                <a:latin typeface="Calibri" panose="020F0502020204030204" pitchFamily="34" charset="0"/>
                <a:cs typeface="Calibri" panose="020F0502020204030204" pitchFamily="34" charset="0"/>
              </a:rPr>
              <a:t>estra</a:t>
            </a:r>
            <a:r>
              <a:rPr lang="es-MX" sz="1600" dirty="0">
                <a:latin typeface="Calibri" panose="020F0502020204030204" pitchFamily="34" charset="0"/>
                <a:cs typeface="Calibri" panose="020F0502020204030204" pitchFamily="34" charset="0"/>
              </a:rPr>
              <a:t> comprensión es importante por diversos motivos científicos, pragmáticos y de relaciones públicas.                      	</a:t>
            </a:r>
          </a:p>
          <a:p>
            <a:pPr>
              <a:lnSpc>
                <a:spcPct val="150000"/>
              </a:lnSpc>
            </a:pPr>
            <a:endParaRPr lang="es-MX" sz="1600" dirty="0">
              <a:latin typeface="Calibri" panose="020F0502020204030204" pitchFamily="34" charset="0"/>
              <a:cs typeface="Calibri" panose="020F0502020204030204" pitchFamily="34" charset="0"/>
            </a:endParaRPr>
          </a:p>
          <a:p>
            <a:pPr>
              <a:lnSpc>
                <a:spcPct val="150000"/>
              </a:lnSpc>
            </a:pPr>
            <a:r>
              <a:rPr lang="es-MX" sz="1600" dirty="0">
                <a:latin typeface="Calibri" panose="020F0502020204030204" pitchFamily="34" charset="0"/>
                <a:cs typeface="Calibri" panose="020F0502020204030204" pitchFamily="34" charset="0"/>
              </a:rPr>
              <a:t>	La identificación de los principios conductuales básicos responsables de los efectos conductuales 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es importante para “ … construir un cuerpo de tecnología dentro de una diciplina, en lugar de una colección de trucos” (Baer, Wolf &amp; </a:t>
            </a:r>
            <a:r>
              <a:rPr lang="es-MX" sz="1600" dirty="0" err="1">
                <a:latin typeface="Calibri" panose="020F0502020204030204" pitchFamily="34" charset="0"/>
                <a:cs typeface="Calibri" panose="020F0502020204030204" pitchFamily="34" charset="0"/>
              </a:rPr>
              <a:t>Risley</a:t>
            </a:r>
            <a:r>
              <a:rPr lang="es-MX" sz="1600" dirty="0">
                <a:latin typeface="Calibri" panose="020F0502020204030204" pitchFamily="34" charset="0"/>
                <a:cs typeface="Calibri" panose="020F0502020204030204" pitchFamily="34" charset="0"/>
              </a:rPr>
              <a:t>, 1968, p. 96).</a:t>
            </a:r>
          </a:p>
          <a:p>
            <a:pPr>
              <a:lnSpc>
                <a:spcPct val="150000"/>
              </a:lnSpc>
            </a:pPr>
            <a:r>
              <a:rPr lang="es-MX" sz="16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523115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F80BADA-B167-0575-D13B-2B9CEC23B70E}"/>
              </a:ext>
            </a:extLst>
          </p:cNvPr>
          <p:cNvSpPr txBox="1"/>
          <p:nvPr/>
        </p:nvSpPr>
        <p:spPr>
          <a:xfrm>
            <a:off x="837488" y="1008404"/>
            <a:ext cx="10220770" cy="4486100"/>
          </a:xfrm>
          <a:prstGeom prst="rect">
            <a:avLst/>
          </a:prstGeom>
          <a:noFill/>
        </p:spPr>
        <p:txBody>
          <a:bodyPr wrap="square" rtlCol="0">
            <a:spAutoFit/>
          </a:bodyPr>
          <a:lstStyle/>
          <a:p>
            <a:pPr>
              <a:lnSpc>
                <a:spcPct val="150000"/>
              </a:lnSpc>
            </a:pPr>
            <a:r>
              <a:rPr lang="es-MX" sz="1600" dirty="0">
                <a:latin typeface="Calibri" panose="020F0502020204030204" pitchFamily="34" charset="0"/>
                <a:cs typeface="Calibri" panose="020F0502020204030204" pitchFamily="34" charset="0"/>
              </a:rPr>
              <a:t>	Además de la falta relativa de investigación analítica, un completo entendimiento 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es limitado debido a diversas debilidades metodológicas comunes a muchos de los estudios. Mucha de la investigación inicial se basa en diseños AB o en diseños que involucran comparaciones de medias de grupos.</a:t>
            </a:r>
          </a:p>
          <a:p>
            <a:pPr>
              <a:lnSpc>
                <a:spcPct val="150000"/>
              </a:lnSpc>
            </a:pPr>
            <a:r>
              <a:rPr lang="es-MX" sz="1600" dirty="0">
                <a:latin typeface="Calibri" panose="020F0502020204030204" pitchFamily="34" charset="0"/>
                <a:cs typeface="Calibri" panose="020F0502020204030204" pitchFamily="34" charset="0"/>
              </a:rPr>
              <a:t>	Mientras que los estudios de largo plazo involucrando la comparación de grandes grupos podrían ser necesarios en la progresión de la investigación clínica sobre un tema particular, estos estudios clínicos resultan prematuros hasta que los procedimientos terapéuticos han sido claramente definidos y refinados. Los diseños intensivos de un solo sujeto, como las líneas base múltiples, diseños de reversión o de multi elementos parecen más apropiados para la identificación de las condiciones necesarias para el uso efectivo de los procedimientos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a:t>
            </a:r>
          </a:p>
          <a:p>
            <a:pPr>
              <a:lnSpc>
                <a:spcPct val="150000"/>
              </a:lnSpc>
            </a:pPr>
            <a:r>
              <a:rPr lang="es-MX" sz="1600" dirty="0">
                <a:latin typeface="Calibri" panose="020F0502020204030204" pitchFamily="34" charset="0"/>
                <a:cs typeface="Calibri" panose="020F0502020204030204" pitchFamily="34" charset="0"/>
              </a:rPr>
              <a:t>	Otro problema metodológico común es el empleo del procedimiento de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simultáneamente con otros procedimientos para cambiar conductas, con lo que se limitan las conclusiones que se puedan derivar acerca de la efectividad de la </a:t>
            </a:r>
            <a:r>
              <a:rPr lang="es-MX" sz="1600" dirty="0" err="1">
                <a:latin typeface="Calibri" panose="020F0502020204030204" pitchFamily="34" charset="0"/>
                <a:cs typeface="Calibri" panose="020F0502020204030204" pitchFamily="34" charset="0"/>
              </a:rPr>
              <a:t>sobrecorrección</a:t>
            </a:r>
            <a:r>
              <a:rPr lang="es-MX" sz="1600" dirty="0">
                <a:latin typeface="Calibri" panose="020F0502020204030204" pitchFamily="34" charset="0"/>
                <a:cs typeface="Calibri" panose="020F0502020204030204" pitchFamily="34" charset="0"/>
              </a:rPr>
              <a:t> sola.	</a:t>
            </a:r>
          </a:p>
          <a:p>
            <a:pPr>
              <a:lnSpc>
                <a:spcPct val="150000"/>
              </a:lnSpc>
            </a:pPr>
            <a:r>
              <a:rPr lang="es-MX" sz="1600"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3878452"/>
      </p:ext>
    </p:extLst>
  </p:cSld>
  <p:clrMapOvr>
    <a:masterClrMapping/>
  </p:clrMapOvr>
</p:sld>
</file>

<file path=ppt/theme/theme1.xml><?xml version="1.0" encoding="utf-8"?>
<a:theme xmlns:a="http://schemas.openxmlformats.org/drawingml/2006/main" name="Paquete">
  <a:themeElements>
    <a:clrScheme name="Paquete">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quet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quete">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docProps/app.xml><?xml version="1.0" encoding="utf-8"?>
<Properties xmlns="http://schemas.openxmlformats.org/officeDocument/2006/extended-properties" xmlns:vt="http://schemas.openxmlformats.org/officeDocument/2006/docPropsVTypes">
  <Template>TM10001115[[fn=Paquete]]</Template>
  <TotalTime>255</TotalTime>
  <Words>3300</Words>
  <Application>Microsoft Office PowerPoint</Application>
  <PresentationFormat>Panorámica</PresentationFormat>
  <Paragraphs>95</Paragraphs>
  <Slides>19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19</vt:i4>
      </vt:variant>
    </vt:vector>
  </HeadingPairs>
  <TitlesOfParts>
    <vt:vector size="23" baseType="lpstr">
      <vt:lpstr>Arial</vt:lpstr>
      <vt:lpstr>Calibri</vt:lpstr>
      <vt:lpstr>Gill Sans MT</vt:lpstr>
      <vt:lpstr>Paquete</vt:lpstr>
      <vt:lpstr>SOBRECORRECCIÓN</vt:lpstr>
      <vt:lpstr>Presentación de PowerPoint</vt:lpstr>
      <vt:lpstr>Presentación de PowerPoint</vt:lpstr>
      <vt:lpstr>Presentación de PowerPoint</vt:lpstr>
      <vt:lpstr>REVISIÓN</vt:lpstr>
      <vt:lpstr>Presentación de PowerPoint</vt:lpstr>
      <vt:lpstr>Presentación de PowerPoint</vt:lpstr>
      <vt:lpstr>Análisis de la sobrecorrección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conclusiones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USUARIO</dc:creator>
  <cp:lastModifiedBy>USUARIO</cp:lastModifiedBy>
  <cp:revision>21</cp:revision>
  <dcterms:created xsi:type="dcterms:W3CDTF">2025-09-25T13:45:35Z</dcterms:created>
  <dcterms:modified xsi:type="dcterms:W3CDTF">2025-09-29T17:56:42Z</dcterms:modified>
</cp:coreProperties>
</file>