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10/30/2025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9AF63AD-BB17-927F-376A-9A0070FE91C3}"/>
              </a:ext>
            </a:extLst>
          </p:cNvPr>
          <p:cNvSpPr txBox="1"/>
          <p:nvPr/>
        </p:nvSpPr>
        <p:spPr>
          <a:xfrm>
            <a:off x="5435125" y="874455"/>
            <a:ext cx="6127335" cy="2554545"/>
          </a:xfrm>
          <a:prstGeom prst="rect">
            <a:avLst/>
          </a:prstGeom>
          <a:noFill/>
        </p:spPr>
        <p:txBody>
          <a:bodyPr wrap="square" rtlCol="0">
            <a:spAutoFit/>
          </a:bodyPr>
          <a:lstStyle/>
          <a:p>
            <a:r>
              <a:rPr lang="es-MX" sz="4000" dirty="0">
                <a:latin typeface="Calibri" panose="020F0502020204030204" pitchFamily="34" charset="0"/>
                <a:cs typeface="Calibri" panose="020F0502020204030204" pitchFamily="34" charset="0"/>
              </a:rPr>
              <a:t>URGENCIA URINARIA: TRATAMIENTO COGNITIVO-CONDUCTUAL DEL CASO DE UN NIÑO DE 9 AÑOS</a:t>
            </a:r>
          </a:p>
        </p:txBody>
      </p:sp>
      <p:sp>
        <p:nvSpPr>
          <p:cNvPr id="6" name="CuadroTexto 5">
            <a:extLst>
              <a:ext uri="{FF2B5EF4-FFF2-40B4-BE49-F238E27FC236}">
                <a16:creationId xmlns:a16="http://schemas.microsoft.com/office/drawing/2014/main" id="{741345CA-BCC6-2970-A552-7B4C53548D21}"/>
              </a:ext>
            </a:extLst>
          </p:cNvPr>
          <p:cNvSpPr txBox="1"/>
          <p:nvPr/>
        </p:nvSpPr>
        <p:spPr>
          <a:xfrm>
            <a:off x="786213" y="4708733"/>
            <a:ext cx="5309787" cy="1015663"/>
          </a:xfrm>
          <a:prstGeom prst="rect">
            <a:avLst/>
          </a:prstGeom>
          <a:noFill/>
        </p:spPr>
        <p:txBody>
          <a:bodyPr wrap="square" rtlCol="0">
            <a:spAutoFit/>
          </a:bodyPr>
          <a:lstStyle/>
          <a:p>
            <a:r>
              <a:rPr lang="es-MX" sz="2000" dirty="0">
                <a:latin typeface="Calibri" panose="020F0502020204030204" pitchFamily="34" charset="0"/>
                <a:cs typeface="Calibri" panose="020F0502020204030204" pitchFamily="34" charset="0"/>
              </a:rPr>
              <a:t>Jaime Ernesto Vargas Mendoza</a:t>
            </a:r>
          </a:p>
          <a:p>
            <a:r>
              <a:rPr lang="es-MX" sz="2000" dirty="0">
                <a:latin typeface="Calibri" panose="020F0502020204030204" pitchFamily="34" charset="0"/>
                <a:cs typeface="Calibri" panose="020F0502020204030204" pitchFamily="34" charset="0"/>
              </a:rPr>
              <a:t>Instituto Mexicano del Seguro Social</a:t>
            </a:r>
          </a:p>
          <a:p>
            <a:r>
              <a:rPr lang="es-MX" sz="2000" dirty="0">
                <a:latin typeface="Calibri" panose="020F0502020204030204" pitchFamily="34" charset="0"/>
                <a:cs typeface="Calibri" panose="020F0502020204030204" pitchFamily="34" charset="0"/>
              </a:rPr>
              <a:t>HGZ1 en Oaxaca, México</a:t>
            </a:r>
          </a:p>
        </p:txBody>
      </p:sp>
      <p:pic>
        <p:nvPicPr>
          <p:cNvPr id="12" name="Imagen 11" descr="Un hombre con traje y corbata sonriendo&#10;&#10;El contenido generado por IA puede ser incorrecto.">
            <a:extLst>
              <a:ext uri="{FF2B5EF4-FFF2-40B4-BE49-F238E27FC236}">
                <a16:creationId xmlns:a16="http://schemas.microsoft.com/office/drawing/2014/main" id="{E15B4E0E-0D03-73FB-FDF6-0BA4562A33D5}"/>
              </a:ext>
            </a:extLst>
          </p:cNvPr>
          <p:cNvPicPr>
            <a:picLocks noChangeAspect="1"/>
          </p:cNvPicPr>
          <p:nvPr/>
        </p:nvPicPr>
        <p:blipFill>
          <a:blip r:embed="rId2"/>
          <a:stretch>
            <a:fillRect/>
          </a:stretch>
        </p:blipFill>
        <p:spPr>
          <a:xfrm>
            <a:off x="1132317" y="874455"/>
            <a:ext cx="2909843" cy="3732375"/>
          </a:xfrm>
          <a:prstGeom prst="rect">
            <a:avLst/>
          </a:prstGeom>
        </p:spPr>
      </p:pic>
      <p:sp>
        <p:nvSpPr>
          <p:cNvPr id="2" name="CuadroTexto 1">
            <a:extLst>
              <a:ext uri="{FF2B5EF4-FFF2-40B4-BE49-F238E27FC236}">
                <a16:creationId xmlns:a16="http://schemas.microsoft.com/office/drawing/2014/main" id="{B4629960-187B-D58E-1069-F93537057ED8}"/>
              </a:ext>
            </a:extLst>
          </p:cNvPr>
          <p:cNvSpPr txBox="1"/>
          <p:nvPr/>
        </p:nvSpPr>
        <p:spPr>
          <a:xfrm>
            <a:off x="10630968" y="6349525"/>
            <a:ext cx="1461331" cy="461665"/>
          </a:xfrm>
          <a:prstGeom prst="rect">
            <a:avLst/>
          </a:prstGeom>
          <a:noFill/>
        </p:spPr>
        <p:txBody>
          <a:bodyPr wrap="square" rtlCol="0">
            <a:spAutoFit/>
          </a:bodyPr>
          <a:lstStyle/>
          <a:p>
            <a:r>
              <a:rPr lang="es-MX" sz="1200" dirty="0" err="1">
                <a:latin typeface="Calibri" panose="020F0502020204030204" pitchFamily="34" charset="0"/>
                <a:cs typeface="Calibri" panose="020F0502020204030204" pitchFamily="34" charset="0"/>
              </a:rPr>
              <a:t>Ps</a:t>
            </a:r>
            <a:r>
              <a:rPr lang="es-MX" sz="1200" dirty="0">
                <a:latin typeface="Calibri" panose="020F0502020204030204" pitchFamily="34" charset="0"/>
                <a:cs typeface="Calibri" panose="020F0502020204030204" pitchFamily="34" charset="0"/>
              </a:rPr>
              <a:t> Jaime E Vargas M</a:t>
            </a:r>
          </a:p>
          <a:p>
            <a:pPr algn="ctr"/>
            <a:r>
              <a:rPr lang="es-MX" sz="1200" b="1" dirty="0">
                <a:latin typeface="Calibri" panose="020F0502020204030204" pitchFamily="34" charset="0"/>
                <a:cs typeface="Calibri" panose="020F0502020204030204" pitchFamily="34" charset="0"/>
              </a:rPr>
              <a:t>A515TE</a:t>
            </a:r>
          </a:p>
        </p:txBody>
      </p:sp>
    </p:spTree>
    <p:extLst>
      <p:ext uri="{BB962C8B-B14F-4D97-AF65-F5344CB8AC3E}">
        <p14:creationId xmlns:p14="http://schemas.microsoft.com/office/powerpoint/2010/main" val="373850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0AD6F4-FA39-57C7-F2F9-07945293B781}"/>
              </a:ext>
            </a:extLst>
          </p:cNvPr>
          <p:cNvSpPr txBox="1"/>
          <p:nvPr/>
        </p:nvSpPr>
        <p:spPr>
          <a:xfrm>
            <a:off x="1187865" y="610136"/>
            <a:ext cx="5161660" cy="5509200"/>
          </a:xfrm>
          <a:prstGeom prst="rect">
            <a:avLst/>
          </a:prstGeom>
          <a:noFill/>
        </p:spPr>
        <p:txBody>
          <a:bodyPr wrap="square" rtlCol="0">
            <a:spAutoFit/>
          </a:bodyPr>
          <a:lstStyle/>
          <a:p>
            <a:pPr algn="just">
              <a:lnSpc>
                <a:spcPct val="150000"/>
              </a:lnSpc>
            </a:pPr>
            <a:r>
              <a:rPr lang="es-MX" sz="1600" b="0" i="0" u="none" strike="noStrike" baseline="0" dirty="0">
                <a:solidFill>
                  <a:srgbClr val="000000"/>
                </a:solidFill>
                <a:latin typeface="Calibri" panose="020F0502020204030204" pitchFamily="34" charset="0"/>
                <a:cs typeface="Calibri" panose="020F0502020204030204" pitchFamily="34" charset="0"/>
              </a:rPr>
              <a:t>	Los datos aquí reportados permiten considerar que esta estrategia es una alternativa prometedora en el manejo de casos de niños con urgencia urinaria sin causas orgánicas y antes del empleo de medicamentos o de intervenciones invasivas. Sin embargo, es necesario hacer más investigaciones que incluyan un número más grande de sujetos y diseños experimentales, que hagan posible una mayor generalidad de variables (replicación sistemática, línea base múltiple, etc.). Igualmente, sería recomendable el seguimiento de los casos una vez suspendida la intervención a fin de valorar la posibilidad de recidiva de los síntomas.    En el presente caso, una entrevista con la madre un mes después de haberlo dado de alta, confirmó que se mantenía la mejoría.</a:t>
            </a:r>
          </a:p>
          <a:p>
            <a:pPr algn="l"/>
            <a:endParaRPr lang="es-MX" sz="1600" dirty="0">
              <a:latin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2706945B-F064-E9E9-D309-4198DD840AB2}"/>
              </a:ext>
            </a:extLst>
          </p:cNvPr>
          <p:cNvPicPr>
            <a:picLocks noChangeAspect="1"/>
          </p:cNvPicPr>
          <p:nvPr/>
        </p:nvPicPr>
        <p:blipFill>
          <a:blip r:embed="rId2"/>
          <a:stretch>
            <a:fillRect/>
          </a:stretch>
        </p:blipFill>
        <p:spPr>
          <a:xfrm>
            <a:off x="7085175" y="1727408"/>
            <a:ext cx="4013319" cy="4013319"/>
          </a:xfrm>
          <a:prstGeom prst="rect">
            <a:avLst/>
          </a:prstGeom>
        </p:spPr>
      </p:pic>
    </p:spTree>
    <p:extLst>
      <p:ext uri="{BB962C8B-B14F-4D97-AF65-F5344CB8AC3E}">
        <p14:creationId xmlns:p14="http://schemas.microsoft.com/office/powerpoint/2010/main" val="373548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E6F8877-EA9A-1E38-7B9C-0A783BD5597E}"/>
              </a:ext>
            </a:extLst>
          </p:cNvPr>
          <p:cNvSpPr>
            <a:spLocks noGrp="1"/>
          </p:cNvSpPr>
          <p:nvPr>
            <p:ph type="title"/>
          </p:nvPr>
        </p:nvSpPr>
        <p:spPr>
          <a:xfrm>
            <a:off x="913775" y="247264"/>
            <a:ext cx="10364451" cy="545574"/>
          </a:xfrm>
        </p:spPr>
        <p:txBody>
          <a:bodyPr>
            <a:normAutofit fontScale="90000"/>
          </a:bodyPr>
          <a:lstStyle/>
          <a:p>
            <a:r>
              <a:rPr lang="es-MX" dirty="0"/>
              <a:t>bibliografía</a:t>
            </a:r>
          </a:p>
        </p:txBody>
      </p:sp>
      <p:sp>
        <p:nvSpPr>
          <p:cNvPr id="4" name="CuadroTexto 3">
            <a:extLst>
              <a:ext uri="{FF2B5EF4-FFF2-40B4-BE49-F238E27FC236}">
                <a16:creationId xmlns:a16="http://schemas.microsoft.com/office/drawing/2014/main" id="{F725565D-D3AA-5BFE-9AA5-DA1EBE970DE4}"/>
              </a:ext>
            </a:extLst>
          </p:cNvPr>
          <p:cNvSpPr txBox="1"/>
          <p:nvPr/>
        </p:nvSpPr>
        <p:spPr>
          <a:xfrm>
            <a:off x="913775" y="1128045"/>
            <a:ext cx="10364451" cy="4906408"/>
          </a:xfrm>
          <a:prstGeom prst="rect">
            <a:avLst/>
          </a:prstGeom>
          <a:noFill/>
        </p:spPr>
        <p:txBody>
          <a:bodyPr wrap="square" rtlCol="0">
            <a:spAutoFit/>
          </a:bodyPr>
          <a:lstStyle/>
          <a:p>
            <a:pPr algn="l">
              <a:lnSpc>
                <a:spcPct val="150000"/>
              </a:lnSpc>
            </a:pPr>
            <a:r>
              <a:rPr lang="en-US" sz="1400" b="0" i="0" u="none" strike="noStrike" baseline="0" dirty="0" err="1">
                <a:latin typeface="Calibri" panose="020F0502020204030204" pitchFamily="34" charset="0"/>
                <a:cs typeface="Calibri" panose="020F0502020204030204" pitchFamily="34" charset="0"/>
              </a:rPr>
              <a:t>Ayllon</a:t>
            </a:r>
            <a:r>
              <a:rPr lang="en-US" sz="1400" b="0" i="0" u="none" strike="noStrike" baseline="0" dirty="0">
                <a:latin typeface="Calibri" panose="020F0502020204030204" pitchFamily="34" charset="0"/>
                <a:cs typeface="Calibri" panose="020F0502020204030204" pitchFamily="34" charset="0"/>
              </a:rPr>
              <a:t>, T. y </a:t>
            </a:r>
            <a:r>
              <a:rPr lang="en-US" sz="1400" b="0" i="0" u="none" strike="noStrike" baseline="0" dirty="0" err="1">
                <a:latin typeface="Calibri" panose="020F0502020204030204" pitchFamily="34" charset="0"/>
                <a:cs typeface="Calibri" panose="020F0502020204030204" pitchFamily="34" charset="0"/>
              </a:rPr>
              <a:t>Azrin</a:t>
            </a:r>
            <a:r>
              <a:rPr lang="en-US" sz="1400" b="0" i="0" u="none" strike="noStrike" baseline="0" dirty="0">
                <a:latin typeface="Calibri" panose="020F0502020204030204" pitchFamily="34" charset="0"/>
                <a:cs typeface="Calibri" panose="020F0502020204030204" pitchFamily="34" charset="0"/>
              </a:rPr>
              <a:t>, N. (1968). </a:t>
            </a:r>
            <a:r>
              <a:rPr lang="en-US" sz="1400" b="0" i="1" u="none" strike="noStrike" baseline="0" dirty="0">
                <a:latin typeface="Calibri" panose="020F0502020204030204" pitchFamily="34" charset="0"/>
                <a:cs typeface="Calibri" panose="020F0502020204030204" pitchFamily="34" charset="0"/>
              </a:rPr>
              <a:t>The token economy: A motivational system for therapy and rehabilitation</a:t>
            </a:r>
            <a:r>
              <a:rPr lang="en-US" sz="1400" b="0" i="0" u="none" strike="noStrike" baseline="0" dirty="0">
                <a:latin typeface="Calibri" panose="020F0502020204030204" pitchFamily="34" charset="0"/>
                <a:cs typeface="Calibri" panose="020F0502020204030204" pitchFamily="34" charset="0"/>
              </a:rPr>
              <a:t>. New York: Meredith Corp.</a:t>
            </a:r>
          </a:p>
          <a:p>
            <a:pPr algn="l">
              <a:lnSpc>
                <a:spcPct val="150000"/>
              </a:lnSpc>
            </a:pPr>
            <a:r>
              <a:rPr lang="es-MX" sz="1400" b="0" i="0" u="none" strike="noStrike" baseline="0" dirty="0" err="1">
                <a:latin typeface="Calibri" panose="020F0502020204030204" pitchFamily="34" charset="0"/>
                <a:cs typeface="Calibri" panose="020F0502020204030204" pitchFamily="34" charset="0"/>
              </a:rPr>
              <a:t>Burgio</a:t>
            </a:r>
            <a:r>
              <a:rPr lang="es-MX" sz="1400" b="0" i="0" u="none" strike="noStrike" baseline="0" dirty="0">
                <a:latin typeface="Calibri" panose="020F0502020204030204" pitchFamily="34" charset="0"/>
                <a:cs typeface="Calibri" panose="020F0502020204030204" pitchFamily="34" charset="0"/>
              </a:rPr>
              <a:t>, K.L., </a:t>
            </a:r>
            <a:r>
              <a:rPr lang="es-MX" sz="1400" b="0" i="0" u="none" strike="noStrike" baseline="0" dirty="0" err="1">
                <a:latin typeface="Calibri" panose="020F0502020204030204" pitchFamily="34" charset="0"/>
                <a:cs typeface="Calibri" panose="020F0502020204030204" pitchFamily="34" charset="0"/>
              </a:rPr>
              <a:t>Wein</a:t>
            </a:r>
            <a:r>
              <a:rPr lang="es-MX" sz="1400" b="0" i="0" u="none" strike="noStrike" baseline="0" dirty="0">
                <a:latin typeface="Calibri" panose="020F0502020204030204" pitchFamily="34" charset="0"/>
                <a:cs typeface="Calibri" panose="020F0502020204030204" pitchFamily="34" charset="0"/>
              </a:rPr>
              <a:t>, A.J., </a:t>
            </a:r>
            <a:r>
              <a:rPr lang="es-MX" sz="1400" b="0" i="0" u="none" strike="noStrike" baseline="0" dirty="0" err="1">
                <a:latin typeface="Calibri" panose="020F0502020204030204" pitchFamily="34" charset="0"/>
                <a:cs typeface="Calibri" panose="020F0502020204030204" pitchFamily="34" charset="0"/>
              </a:rPr>
              <a:t>Blaivas</a:t>
            </a:r>
            <a:r>
              <a:rPr lang="es-MX" sz="1400" b="0" i="0" u="none" strike="noStrike" baseline="0" dirty="0">
                <a:latin typeface="Calibri" panose="020F0502020204030204" pitchFamily="34" charset="0"/>
                <a:cs typeface="Calibri" panose="020F0502020204030204" pitchFamily="34" charset="0"/>
              </a:rPr>
              <a:t>, J.G., </a:t>
            </a:r>
            <a:r>
              <a:rPr lang="es-MX" sz="1400" b="0" i="0" u="none" strike="noStrike" baseline="0" dirty="0" err="1">
                <a:latin typeface="Calibri" panose="020F0502020204030204" pitchFamily="34" charset="0"/>
                <a:cs typeface="Calibri" panose="020F0502020204030204" pitchFamily="34" charset="0"/>
              </a:rPr>
              <a:t>Staskin</a:t>
            </a:r>
            <a:r>
              <a:rPr lang="es-MX" sz="1400" b="0" i="0" u="none" strike="noStrike" baseline="0" dirty="0">
                <a:latin typeface="Calibri" panose="020F0502020204030204" pitchFamily="34" charset="0"/>
                <a:cs typeface="Calibri" panose="020F0502020204030204" pitchFamily="34" charset="0"/>
              </a:rPr>
              <a:t>, D.R., Weiss, J.P., Bauer, S.B., </a:t>
            </a:r>
            <a:r>
              <a:rPr lang="es-MX" sz="1400" b="0" i="0" u="none" strike="noStrike" baseline="0" dirty="0" err="1">
                <a:latin typeface="Calibri" panose="020F0502020204030204" pitchFamily="34" charset="0"/>
                <a:cs typeface="Calibri" panose="020F0502020204030204" pitchFamily="34" charset="0"/>
              </a:rPr>
              <a:t>Ouslander</a:t>
            </a:r>
            <a:r>
              <a:rPr lang="es-MX" sz="1400" b="0" i="0" u="none" strike="noStrike" baseline="0" dirty="0">
                <a:latin typeface="Calibri" panose="020F0502020204030204" pitchFamily="34" charset="0"/>
                <a:cs typeface="Calibri" panose="020F0502020204030204" pitchFamily="34" charset="0"/>
              </a:rPr>
              <a:t>, J. G. y Cardozo, L. (2002). </a:t>
            </a:r>
            <a:r>
              <a:rPr lang="es-MX" sz="1400" b="0" i="0" u="none" strike="noStrike" baseline="0" dirty="0" err="1">
                <a:latin typeface="Calibri" panose="020F0502020204030204" pitchFamily="34" charset="0"/>
                <a:cs typeface="Calibri" panose="020F0502020204030204" pitchFamily="34" charset="0"/>
              </a:rPr>
              <a:t>Influence</a:t>
            </a:r>
            <a:endParaRPr lang="es-MX" sz="1400" b="0" i="0" u="none" strike="noStrike" baseline="0" dirty="0">
              <a:latin typeface="Calibri" panose="020F0502020204030204" pitchFamily="34" charset="0"/>
              <a:cs typeface="Calibri" panose="020F0502020204030204" pitchFamily="34" charset="0"/>
            </a:endParaRPr>
          </a:p>
          <a:p>
            <a:pPr algn="l">
              <a:lnSpc>
                <a:spcPct val="150000"/>
              </a:lnSpc>
            </a:pPr>
            <a:r>
              <a:rPr lang="en-US" sz="1400" b="0" i="0" u="none" strike="noStrike" baseline="0" dirty="0">
                <a:latin typeface="Calibri" panose="020F0502020204030204" pitchFamily="34" charset="0"/>
                <a:cs typeface="Calibri" panose="020F0502020204030204" pitchFamily="34" charset="0"/>
              </a:rPr>
              <a:t>	of behavior modification on overactive bladder. </a:t>
            </a:r>
            <a:r>
              <a:rPr lang="en-US" sz="1400" b="0" i="1" u="none" strike="noStrike" baseline="0" dirty="0">
                <a:latin typeface="Calibri" panose="020F0502020204030204" pitchFamily="34" charset="0"/>
                <a:cs typeface="Calibri" panose="020F0502020204030204" pitchFamily="34" charset="0"/>
              </a:rPr>
              <a:t>Urology</a:t>
            </a:r>
            <a:r>
              <a:rPr lang="en-US" sz="1400" b="0" i="0" u="none" strike="noStrike" baseline="0" dirty="0">
                <a:latin typeface="Calibri" panose="020F0502020204030204" pitchFamily="34" charset="0"/>
                <a:cs typeface="Calibri" panose="020F0502020204030204" pitchFamily="34" charset="0"/>
              </a:rPr>
              <a:t>, </a:t>
            </a:r>
            <a:r>
              <a:rPr lang="en-US" sz="1400" b="0" i="1" u="none" strike="noStrike" baseline="0" dirty="0">
                <a:latin typeface="Calibri" panose="020F0502020204030204" pitchFamily="34" charset="0"/>
                <a:cs typeface="Calibri" panose="020F0502020204030204" pitchFamily="34" charset="0"/>
              </a:rPr>
              <a:t>60</a:t>
            </a:r>
            <a:r>
              <a:rPr lang="en-US" sz="1400" b="0" i="0" u="none" strike="noStrike" baseline="0" dirty="0">
                <a:latin typeface="Calibri" panose="020F0502020204030204" pitchFamily="34" charset="0"/>
                <a:cs typeface="Calibri" panose="020F0502020204030204" pitchFamily="34" charset="0"/>
              </a:rPr>
              <a:t>(5A), 72-77.</a:t>
            </a:r>
          </a:p>
          <a:p>
            <a:pPr algn="l">
              <a:lnSpc>
                <a:spcPct val="150000"/>
              </a:lnSpc>
            </a:pPr>
            <a:r>
              <a:rPr lang="es-MX" sz="1400" b="0" i="0" u="none" strike="noStrike" baseline="0" dirty="0" err="1">
                <a:latin typeface="Calibri" panose="020F0502020204030204" pitchFamily="34" charset="0"/>
                <a:cs typeface="Calibri" panose="020F0502020204030204" pitchFamily="34" charset="0"/>
              </a:rPr>
              <a:t>Corcos</a:t>
            </a:r>
            <a:r>
              <a:rPr lang="es-MX" sz="1400" b="0" i="0" u="none" strike="noStrike" baseline="0" dirty="0">
                <a:latin typeface="Calibri" panose="020F0502020204030204" pitchFamily="34" charset="0"/>
                <a:cs typeface="Calibri" panose="020F0502020204030204" pitchFamily="34" charset="0"/>
              </a:rPr>
              <a:t>, J., Davis, M.B., Drew, S. y West, L. (1997). </a:t>
            </a:r>
            <a:r>
              <a:rPr lang="es-MX" sz="1400" b="0" i="1" u="none" strike="noStrike" baseline="0" dirty="0">
                <a:latin typeface="Calibri" panose="020F0502020204030204" pitchFamily="34" charset="0"/>
                <a:cs typeface="Calibri" panose="020F0502020204030204" pitchFamily="34" charset="0"/>
              </a:rPr>
              <a:t>El uso de la biorretroalimentación </a:t>
            </a:r>
            <a:r>
              <a:rPr lang="es-MX" sz="1400" b="0" i="1" u="none" strike="noStrike" baseline="0" dirty="0" err="1">
                <a:latin typeface="Calibri" panose="020F0502020204030204" pitchFamily="34" charset="0"/>
                <a:cs typeface="Calibri" panose="020F0502020204030204" pitchFamily="34" charset="0"/>
              </a:rPr>
              <a:t>electromiográfica</a:t>
            </a:r>
            <a:r>
              <a:rPr lang="es-MX" sz="1400" b="0" i="1" u="none" strike="noStrike" baseline="0" dirty="0">
                <a:latin typeface="Calibri" panose="020F0502020204030204" pitchFamily="34" charset="0"/>
                <a:cs typeface="Calibri" panose="020F0502020204030204" pitchFamily="34" charset="0"/>
              </a:rPr>
              <a:t> en el entrenamiento</a:t>
            </a:r>
          </a:p>
          <a:p>
            <a:pPr algn="l">
              <a:lnSpc>
                <a:spcPct val="150000"/>
              </a:lnSpc>
            </a:pPr>
            <a:r>
              <a:rPr lang="es-MX" sz="1400" b="0" i="1" u="none" strike="noStrike" baseline="0" dirty="0">
                <a:latin typeface="Calibri" panose="020F0502020204030204" pitchFamily="34" charset="0"/>
                <a:cs typeface="Calibri" panose="020F0502020204030204" pitchFamily="34" charset="0"/>
              </a:rPr>
              <a:t>	de la musculatura de la base pelviana</a:t>
            </a:r>
            <a:r>
              <a:rPr lang="es-MX" sz="1400" b="0" i="0" u="none" strike="noStrike" baseline="0" dirty="0">
                <a:latin typeface="Calibri" panose="020F0502020204030204" pitchFamily="34" charset="0"/>
                <a:cs typeface="Calibri" panose="020F0502020204030204" pitchFamily="34" charset="0"/>
              </a:rPr>
              <a:t>. Ámsterdam: </a:t>
            </a:r>
            <a:r>
              <a:rPr lang="es-MX" sz="1400" b="0" i="0" u="none" strike="noStrike" baseline="0" dirty="0" err="1">
                <a:latin typeface="Calibri" panose="020F0502020204030204" pitchFamily="34" charset="0"/>
                <a:cs typeface="Calibri" panose="020F0502020204030204" pitchFamily="34" charset="0"/>
              </a:rPr>
              <a:t>The</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Biofeedback</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Foundation</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of</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Europe</a:t>
            </a:r>
            <a:endParaRPr lang="es-MX" sz="1400" b="0" i="0" u="none" strike="noStrike" baseline="0" dirty="0">
              <a:latin typeface="Calibri" panose="020F0502020204030204" pitchFamily="34" charset="0"/>
              <a:cs typeface="Calibri" panose="020F0502020204030204" pitchFamily="34" charset="0"/>
            </a:endParaRPr>
          </a:p>
          <a:p>
            <a:pPr algn="l">
              <a:lnSpc>
                <a:spcPct val="150000"/>
              </a:lnSpc>
            </a:pPr>
            <a:r>
              <a:rPr lang="es-MX" sz="1400" b="0" i="0" u="none" strike="noStrike" baseline="0" dirty="0">
                <a:latin typeface="Calibri" panose="020F0502020204030204" pitchFamily="34" charset="0"/>
                <a:cs typeface="Calibri" panose="020F0502020204030204" pitchFamily="34" charset="0"/>
              </a:rPr>
              <a:t>Hart, J.A. y Knowles, D.R. (2002). </a:t>
            </a:r>
            <a:r>
              <a:rPr lang="es-MX" sz="1400" b="0" i="0" u="none" strike="noStrike" baseline="0" dirty="0" err="1">
                <a:latin typeface="Calibri" panose="020F0502020204030204" pitchFamily="34" charset="0"/>
                <a:cs typeface="Calibri" panose="020F0502020204030204" pitchFamily="34" charset="0"/>
              </a:rPr>
              <a:t>Symptom-urinary</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frequency</a:t>
            </a:r>
            <a:r>
              <a:rPr lang="es-MX" sz="1400" b="0" i="0" u="none" strike="noStrike" baseline="0" dirty="0">
                <a:latin typeface="Calibri" panose="020F0502020204030204" pitchFamily="34" charset="0"/>
                <a:cs typeface="Calibri" panose="020F0502020204030204" pitchFamily="34" charset="0"/>
              </a:rPr>
              <a:t>/</a:t>
            </a:r>
            <a:r>
              <a:rPr lang="es-MX" sz="1400" b="0" i="0" u="none" strike="noStrike" baseline="0" dirty="0" err="1">
                <a:latin typeface="Calibri" panose="020F0502020204030204" pitchFamily="34" charset="0"/>
                <a:cs typeface="Calibri" panose="020F0502020204030204" pitchFamily="34" charset="0"/>
              </a:rPr>
              <a:t>urgency</a:t>
            </a:r>
            <a:r>
              <a:rPr lang="es-MX" sz="1400" b="0" i="0" u="none" strike="noStrike" baseline="0" dirty="0">
                <a:latin typeface="Calibri" panose="020F0502020204030204" pitchFamily="34" charset="0"/>
                <a:cs typeface="Calibri" panose="020F0502020204030204" pitchFamily="34" charset="0"/>
              </a:rPr>
              <a:t>. </a:t>
            </a:r>
            <a:r>
              <a:rPr lang="es-MX" sz="1400" b="0" i="1" u="none" strike="noStrike" baseline="0" dirty="0" err="1">
                <a:latin typeface="Calibri" panose="020F0502020204030204" pitchFamily="34" charset="0"/>
                <a:cs typeface="Calibri" panose="020F0502020204030204" pitchFamily="34" charset="0"/>
              </a:rPr>
              <a:t>VeriMed</a:t>
            </a:r>
            <a:r>
              <a:rPr lang="es-MX" sz="1400" b="0" i="1" u="none" strike="noStrike" baseline="0" dirty="0">
                <a:latin typeface="Calibri" panose="020F0502020204030204" pitchFamily="34" charset="0"/>
                <a:cs typeface="Calibri" panose="020F0502020204030204" pitchFamily="34" charset="0"/>
              </a:rPr>
              <a:t> </a:t>
            </a:r>
            <a:r>
              <a:rPr lang="es-MX" sz="1400" b="0" i="1" u="none" strike="noStrike" baseline="0" dirty="0" err="1">
                <a:latin typeface="Calibri" panose="020F0502020204030204" pitchFamily="34" charset="0"/>
                <a:cs typeface="Calibri" panose="020F0502020204030204" pitchFamily="34" charset="0"/>
              </a:rPr>
              <a:t>Healthcare</a:t>
            </a:r>
            <a:r>
              <a:rPr lang="es-MX" sz="1400" b="0" i="1" u="none" strike="noStrike" baseline="0" dirty="0">
                <a:latin typeface="Calibri" panose="020F0502020204030204" pitchFamily="34" charset="0"/>
                <a:cs typeface="Calibri" panose="020F0502020204030204" pitchFamily="34" charset="0"/>
              </a:rPr>
              <a:t> Network</a:t>
            </a:r>
            <a:r>
              <a:rPr lang="es-MX" sz="1400" b="0" i="0" u="none" strike="noStrike" baseline="0" dirty="0">
                <a:latin typeface="Calibri" panose="020F0502020204030204" pitchFamily="34" charset="0"/>
                <a:cs typeface="Calibri" panose="020F0502020204030204" pitchFamily="34" charset="0"/>
              </a:rPr>
              <a:t>. Disponible en línea:</a:t>
            </a:r>
          </a:p>
          <a:p>
            <a:pPr algn="l">
              <a:lnSpc>
                <a:spcPct val="150000"/>
              </a:lnSpc>
            </a:pPr>
            <a:r>
              <a:rPr lang="es-MX" sz="1400" b="0" i="0" u="none" strike="noStrike" baseline="0" dirty="0">
                <a:latin typeface="Calibri" panose="020F0502020204030204" pitchFamily="34" charset="0"/>
                <a:cs typeface="Calibri" panose="020F0502020204030204" pitchFamily="34" charset="0"/>
              </a:rPr>
              <a:t>	http://www.humed.com/humc_ency/spanish/surgery/100198.html.</a:t>
            </a:r>
          </a:p>
          <a:p>
            <a:pPr algn="l">
              <a:lnSpc>
                <a:spcPct val="150000"/>
              </a:lnSpc>
            </a:pPr>
            <a:r>
              <a:rPr lang="en-US" sz="1400" b="0" i="0" u="none" strike="noStrike" baseline="0" dirty="0">
                <a:latin typeface="Calibri" panose="020F0502020204030204" pitchFamily="34" charset="0"/>
                <a:cs typeface="Calibri" panose="020F0502020204030204" pitchFamily="34" charset="0"/>
              </a:rPr>
              <a:t>Herrnstein, R.J. (1966). Superstition: A corollary of the principles of operant conditioning. En W. K. Honig (Ed.): </a:t>
            </a:r>
            <a:r>
              <a:rPr lang="en-US" sz="1400" b="0" i="1" u="none" strike="noStrike" baseline="0" dirty="0">
                <a:latin typeface="Calibri" panose="020F0502020204030204" pitchFamily="34" charset="0"/>
                <a:cs typeface="Calibri" panose="020F0502020204030204" pitchFamily="34" charset="0"/>
              </a:rPr>
              <a:t>Operant</a:t>
            </a:r>
          </a:p>
          <a:p>
            <a:pPr algn="l">
              <a:lnSpc>
                <a:spcPct val="150000"/>
              </a:lnSpc>
            </a:pPr>
            <a:r>
              <a:rPr lang="en-US" sz="1400" b="0" i="1" u="none" strike="noStrike" baseline="0" dirty="0">
                <a:latin typeface="Calibri" panose="020F0502020204030204" pitchFamily="34" charset="0"/>
                <a:cs typeface="Calibri" panose="020F0502020204030204" pitchFamily="34" charset="0"/>
              </a:rPr>
              <a:t>	behavior: Areas of research and application</a:t>
            </a:r>
            <a:r>
              <a:rPr lang="en-US" sz="1400" b="0" i="0" u="none" strike="noStrike" baseline="0" dirty="0">
                <a:latin typeface="Calibri" panose="020F0502020204030204" pitchFamily="34" charset="0"/>
                <a:cs typeface="Calibri" panose="020F0502020204030204" pitchFamily="34" charset="0"/>
              </a:rPr>
              <a:t>. New York: Appleton-Century-Crofts.</a:t>
            </a:r>
          </a:p>
          <a:p>
            <a:pPr algn="l">
              <a:lnSpc>
                <a:spcPct val="150000"/>
              </a:lnSpc>
            </a:pPr>
            <a:r>
              <a:rPr lang="en-US" sz="1400" b="0" i="0" u="none" strike="noStrike" baseline="0" dirty="0" err="1">
                <a:latin typeface="Calibri" panose="020F0502020204030204" pitchFamily="34" charset="0"/>
                <a:cs typeface="Calibri" panose="020F0502020204030204" pitchFamily="34" charset="0"/>
              </a:rPr>
              <a:t>Hoverd</a:t>
            </a:r>
            <a:r>
              <a:rPr lang="en-US" sz="1400" b="0" i="0" u="none" strike="noStrike" baseline="0" dirty="0">
                <a:latin typeface="Calibri" panose="020F0502020204030204" pitchFamily="34" charset="0"/>
                <a:cs typeface="Calibri" panose="020F0502020204030204" pitchFamily="34" charset="0"/>
              </a:rPr>
              <a:t>, P.A. y Fowler, C.J. (1998). Desmopressin in the treatment of daytime urinary frequency in patients with multiple sclerosis.</a:t>
            </a:r>
          </a:p>
          <a:p>
            <a:pPr algn="l">
              <a:lnSpc>
                <a:spcPct val="150000"/>
              </a:lnSpc>
            </a:pPr>
            <a:r>
              <a:rPr lang="en-US" sz="1400" b="0" i="1" u="none" strike="noStrike" baseline="0" dirty="0">
                <a:latin typeface="Calibri" panose="020F0502020204030204" pitchFamily="34" charset="0"/>
                <a:cs typeface="Calibri" panose="020F0502020204030204" pitchFamily="34" charset="0"/>
              </a:rPr>
              <a:t>	Journal of Neurology, Neurosurgery and Psychiatry</a:t>
            </a:r>
            <a:r>
              <a:rPr lang="en-US" sz="1400" b="0" i="0" u="none" strike="noStrike" baseline="0" dirty="0">
                <a:latin typeface="Calibri" panose="020F0502020204030204" pitchFamily="34" charset="0"/>
                <a:cs typeface="Calibri" panose="020F0502020204030204" pitchFamily="34" charset="0"/>
              </a:rPr>
              <a:t>, 65, 778-780.</a:t>
            </a:r>
          </a:p>
          <a:p>
            <a:pPr algn="l">
              <a:lnSpc>
                <a:spcPct val="150000"/>
              </a:lnSpc>
            </a:pPr>
            <a:r>
              <a:rPr lang="en-US" sz="1400" b="0" i="0" u="none" strike="noStrike" baseline="0" dirty="0">
                <a:latin typeface="Calibri" panose="020F0502020204030204" pitchFamily="34" charset="0"/>
                <a:cs typeface="Calibri" panose="020F0502020204030204" pitchFamily="34" charset="0"/>
              </a:rPr>
              <a:t>Schmitt, B.D. (2006). </a:t>
            </a:r>
            <a:r>
              <a:rPr lang="en-US" sz="1400" b="0" i="1" u="none" strike="noStrike" baseline="0" dirty="0">
                <a:latin typeface="Calibri" panose="020F0502020204030204" pitchFamily="34" charset="0"/>
                <a:cs typeface="Calibri" panose="020F0502020204030204" pitchFamily="34" charset="0"/>
              </a:rPr>
              <a:t>Your child’s health</a:t>
            </a:r>
            <a:r>
              <a:rPr lang="en-US" sz="1400" b="0" i="0" u="none" strike="noStrike" baseline="0" dirty="0">
                <a:latin typeface="Calibri" panose="020F0502020204030204" pitchFamily="34" charset="0"/>
                <a:cs typeface="Calibri" panose="020F0502020204030204" pitchFamily="34" charset="0"/>
              </a:rPr>
              <a:t>. New York: Bantam Books.</a:t>
            </a:r>
          </a:p>
          <a:p>
            <a:pPr algn="l">
              <a:lnSpc>
                <a:spcPct val="150000"/>
              </a:lnSpc>
            </a:pPr>
            <a:r>
              <a:rPr lang="en-US" sz="1400" b="0" i="0" u="none" strike="noStrike" baseline="0" dirty="0" err="1">
                <a:latin typeface="Calibri" panose="020F0502020204030204" pitchFamily="34" charset="0"/>
                <a:cs typeface="Calibri" panose="020F0502020204030204" pitchFamily="34" charset="0"/>
              </a:rPr>
              <a:t>Sidman</a:t>
            </a:r>
            <a:r>
              <a:rPr lang="en-US" sz="1400" b="0" i="0" u="none" strike="noStrike" baseline="0" dirty="0">
                <a:latin typeface="Calibri" panose="020F0502020204030204" pitchFamily="34" charset="0"/>
                <a:cs typeface="Calibri" panose="020F0502020204030204" pitchFamily="34" charset="0"/>
              </a:rPr>
              <a:t>, M. (1960). </a:t>
            </a:r>
            <a:r>
              <a:rPr lang="en-US" sz="1400" b="0" i="1" u="none" strike="noStrike" baseline="0" dirty="0">
                <a:latin typeface="Calibri" panose="020F0502020204030204" pitchFamily="34" charset="0"/>
                <a:cs typeface="Calibri" panose="020F0502020204030204" pitchFamily="34" charset="0"/>
              </a:rPr>
              <a:t>Tactics of scientific research: Evaluating experimental data in psychology</a:t>
            </a:r>
            <a:r>
              <a:rPr lang="en-US" sz="1400" b="0" i="0" u="none" strike="noStrike" baseline="0" dirty="0">
                <a:latin typeface="Calibri" panose="020F0502020204030204" pitchFamily="34" charset="0"/>
                <a:cs typeface="Calibri" panose="020F0502020204030204" pitchFamily="34" charset="0"/>
              </a:rPr>
              <a:t>. New York: Basic Books, Inc., </a:t>
            </a:r>
            <a:r>
              <a:rPr lang="es-MX" sz="1400" b="0" i="0" u="none" strike="noStrike" baseline="0" dirty="0" err="1">
                <a:latin typeface="Calibri" panose="020F0502020204030204" pitchFamily="34" charset="0"/>
                <a:cs typeface="Calibri" panose="020F0502020204030204" pitchFamily="34" charset="0"/>
              </a:rPr>
              <a:t>Publishers</a:t>
            </a:r>
            <a:r>
              <a:rPr lang="es-MX" sz="1400" b="0" i="0" u="none" strike="noStrike" baseline="0" dirty="0">
                <a:latin typeface="Calibri" panose="020F0502020204030204" pitchFamily="34" charset="0"/>
                <a:cs typeface="Calibri" panose="020F0502020204030204" pitchFamily="34" charset="0"/>
              </a:rPr>
              <a:t>.</a:t>
            </a:r>
          </a:p>
          <a:p>
            <a:pPr algn="l">
              <a:lnSpc>
                <a:spcPct val="150000"/>
              </a:lnSpc>
            </a:pPr>
            <a:r>
              <a:rPr lang="es-MX" sz="1400" b="0" i="0" u="none" strike="noStrike" baseline="0" dirty="0" err="1">
                <a:latin typeface="Calibri" panose="020F0502020204030204" pitchFamily="34" charset="0"/>
                <a:cs typeface="Calibri" panose="020F0502020204030204" pitchFamily="34" charset="0"/>
              </a:rPr>
              <a:t>Takimoto</a:t>
            </a:r>
            <a:r>
              <a:rPr lang="es-MX" sz="1400" b="0" i="0" u="none" strike="noStrike" baseline="0" dirty="0">
                <a:latin typeface="Calibri" panose="020F0502020204030204" pitchFamily="34" charset="0"/>
                <a:cs typeface="Calibri" panose="020F0502020204030204" pitchFamily="34" charset="0"/>
              </a:rPr>
              <a:t>, Y., Kodama, M., </a:t>
            </a:r>
            <a:r>
              <a:rPr lang="es-MX" sz="1400" b="0" i="0" u="none" strike="noStrike" baseline="0" dirty="0" err="1">
                <a:latin typeface="Calibri" panose="020F0502020204030204" pitchFamily="34" charset="0"/>
                <a:cs typeface="Calibri" panose="020F0502020204030204" pitchFamily="34" charset="0"/>
              </a:rPr>
              <a:t>Sugimoto</a:t>
            </a:r>
            <a:r>
              <a:rPr lang="es-MX" sz="1400" b="0" i="0" u="none" strike="noStrike" baseline="0" dirty="0">
                <a:latin typeface="Calibri" panose="020F0502020204030204" pitchFamily="34" charset="0"/>
                <a:cs typeface="Calibri" panose="020F0502020204030204" pitchFamily="34" charset="0"/>
              </a:rPr>
              <a:t>, S., Hamada, T., Fuse, T., </a:t>
            </a:r>
            <a:r>
              <a:rPr lang="es-MX" sz="1400" b="0" i="0" u="none" strike="noStrike" baseline="0" dirty="0" err="1">
                <a:latin typeface="Calibri" panose="020F0502020204030204" pitchFamily="34" charset="0"/>
                <a:cs typeface="Calibri" panose="020F0502020204030204" pitchFamily="34" charset="0"/>
              </a:rPr>
              <a:t>Kawata</a:t>
            </a:r>
            <a:r>
              <a:rPr lang="es-MX" sz="1400" b="0" i="0" u="none" strike="noStrike" baseline="0" dirty="0">
                <a:latin typeface="Calibri" panose="020F0502020204030204" pitchFamily="34" charset="0"/>
                <a:cs typeface="Calibri" panose="020F0502020204030204" pitchFamily="34" charset="0"/>
              </a:rPr>
              <a:t>, N., </a:t>
            </a:r>
            <a:r>
              <a:rPr lang="es-MX" sz="1400" b="0" i="0" u="none" strike="noStrike" baseline="0" dirty="0" err="1">
                <a:latin typeface="Calibri" panose="020F0502020204030204" pitchFamily="34" charset="0"/>
                <a:cs typeface="Calibri" panose="020F0502020204030204" pitchFamily="34" charset="0"/>
              </a:rPr>
              <a:t>Hirakata</a:t>
            </a:r>
            <a:r>
              <a:rPr lang="es-MX" sz="1400" b="0" i="0" u="none" strike="noStrike" baseline="0" dirty="0">
                <a:latin typeface="Calibri" panose="020F0502020204030204" pitchFamily="34" charset="0"/>
                <a:cs typeface="Calibri" panose="020F0502020204030204" pitchFamily="34" charset="0"/>
              </a:rPr>
              <a:t>, H. y </a:t>
            </a:r>
            <a:r>
              <a:rPr lang="es-MX" sz="1400" b="0" i="0" u="none" strike="noStrike" baseline="0" dirty="0" err="1">
                <a:latin typeface="Calibri" panose="020F0502020204030204" pitchFamily="34" charset="0"/>
                <a:cs typeface="Calibri" panose="020F0502020204030204" pitchFamily="34" charset="0"/>
              </a:rPr>
              <a:t>Hosokawa</a:t>
            </a:r>
            <a:r>
              <a:rPr lang="es-MX" sz="1400" b="0" i="0" u="none" strike="noStrike" baseline="0" dirty="0">
                <a:latin typeface="Calibri" panose="020F0502020204030204" pitchFamily="34" charset="0"/>
                <a:cs typeface="Calibri" panose="020F0502020204030204" pitchFamily="34" charset="0"/>
              </a:rPr>
              <a:t>, H. (1999). </a:t>
            </a:r>
            <a:r>
              <a:rPr lang="es-MX" sz="1400" b="0" i="0" u="none" strike="noStrike" baseline="0" dirty="0" err="1">
                <a:latin typeface="Calibri" panose="020F0502020204030204" pitchFamily="34" charset="0"/>
                <a:cs typeface="Calibri" panose="020F0502020204030204" pitchFamily="34" charset="0"/>
              </a:rPr>
              <a:t>The</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effect</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of</a:t>
            </a:r>
            <a:endParaRPr lang="es-MX" sz="1400" b="0" i="0" u="none" strike="noStrike" baseline="0" dirty="0">
              <a:latin typeface="Calibri" panose="020F0502020204030204" pitchFamily="34" charset="0"/>
              <a:cs typeface="Calibri" panose="020F0502020204030204" pitchFamily="34" charset="0"/>
            </a:endParaRPr>
          </a:p>
          <a:p>
            <a:pPr algn="l">
              <a:lnSpc>
                <a:spcPct val="150000"/>
              </a:lnSpc>
            </a:pPr>
            <a:r>
              <a:rPr lang="es-MX" sz="1400" b="0" i="0" u="none" strike="noStrike" baseline="0" dirty="0">
                <a:latin typeface="Calibri" panose="020F0502020204030204" pitchFamily="34" charset="0"/>
                <a:cs typeface="Calibri" panose="020F0502020204030204" pitchFamily="34" charset="0"/>
              </a:rPr>
              <a:t>	5-HT 2 </a:t>
            </a:r>
            <a:r>
              <a:rPr lang="es-MX" sz="1400" b="0" i="0" u="none" strike="noStrike" baseline="0" dirty="0" err="1">
                <a:latin typeface="Calibri" panose="020F0502020204030204" pitchFamily="34" charset="0"/>
                <a:cs typeface="Calibri" panose="020F0502020204030204" pitchFamily="34" charset="0"/>
              </a:rPr>
              <a:t>antagonist</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for</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urinary</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frequency</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symptom</a:t>
            </a:r>
            <a:r>
              <a:rPr lang="es-MX" sz="1400" b="0" i="0" u="none" strike="noStrike" baseline="0" dirty="0">
                <a:latin typeface="Calibri" panose="020F0502020204030204" pitchFamily="34" charset="0"/>
                <a:cs typeface="Calibri" panose="020F0502020204030204" pitchFamily="34" charset="0"/>
              </a:rPr>
              <a:t> </a:t>
            </a:r>
            <a:r>
              <a:rPr lang="es-MX" sz="1400" b="0" i="0" u="none" strike="noStrike" baseline="0" dirty="0" err="1">
                <a:latin typeface="Calibri" panose="020F0502020204030204" pitchFamily="34" charset="0"/>
                <a:cs typeface="Calibri" panose="020F0502020204030204" pitchFamily="34" charset="0"/>
              </a:rPr>
              <a:t>on</a:t>
            </a:r>
            <a:r>
              <a:rPr lang="es-MX" sz="1400" b="0" i="0" u="none" strike="noStrike" baseline="0" dirty="0">
                <a:latin typeface="Calibri" panose="020F0502020204030204" pitchFamily="34" charset="0"/>
                <a:cs typeface="Calibri" panose="020F0502020204030204" pitchFamily="34" charset="0"/>
              </a:rPr>
              <a:t> diabetes mellitus </a:t>
            </a:r>
            <a:r>
              <a:rPr lang="es-MX" sz="1400" b="0" i="0" u="none" strike="noStrike" baseline="0" dirty="0" err="1">
                <a:latin typeface="Calibri" panose="020F0502020204030204" pitchFamily="34" charset="0"/>
                <a:cs typeface="Calibri" panose="020F0502020204030204" pitchFamily="34" charset="0"/>
              </a:rPr>
              <a:t>patients</a:t>
            </a:r>
            <a:r>
              <a:rPr lang="es-MX" sz="1400" b="0" i="0" u="none" strike="noStrike" baseline="0" dirty="0">
                <a:latin typeface="Calibri" panose="020F0502020204030204" pitchFamily="34" charset="0"/>
                <a:cs typeface="Calibri" panose="020F0502020204030204" pitchFamily="34" charset="0"/>
              </a:rPr>
              <a:t>. </a:t>
            </a:r>
            <a:r>
              <a:rPr lang="es-MX" sz="1400" b="0" i="1" u="none" strike="noStrike" baseline="0" dirty="0" err="1">
                <a:latin typeface="Calibri" panose="020F0502020204030204" pitchFamily="34" charset="0"/>
                <a:cs typeface="Calibri" panose="020F0502020204030204" pitchFamily="34" charset="0"/>
              </a:rPr>
              <a:t>Nippon</a:t>
            </a:r>
            <a:r>
              <a:rPr lang="es-MX" sz="1400" b="0" i="1" u="none" strike="noStrike" baseline="0" dirty="0">
                <a:latin typeface="Calibri" panose="020F0502020204030204" pitchFamily="34" charset="0"/>
                <a:cs typeface="Calibri" panose="020F0502020204030204" pitchFamily="34" charset="0"/>
              </a:rPr>
              <a:t> </a:t>
            </a:r>
            <a:r>
              <a:rPr lang="es-MX" sz="1400" b="0" i="1" u="none" strike="noStrike" baseline="0" dirty="0" err="1">
                <a:latin typeface="Calibri" panose="020F0502020204030204" pitchFamily="34" charset="0"/>
                <a:cs typeface="Calibri" panose="020F0502020204030204" pitchFamily="34" charset="0"/>
              </a:rPr>
              <a:t>Hinyokika</a:t>
            </a:r>
            <a:r>
              <a:rPr lang="es-MX" sz="1400" b="0" i="1" u="none" strike="noStrike" baseline="0" dirty="0">
                <a:latin typeface="Calibri" panose="020F0502020204030204" pitchFamily="34" charset="0"/>
                <a:cs typeface="Calibri" panose="020F0502020204030204" pitchFamily="34" charset="0"/>
              </a:rPr>
              <a:t> </a:t>
            </a:r>
            <a:r>
              <a:rPr lang="es-MX" sz="1400" b="0" i="1" u="none" strike="noStrike" baseline="0" dirty="0" err="1">
                <a:latin typeface="Calibri" panose="020F0502020204030204" pitchFamily="34" charset="0"/>
                <a:cs typeface="Calibri" panose="020F0502020204030204" pitchFamily="34" charset="0"/>
              </a:rPr>
              <a:t>Zasshi</a:t>
            </a:r>
            <a:r>
              <a:rPr lang="es-MX" sz="1400" b="0" i="0" u="none" strike="noStrike" baseline="0" dirty="0">
                <a:latin typeface="Calibri" panose="020F0502020204030204" pitchFamily="34" charset="0"/>
                <a:cs typeface="Calibri" panose="020F0502020204030204" pitchFamily="34" charset="0"/>
              </a:rPr>
              <a:t>, </a:t>
            </a:r>
            <a:r>
              <a:rPr lang="es-MX" sz="1400" b="0" i="1" u="none" strike="noStrike" baseline="0" dirty="0">
                <a:latin typeface="Calibri" panose="020F0502020204030204" pitchFamily="34" charset="0"/>
                <a:cs typeface="Calibri" panose="020F0502020204030204" pitchFamily="34" charset="0"/>
              </a:rPr>
              <a:t>90</a:t>
            </a:r>
            <a:r>
              <a:rPr lang="es-MX" sz="1400" b="0" i="0" u="none" strike="noStrike" baseline="0" dirty="0">
                <a:latin typeface="Calibri" panose="020F0502020204030204" pitchFamily="34" charset="0"/>
                <a:cs typeface="Calibri" panose="020F0502020204030204" pitchFamily="34" charset="0"/>
              </a:rPr>
              <a:t>(8), 731-740.</a:t>
            </a:r>
            <a:endParaRPr lang="es-MX"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341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B89818-42FF-7A95-130B-F6C726F7B317}"/>
              </a:ext>
            </a:extLst>
          </p:cNvPr>
          <p:cNvSpPr txBox="1"/>
          <p:nvPr/>
        </p:nvSpPr>
        <p:spPr>
          <a:xfrm>
            <a:off x="2955420" y="1939895"/>
            <a:ext cx="6281160" cy="2639441"/>
          </a:xfrm>
          <a:prstGeom prst="rect">
            <a:avLst/>
          </a:prstGeom>
          <a:noFill/>
        </p:spPr>
        <p:txBody>
          <a:bodyPr wrap="square" rtlCol="0">
            <a:spAutoFit/>
          </a:bodyPr>
          <a:lstStyle/>
          <a:p>
            <a:pPr algn="ctr">
              <a:lnSpc>
                <a:spcPct val="150000"/>
              </a:lnSpc>
            </a:pPr>
            <a:r>
              <a:rPr lang="es-MX" sz="1600" dirty="0">
                <a:latin typeface="Calibri" panose="020F0502020204030204" pitchFamily="34" charset="0"/>
                <a:cs typeface="Calibri" panose="020F0502020204030204" pitchFamily="34" charset="0"/>
              </a:rPr>
              <a:t>Referencia</a:t>
            </a:r>
          </a:p>
          <a:p>
            <a:pPr algn="ctr">
              <a:lnSpc>
                <a:spcPct val="150000"/>
              </a:lnSpc>
            </a:pPr>
            <a:endParaRPr lang="es-MX" sz="1600" dirty="0">
              <a:latin typeface="Calibri" panose="020F0502020204030204" pitchFamily="34" charset="0"/>
              <a:cs typeface="Calibri" panose="020F0502020204030204" pitchFamily="34" charset="0"/>
            </a:endParaRPr>
          </a:p>
          <a:p>
            <a:pPr algn="ctr">
              <a:lnSpc>
                <a:spcPct val="150000"/>
              </a:lnSpc>
            </a:pPr>
            <a:r>
              <a:rPr lang="es-MX" sz="1600" dirty="0">
                <a:latin typeface="Calibri" panose="020F0502020204030204" pitchFamily="34" charset="0"/>
                <a:cs typeface="Calibri" panose="020F0502020204030204" pitchFamily="34" charset="0"/>
              </a:rPr>
              <a:t>Jaime Ernesto Vargas Mendoza / Jorge Everardo Aguilar Morales (2007)</a:t>
            </a:r>
          </a:p>
          <a:p>
            <a:pPr algn="ctr">
              <a:lnSpc>
                <a:spcPct val="150000"/>
              </a:lnSpc>
            </a:pPr>
            <a:r>
              <a:rPr lang="es-MX" sz="1600" dirty="0">
                <a:latin typeface="Calibri" panose="020F0502020204030204" pitchFamily="34" charset="0"/>
                <a:cs typeface="Calibri" panose="020F0502020204030204" pitchFamily="34" charset="0"/>
              </a:rPr>
              <a:t>URGENCIA URINARIA: TRATAMIENTO COGNITIVO-CONDUCTUAL</a:t>
            </a:r>
          </a:p>
          <a:p>
            <a:pPr algn="ctr">
              <a:lnSpc>
                <a:spcPct val="150000"/>
              </a:lnSpc>
            </a:pPr>
            <a:r>
              <a:rPr lang="es-MX" sz="1600" dirty="0">
                <a:latin typeface="Calibri" panose="020F0502020204030204" pitchFamily="34" charset="0"/>
                <a:cs typeface="Calibri" panose="020F0502020204030204" pitchFamily="34" charset="0"/>
              </a:rPr>
              <a:t>DEL CASO DE UN NIÑO DE NUEVE AÑOS</a:t>
            </a:r>
          </a:p>
          <a:p>
            <a:pPr algn="ctr">
              <a:lnSpc>
                <a:spcPct val="150000"/>
              </a:lnSpc>
            </a:pPr>
            <a:r>
              <a:rPr lang="es-MX" sz="1600" dirty="0">
                <a:latin typeface="Calibri" panose="020F0502020204030204" pitchFamily="34" charset="0"/>
                <a:cs typeface="Calibri" panose="020F0502020204030204" pitchFamily="34" charset="0"/>
              </a:rPr>
              <a:t>Psicología y Salud, enero-junio, año/vol. 17, número 001</a:t>
            </a:r>
          </a:p>
          <a:p>
            <a:pPr algn="ctr">
              <a:lnSpc>
                <a:spcPct val="150000"/>
              </a:lnSpc>
            </a:pPr>
            <a:r>
              <a:rPr lang="es-MX" sz="1600" dirty="0">
                <a:latin typeface="Calibri" panose="020F0502020204030204" pitchFamily="34" charset="0"/>
                <a:cs typeface="Calibri" panose="020F0502020204030204" pitchFamily="34" charset="0"/>
              </a:rPr>
              <a:t>Universidad Veracruzana, Xalapa, México  pp. 87-91</a:t>
            </a:r>
          </a:p>
        </p:txBody>
      </p:sp>
    </p:spTree>
    <p:extLst>
      <p:ext uri="{BB962C8B-B14F-4D97-AF65-F5344CB8AC3E}">
        <p14:creationId xmlns:p14="http://schemas.microsoft.com/office/powerpoint/2010/main" val="346483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8C90DA-11E2-5DC4-1585-7126B4065A11}"/>
              </a:ext>
            </a:extLst>
          </p:cNvPr>
          <p:cNvSpPr txBox="1"/>
          <p:nvPr/>
        </p:nvSpPr>
        <p:spPr>
          <a:xfrm>
            <a:off x="1076770" y="1370616"/>
            <a:ext cx="10084037" cy="3747436"/>
          </a:xfrm>
          <a:prstGeom prst="rect">
            <a:avLst/>
          </a:prstGeom>
          <a:noFill/>
        </p:spPr>
        <p:txBody>
          <a:bodyPr wrap="square" rtlCol="0">
            <a:spAutoFit/>
          </a:bodyPr>
          <a:lstStyle/>
          <a:p>
            <a:pPr algn="just">
              <a:lnSpc>
                <a:spcPct val="150000"/>
              </a:lnSpc>
            </a:pPr>
            <a:r>
              <a:rPr lang="es-MX" sz="1600" b="0" i="0" u="none" strike="noStrike" baseline="0" dirty="0">
                <a:latin typeface="Calibri" panose="020F0502020204030204" pitchFamily="34" charset="0"/>
                <a:cs typeface="Calibri" panose="020F0502020204030204" pitchFamily="34" charset="0"/>
              </a:rPr>
              <a:t>	Normalmente, una persona promedio orina no más de seis a ocho veces al día. Una frecuencia mayor significa una necesidad de orinar mas de lo usual y una urgencia incrementada es la repentina necesidad de orinar que va de la mano con una cierta molestia en la vejiga (Hart y Knowles, 2002). </a:t>
            </a:r>
          </a:p>
          <a:p>
            <a:pPr algn="just">
              <a:lnSpc>
                <a:spcPct val="150000"/>
              </a:lnSpc>
            </a:pPr>
            <a:endParaRPr lang="es-MX" sz="1600" dirty="0">
              <a:latin typeface="Calibri" panose="020F0502020204030204" pitchFamily="34" charset="0"/>
              <a:cs typeface="Calibri" panose="020F0502020204030204" pitchFamily="34" charset="0"/>
            </a:endParaRPr>
          </a:p>
          <a:p>
            <a:pPr algn="just">
              <a:lnSpc>
                <a:spcPct val="150000"/>
              </a:lnSpc>
            </a:pPr>
            <a:r>
              <a:rPr lang="es-MX" sz="1600" b="0" i="0" u="none" strike="noStrike" baseline="0" dirty="0">
                <a:latin typeface="Calibri" panose="020F0502020204030204" pitchFamily="34" charset="0"/>
                <a:cs typeface="Calibri" panose="020F0502020204030204" pitchFamily="34" charset="0"/>
              </a:rPr>
              <a:t>	Orinar frecuentemente y sentir la urgencia de hacerlo son signos clásicos de una infección en el tracto urinario, ya que la inflamación reduce la capacidad de la vejiga para contener la orina, de forma que aun pequeñas cantidades de orina causan molestia. La diabetes, el embarazo y los problemas de próstata son otras de las causas comunes de estos síntomas, los que también se observan en pacientes cursando con cistitis (inflamación de la vejiga mas común en las mujeres que en los hombres, de difícil diagnóstico y tratamiento) o que ingieren medicamentos (como diuréticos y otros). Aunque menos frecuentemente, también se aprecian en la terapia de radiación y el cáncer de vejiga.</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188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47C810-EDB2-C5D8-F99A-496D79DB0E0E}"/>
              </a:ext>
            </a:extLst>
          </p:cNvPr>
          <p:cNvSpPr txBox="1"/>
          <p:nvPr/>
        </p:nvSpPr>
        <p:spPr>
          <a:xfrm>
            <a:off x="1281869" y="828942"/>
            <a:ext cx="9767843" cy="4486100"/>
          </a:xfrm>
          <a:prstGeom prst="rect">
            <a:avLst/>
          </a:prstGeom>
          <a:noFill/>
        </p:spPr>
        <p:txBody>
          <a:bodyPr wrap="square" rtlCol="0">
            <a:spAutoFit/>
          </a:bodyPr>
          <a:lstStyle/>
          <a:p>
            <a:pPr algn="just">
              <a:lnSpc>
                <a:spcPct val="150000"/>
              </a:lnSpc>
            </a:pPr>
            <a:r>
              <a:rPr lang="es-MX" sz="1600" b="0" i="0" u="none" strike="noStrike" baseline="0" dirty="0">
                <a:latin typeface="Calibri" panose="020F0502020204030204" pitchFamily="34" charset="0"/>
                <a:cs typeface="Calibri" panose="020F0502020204030204" pitchFamily="34" charset="0"/>
              </a:rPr>
              <a:t>	Cuando se han descartado estos padecimientos como causas de la urgencia urinaria y la alta frecuencia de visitas al baño persiste, deben buscarse otras explicaciones, sobre todo si ocurren en los niños. Este problema se presenta frecuentemente en menores de entre 4 y 5 años de edad. Los padres se dan cuenta al notar </a:t>
            </a:r>
            <a:r>
              <a:rPr lang="es-MX" sz="1600" b="0" i="1" u="none" strike="noStrike" baseline="0" dirty="0">
                <a:latin typeface="Calibri" panose="020F0502020204030204" pitchFamily="34" charset="0"/>
                <a:cs typeface="Calibri" panose="020F0502020204030204" pitchFamily="34" charset="0"/>
              </a:rPr>
              <a:t>1) </a:t>
            </a:r>
            <a:r>
              <a:rPr lang="es-MX" sz="1600" b="0" i="0" u="none" strike="noStrike" baseline="0" dirty="0">
                <a:latin typeface="Calibri" panose="020F0502020204030204" pitchFamily="34" charset="0"/>
                <a:cs typeface="Calibri" panose="020F0502020204030204" pitchFamily="34" charset="0"/>
              </a:rPr>
              <a:t>que el niño repentinamente empieza a ir al baño cada 10 a 30 minutos, llegando a hacerlo hasta 30 a 40 veces al día; 2) que en</a:t>
            </a:r>
          </a:p>
          <a:p>
            <a:pPr algn="just">
              <a:lnSpc>
                <a:spcPct val="150000"/>
              </a:lnSpc>
            </a:pPr>
            <a:r>
              <a:rPr lang="es-MX" sz="1600" b="0" i="0" u="none" strike="noStrike" baseline="0" dirty="0">
                <a:latin typeface="Calibri" panose="020F0502020204030204" pitchFamily="34" charset="0"/>
                <a:cs typeface="Calibri" panose="020F0502020204030204" pitchFamily="34" charset="0"/>
              </a:rPr>
              <a:t>cada ocasión orina pequeñas cantidades; </a:t>
            </a:r>
            <a:r>
              <a:rPr lang="es-MX" sz="1600" b="0" i="1" u="none" strike="noStrike" baseline="0" dirty="0">
                <a:latin typeface="Calibri" panose="020F0502020204030204" pitchFamily="34" charset="0"/>
                <a:cs typeface="Calibri" panose="020F0502020204030204" pitchFamily="34" charset="0"/>
              </a:rPr>
              <a:t>3) </a:t>
            </a:r>
            <a:r>
              <a:rPr lang="es-MX" sz="1600" b="0" i="0" u="none" strike="noStrike" baseline="0" dirty="0">
                <a:latin typeface="Calibri" panose="020F0502020204030204" pitchFamily="34" charset="0"/>
                <a:cs typeface="Calibri" panose="020F0502020204030204" pitchFamily="34" charset="0"/>
              </a:rPr>
              <a:t>que no sufre dolor durante la micción; </a:t>
            </a:r>
            <a:r>
              <a:rPr lang="es-MX" sz="1600" b="0" i="1" u="none" strike="noStrike" baseline="0" dirty="0">
                <a:latin typeface="Calibri" panose="020F0502020204030204" pitchFamily="34" charset="0"/>
                <a:cs typeface="Calibri" panose="020F0502020204030204" pitchFamily="34" charset="0"/>
              </a:rPr>
              <a:t>4) </a:t>
            </a:r>
            <a:r>
              <a:rPr lang="es-MX" sz="1600" b="0" i="0" u="none" strike="noStrike" baseline="0" dirty="0">
                <a:latin typeface="Calibri" panose="020F0502020204030204" pitchFamily="34" charset="0"/>
                <a:cs typeface="Calibri" panose="020F0502020204030204" pitchFamily="34" charset="0"/>
              </a:rPr>
              <a:t>que no se orina en la ropa durante el día; </a:t>
            </a:r>
            <a:r>
              <a:rPr lang="es-MX" sz="1600" b="0" i="1" u="none" strike="noStrike" baseline="0" dirty="0">
                <a:latin typeface="Calibri" panose="020F0502020204030204" pitchFamily="34" charset="0"/>
                <a:cs typeface="Calibri" panose="020F0502020204030204" pitchFamily="34" charset="0"/>
              </a:rPr>
              <a:t>5) </a:t>
            </a:r>
            <a:r>
              <a:rPr lang="es-MX" sz="1600" b="0" i="0" u="none" strike="noStrike" baseline="0" dirty="0">
                <a:latin typeface="Calibri" panose="020F0502020204030204" pitchFamily="34" charset="0"/>
                <a:cs typeface="Calibri" panose="020F0502020204030204" pitchFamily="34" charset="0"/>
              </a:rPr>
              <a:t>que no bebe cantidades excesivas de agua, y </a:t>
            </a:r>
            <a:r>
              <a:rPr lang="es-MX" sz="1600" b="0" i="1" u="none" strike="noStrike" baseline="0" dirty="0">
                <a:latin typeface="Calibri" panose="020F0502020204030204" pitchFamily="34" charset="0"/>
                <a:cs typeface="Calibri" panose="020F0502020204030204" pitchFamily="34" charset="0"/>
              </a:rPr>
              <a:t>6) </a:t>
            </a:r>
            <a:r>
              <a:rPr lang="es-MX" sz="1600" b="0" i="0" u="none" strike="noStrike" baseline="0" dirty="0">
                <a:latin typeface="Calibri" panose="020F0502020204030204" pitchFamily="34" charset="0"/>
                <a:cs typeface="Calibri" panose="020F0502020204030204" pitchFamily="34" charset="0"/>
              </a:rPr>
              <a:t>que no orina la cama en la noche ni tiene una alta frecuencia urinaria mientras está dormido.</a:t>
            </a:r>
          </a:p>
          <a:p>
            <a:pPr algn="just">
              <a:lnSpc>
                <a:spcPct val="150000"/>
              </a:lnSpc>
            </a:pPr>
            <a:endParaRPr lang="es-MX" sz="1600" b="0" i="0" u="none" strike="noStrike" baseline="0" dirty="0">
              <a:latin typeface="Calibri" panose="020F0502020204030204" pitchFamily="34" charset="0"/>
              <a:cs typeface="Calibri" panose="020F0502020204030204" pitchFamily="34" charset="0"/>
            </a:endParaRPr>
          </a:p>
          <a:p>
            <a:pPr algn="just">
              <a:lnSpc>
                <a:spcPct val="150000"/>
              </a:lnSpc>
            </a:pPr>
            <a:r>
              <a:rPr lang="es-MX" sz="1600" b="0" i="0" u="none" strike="noStrike" baseline="0" dirty="0">
                <a:latin typeface="Calibri" panose="020F0502020204030204" pitchFamily="34" charset="0"/>
                <a:cs typeface="Calibri" panose="020F0502020204030204" pitchFamily="34" charset="0"/>
              </a:rPr>
              <a:t>	Orinar frecuentemente en los niños a veces refleja cierta tensión emocional. Casi siempre se trata de una condición inocua que finalmente desaparece sola. Si los padres identifican y manejan adecuadamente cualquier situación que preocupe al niño, la frecuencia aumentada de la conducta de ir a orinar desaparece antes de cuatro semanas. Sin ningún tratamiento, los síntomas mejoran entre dos y tres meses (Schmitt, 2006).</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21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8D693C-C4B9-E1FB-4DAE-BB44E487C789}"/>
              </a:ext>
            </a:extLst>
          </p:cNvPr>
          <p:cNvSpPr txBox="1"/>
          <p:nvPr/>
        </p:nvSpPr>
        <p:spPr>
          <a:xfrm>
            <a:off x="1341690" y="888763"/>
            <a:ext cx="9793480" cy="4116768"/>
          </a:xfrm>
          <a:prstGeom prst="rect">
            <a:avLst/>
          </a:prstGeom>
          <a:noFill/>
        </p:spPr>
        <p:txBody>
          <a:bodyPr wrap="square" rtlCol="0">
            <a:spAutoFit/>
          </a:bodyPr>
          <a:lstStyle/>
          <a:p>
            <a:pPr algn="just">
              <a:lnSpc>
                <a:spcPct val="150000"/>
              </a:lnSpc>
            </a:pPr>
            <a:r>
              <a:rPr lang="es-MX" sz="1600" b="0" i="0" u="none" strike="noStrike" baseline="0" dirty="0">
                <a:latin typeface="Calibri" panose="020F0502020204030204" pitchFamily="34" charset="0"/>
                <a:cs typeface="Calibri" panose="020F0502020204030204" pitchFamily="34" charset="0"/>
              </a:rPr>
              <a:t>	El tratamiento médico basado en fármacos recurre a medicamentos contra los espasmos, como la </a:t>
            </a:r>
            <a:r>
              <a:rPr lang="es-MX" sz="1600" b="0" i="0" u="none" strike="noStrike" baseline="0" dirty="0" err="1">
                <a:latin typeface="Calibri" panose="020F0502020204030204" pitchFamily="34" charset="0"/>
                <a:cs typeface="Calibri" panose="020F0502020204030204" pitchFamily="34" charset="0"/>
              </a:rPr>
              <a:t>oxibutinina</a:t>
            </a:r>
            <a:r>
              <a:rPr lang="es-MX" sz="1600" b="0" i="0" u="none" strike="noStrike" baseline="0" dirty="0">
                <a:latin typeface="Calibri" panose="020F0502020204030204" pitchFamily="34" charset="0"/>
                <a:cs typeface="Calibri" panose="020F0502020204030204" pitchFamily="34" charset="0"/>
              </a:rPr>
              <a:t> (</a:t>
            </a:r>
            <a:r>
              <a:rPr lang="es-MX" sz="1600" b="0" i="0" u="none" strike="noStrike" baseline="0" dirty="0" err="1">
                <a:latin typeface="Calibri" panose="020F0502020204030204" pitchFamily="34" charset="0"/>
                <a:cs typeface="Calibri" panose="020F0502020204030204" pitchFamily="34" charset="0"/>
              </a:rPr>
              <a:t>Ditropan</a:t>
            </a:r>
            <a:r>
              <a:rPr lang="es-MX" sz="1600" b="0" i="0" u="none" strike="noStrike" baseline="0" dirty="0">
                <a:latin typeface="Calibri" panose="020F0502020204030204" pitchFamily="34" charset="0"/>
                <a:cs typeface="Calibri" panose="020F0502020204030204" pitchFamily="34" charset="0"/>
              </a:rPr>
              <a:t>) o la desmopresina (DDAVP spray nasal), así como a algunos medicamentos antidepresivos como la </a:t>
            </a:r>
            <a:r>
              <a:rPr lang="es-MX" sz="1600" b="0" i="0" u="none" strike="noStrike" baseline="0" dirty="0" err="1">
                <a:latin typeface="Calibri" panose="020F0502020204030204" pitchFamily="34" charset="0"/>
                <a:cs typeface="Calibri" panose="020F0502020204030204" pitchFamily="34" charset="0"/>
              </a:rPr>
              <a:t>despramina</a:t>
            </a:r>
            <a:r>
              <a:rPr lang="es-MX" sz="1600" b="0" i="0" u="none" strike="noStrike" baseline="0" dirty="0">
                <a:latin typeface="Calibri" panose="020F0502020204030204" pitchFamily="34" charset="0"/>
                <a:cs typeface="Calibri" panose="020F0502020204030204" pitchFamily="34" charset="0"/>
              </a:rPr>
              <a:t> o la </a:t>
            </a:r>
            <a:r>
              <a:rPr lang="es-MX" sz="1600" b="0" i="0" u="none" strike="noStrike" baseline="0" dirty="0" err="1">
                <a:latin typeface="Calibri" panose="020F0502020204030204" pitchFamily="34" charset="0"/>
                <a:cs typeface="Calibri" panose="020F0502020204030204" pitchFamily="34" charset="0"/>
              </a:rPr>
              <a:t>imipramina</a:t>
            </a:r>
            <a:r>
              <a:rPr lang="es-MX" sz="1600" dirty="0">
                <a:latin typeface="Calibri" panose="020F0502020204030204" pitchFamily="34" charset="0"/>
                <a:cs typeface="Calibri" panose="020F0502020204030204" pitchFamily="34" charset="0"/>
              </a:rPr>
              <a:t> </a:t>
            </a:r>
            <a:r>
              <a:rPr lang="es-MX" sz="1600" b="0" i="0" u="none" strike="noStrike" baseline="0" dirty="0">
                <a:latin typeface="Calibri" panose="020F0502020204030204" pitchFamily="34" charset="0"/>
                <a:cs typeface="Calibri" panose="020F0502020204030204" pitchFamily="34" charset="0"/>
              </a:rPr>
              <a:t>por sus efectos anticolinérgicos. El uso de estos fármacos se recomienda sobre todo cuando se identifican causas orgánicas en los pacientes, como en el caso de la esclerosis múltiple (</a:t>
            </a:r>
            <a:r>
              <a:rPr lang="es-MX" sz="1600" b="0" i="0" u="none" strike="noStrike" baseline="0" dirty="0" err="1">
                <a:latin typeface="Calibri" panose="020F0502020204030204" pitchFamily="34" charset="0"/>
                <a:cs typeface="Calibri" panose="020F0502020204030204" pitchFamily="34" charset="0"/>
              </a:rPr>
              <a:t>Hoverd</a:t>
            </a:r>
            <a:r>
              <a:rPr lang="es-MX" sz="1600" dirty="0">
                <a:latin typeface="Calibri" panose="020F0502020204030204" pitchFamily="34" charset="0"/>
                <a:cs typeface="Calibri" panose="020F0502020204030204" pitchFamily="34" charset="0"/>
              </a:rPr>
              <a:t> </a:t>
            </a:r>
            <a:r>
              <a:rPr lang="es-MX" sz="1600" b="0" i="0" u="none" strike="noStrike" baseline="0" dirty="0">
                <a:latin typeface="Calibri" panose="020F0502020204030204" pitchFamily="34" charset="0"/>
                <a:cs typeface="Calibri" panose="020F0502020204030204" pitchFamily="34" charset="0"/>
              </a:rPr>
              <a:t>y </a:t>
            </a:r>
            <a:r>
              <a:rPr lang="es-MX" sz="1600" b="0" i="0" u="none" strike="noStrike" baseline="0" dirty="0" err="1">
                <a:latin typeface="Calibri" panose="020F0502020204030204" pitchFamily="34" charset="0"/>
                <a:cs typeface="Calibri" panose="020F0502020204030204" pitchFamily="34" charset="0"/>
              </a:rPr>
              <a:t>Fowler</a:t>
            </a:r>
            <a:r>
              <a:rPr lang="es-MX" sz="1600" b="0" i="0" u="none" strike="noStrike" baseline="0" dirty="0">
                <a:latin typeface="Calibri" panose="020F0502020204030204" pitchFamily="34" charset="0"/>
                <a:cs typeface="Calibri" panose="020F0502020204030204" pitchFamily="34" charset="0"/>
              </a:rPr>
              <a:t>, 1998). También hay reportes en </a:t>
            </a:r>
            <a:r>
              <a:rPr lang="es-MX" sz="1600" dirty="0">
                <a:latin typeface="Calibri" panose="020F0502020204030204" pitchFamily="34" charset="0"/>
                <a:cs typeface="Calibri" panose="020F0502020204030204" pitchFamily="34" charset="0"/>
              </a:rPr>
              <a:t>donde</a:t>
            </a:r>
            <a:r>
              <a:rPr lang="es-MX" sz="1600" b="0" i="0" u="none" strike="noStrike" baseline="0" dirty="0">
                <a:latin typeface="Calibri" panose="020F0502020204030204" pitchFamily="34" charset="0"/>
                <a:cs typeface="Calibri" panose="020F0502020204030204" pitchFamily="34" charset="0"/>
              </a:rPr>
              <a:t> se probó que algunos agentes anticolinérgicos eran inefectivos en los pacientes, en cuyo caso se utilizó </a:t>
            </a:r>
            <a:r>
              <a:rPr lang="es-MX" sz="1600" b="0" i="0" u="none" strike="noStrike" baseline="0" dirty="0" err="1">
                <a:latin typeface="Calibri" panose="020F0502020204030204" pitchFamily="34" charset="0"/>
                <a:cs typeface="Calibri" panose="020F0502020204030204" pitchFamily="34" charset="0"/>
              </a:rPr>
              <a:t>sarpogrelato</a:t>
            </a:r>
            <a:r>
              <a:rPr lang="es-MX" sz="1600" b="0" i="0" u="none" strike="noStrike" baseline="0" dirty="0">
                <a:latin typeface="Calibri" panose="020F0502020204030204" pitchFamily="34" charset="0"/>
                <a:cs typeface="Calibri" panose="020F0502020204030204" pitchFamily="34" charset="0"/>
              </a:rPr>
              <a:t>, que es un antagonista efectivo de los receptores 5-HT 2 (</a:t>
            </a:r>
            <a:r>
              <a:rPr lang="es-MX" sz="1600" b="0" i="0" u="none" strike="noStrike" baseline="0" dirty="0" err="1">
                <a:latin typeface="Calibri" panose="020F0502020204030204" pitchFamily="34" charset="0"/>
                <a:cs typeface="Calibri" panose="020F0502020204030204" pitchFamily="34" charset="0"/>
              </a:rPr>
              <a:t>Takimoto</a:t>
            </a:r>
            <a:r>
              <a:rPr lang="es-MX" sz="1600" b="0" i="0" u="none" strike="noStrike" baseline="0" dirty="0">
                <a:latin typeface="Calibri" panose="020F0502020204030204" pitchFamily="34" charset="0"/>
                <a:cs typeface="Calibri" panose="020F0502020204030204" pitchFamily="34" charset="0"/>
              </a:rPr>
              <a:t>, Kodama, </a:t>
            </a:r>
            <a:r>
              <a:rPr lang="es-MX" sz="1600" b="0" i="0" u="none" strike="noStrike" baseline="0" dirty="0" err="1">
                <a:latin typeface="Calibri" panose="020F0502020204030204" pitchFamily="34" charset="0"/>
                <a:cs typeface="Calibri" panose="020F0502020204030204" pitchFamily="34" charset="0"/>
              </a:rPr>
              <a:t>Sugimoto</a:t>
            </a:r>
            <a:r>
              <a:rPr lang="es-MX" sz="1600" dirty="0">
                <a:latin typeface="Calibri" panose="020F0502020204030204" pitchFamily="34" charset="0"/>
                <a:cs typeface="Calibri" panose="020F0502020204030204" pitchFamily="34" charset="0"/>
              </a:rPr>
              <a:t> </a:t>
            </a:r>
            <a:r>
              <a:rPr lang="es-MX" sz="1600" b="0" i="0" u="none" strike="noStrike" baseline="0" dirty="0">
                <a:latin typeface="Calibri" panose="020F0502020204030204" pitchFamily="34" charset="0"/>
                <a:cs typeface="Calibri" panose="020F0502020204030204" pitchFamily="34" charset="0"/>
              </a:rPr>
              <a:t>y cols., 1999).</a:t>
            </a:r>
          </a:p>
          <a:p>
            <a:pPr algn="just">
              <a:lnSpc>
                <a:spcPct val="150000"/>
              </a:lnSpc>
            </a:pPr>
            <a:endParaRPr lang="es-MX" sz="1600" b="0" i="0" u="none" strike="noStrike" baseline="0" dirty="0">
              <a:latin typeface="Calibri" panose="020F0502020204030204" pitchFamily="34" charset="0"/>
              <a:cs typeface="Calibri" panose="020F0502020204030204" pitchFamily="34" charset="0"/>
            </a:endParaRPr>
          </a:p>
          <a:p>
            <a:pPr algn="just">
              <a:lnSpc>
                <a:spcPct val="150000"/>
              </a:lnSpc>
            </a:pPr>
            <a:r>
              <a:rPr lang="es-MX" sz="1600" b="0" i="0" u="none" strike="noStrike" baseline="0" dirty="0">
                <a:latin typeface="Calibri" panose="020F0502020204030204" pitchFamily="34" charset="0"/>
                <a:cs typeface="Calibri" panose="020F0502020204030204" pitchFamily="34" charset="0"/>
              </a:rPr>
              <a:t>	Como otra estrategia para el problema de la urgencia urinaria y la frecuencia aumentada de visitas al baño, existe el tratamiento basado en el uso de la biorretroalimentación </a:t>
            </a:r>
            <a:r>
              <a:rPr lang="es-MX" sz="1600" b="0" i="0" u="none" strike="noStrike" baseline="0" dirty="0" err="1">
                <a:latin typeface="Calibri" panose="020F0502020204030204" pitchFamily="34" charset="0"/>
                <a:cs typeface="Calibri" panose="020F0502020204030204" pitchFamily="34" charset="0"/>
              </a:rPr>
              <a:t>electromiográfica</a:t>
            </a:r>
            <a:r>
              <a:rPr lang="es-MX" sz="1600" b="0" i="0" u="none" strike="noStrike" baseline="0" dirty="0">
                <a:latin typeface="Calibri" panose="020F0502020204030204" pitchFamily="34" charset="0"/>
                <a:cs typeface="Calibri" panose="020F0502020204030204" pitchFamily="34" charset="0"/>
              </a:rPr>
              <a:t>,</a:t>
            </a:r>
            <a:r>
              <a:rPr lang="es-MX" sz="1600" dirty="0">
                <a:latin typeface="Calibri" panose="020F0502020204030204" pitchFamily="34" charset="0"/>
                <a:cs typeface="Calibri" panose="020F0502020204030204" pitchFamily="34" charset="0"/>
              </a:rPr>
              <a:t> </a:t>
            </a:r>
            <a:r>
              <a:rPr lang="es-MX" sz="1600" b="0" i="0" u="none" strike="noStrike" baseline="0" dirty="0">
                <a:latin typeface="Calibri" panose="020F0502020204030204" pitchFamily="34" charset="0"/>
                <a:cs typeface="Calibri" panose="020F0502020204030204" pitchFamily="34" charset="0"/>
              </a:rPr>
              <a:t>en el entrenamiento de la musculatura de la base pelviana (</a:t>
            </a:r>
            <a:r>
              <a:rPr lang="es-MX" sz="1600" b="0" i="0" u="none" strike="noStrike" baseline="0" dirty="0" err="1">
                <a:latin typeface="Calibri" panose="020F0502020204030204" pitchFamily="34" charset="0"/>
                <a:cs typeface="Calibri" panose="020F0502020204030204" pitchFamily="34" charset="0"/>
              </a:rPr>
              <a:t>Corcos</a:t>
            </a:r>
            <a:r>
              <a:rPr lang="es-MX" sz="1600" b="0" i="0" u="none" strike="noStrike" baseline="0" dirty="0">
                <a:latin typeface="Calibri" panose="020F0502020204030204" pitchFamily="34" charset="0"/>
                <a:cs typeface="Calibri" panose="020F0502020204030204" pitchFamily="34" charset="0"/>
              </a:rPr>
              <a:t>, Davis, Drew y West, 1997).</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805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2FD10E9-856E-535B-2390-96B75CB4DA85}"/>
              </a:ext>
            </a:extLst>
          </p:cNvPr>
          <p:cNvSpPr txBox="1"/>
          <p:nvPr/>
        </p:nvSpPr>
        <p:spPr>
          <a:xfrm>
            <a:off x="1222049" y="948583"/>
            <a:ext cx="9955850" cy="4855432"/>
          </a:xfrm>
          <a:prstGeom prst="rect">
            <a:avLst/>
          </a:prstGeom>
          <a:noFill/>
        </p:spPr>
        <p:txBody>
          <a:bodyPr wrap="square" rtlCol="0">
            <a:spAutoFit/>
          </a:bodyPr>
          <a:lstStyle/>
          <a:p>
            <a:pPr algn="just">
              <a:lnSpc>
                <a:spcPct val="150000"/>
              </a:lnSpc>
            </a:pPr>
            <a:r>
              <a:rPr lang="es-MX" sz="1600" b="0" i="0" u="none" strike="noStrike" baseline="0" dirty="0">
                <a:latin typeface="Calibri" panose="020F0502020204030204" pitchFamily="34" charset="0"/>
                <a:cs typeface="Calibri" panose="020F0502020204030204" pitchFamily="34" charset="0"/>
              </a:rPr>
              <a:t>	En el campo de la psicología, se destacan los tratamiento basados en la modificación de conducta, mismos que se han empleado por años para tratar los síntomas de la vejiga hiperactiva. Posiblemente el primero de estos tratamientos fue el entrenamiento de la vejiga, que era una intervención intensiva diseñada para incrementar el tiempo entre micciones y establecer una frecuencia normal. El entrenamiento conductual multicomponente es otra forma de tratamiento conductual que incluye ejercicios y entrenamiento de los músculos del piso pélvico.                  Este tratamiento se enfoca menos en los hábitos del baño y más en la alteración de las respuestas fisiológicas. El uso de la retroalimentación y otros métodos de enseñanza hace que los pacientes aprendan estrategias para inhibir las contracciones de la vejiga usando las contracciones de los músculos del piso pélvico (</a:t>
            </a:r>
            <a:r>
              <a:rPr lang="es-MX" sz="1600" b="0" i="0" u="none" strike="noStrike" baseline="0" dirty="0" err="1">
                <a:latin typeface="Calibri" panose="020F0502020204030204" pitchFamily="34" charset="0"/>
                <a:cs typeface="Calibri" panose="020F0502020204030204" pitchFamily="34" charset="0"/>
              </a:rPr>
              <a:t>Burgio</a:t>
            </a:r>
            <a:r>
              <a:rPr lang="es-MX" sz="1600" b="0" i="0" u="none" strike="noStrike" baseline="0" dirty="0">
                <a:latin typeface="Calibri" panose="020F0502020204030204" pitchFamily="34" charset="0"/>
                <a:cs typeface="Calibri" panose="020F0502020204030204" pitchFamily="34" charset="0"/>
              </a:rPr>
              <a:t>, </a:t>
            </a:r>
            <a:r>
              <a:rPr lang="es-MX" sz="1600" b="0" i="0" u="none" strike="noStrike" baseline="0" dirty="0" err="1">
                <a:latin typeface="Calibri" panose="020F0502020204030204" pitchFamily="34" charset="0"/>
                <a:cs typeface="Calibri" panose="020F0502020204030204" pitchFamily="34" charset="0"/>
              </a:rPr>
              <a:t>Wein</a:t>
            </a:r>
            <a:r>
              <a:rPr lang="es-MX" sz="1600" b="0" i="0" u="none" strike="noStrike" baseline="0" dirty="0">
                <a:latin typeface="Calibri" panose="020F0502020204030204" pitchFamily="34" charset="0"/>
                <a:cs typeface="Calibri" panose="020F0502020204030204" pitchFamily="34" charset="0"/>
              </a:rPr>
              <a:t>, </a:t>
            </a:r>
            <a:r>
              <a:rPr lang="es-MX" sz="1600" b="0" i="0" u="none" strike="noStrike" baseline="0" dirty="0" err="1">
                <a:latin typeface="Calibri" panose="020F0502020204030204" pitchFamily="34" charset="0"/>
                <a:cs typeface="Calibri" panose="020F0502020204030204" pitchFamily="34" charset="0"/>
              </a:rPr>
              <a:t>Blaivas</a:t>
            </a:r>
            <a:r>
              <a:rPr lang="es-MX" sz="1600" b="0" i="0" u="none" strike="noStrike" baseline="0" dirty="0">
                <a:latin typeface="Calibri" panose="020F0502020204030204" pitchFamily="34" charset="0"/>
                <a:cs typeface="Calibri" panose="020F0502020204030204" pitchFamily="34" charset="0"/>
              </a:rPr>
              <a:t> y cols., 2002).</a:t>
            </a:r>
          </a:p>
          <a:p>
            <a:pPr algn="just">
              <a:lnSpc>
                <a:spcPct val="150000"/>
              </a:lnSpc>
            </a:pPr>
            <a:endParaRPr lang="es-MX" sz="1600" b="0" i="0" u="none" strike="noStrike" baseline="0" dirty="0">
              <a:latin typeface="Calibri" panose="020F0502020204030204" pitchFamily="34" charset="0"/>
              <a:cs typeface="Calibri" panose="020F0502020204030204" pitchFamily="34" charset="0"/>
            </a:endParaRPr>
          </a:p>
          <a:p>
            <a:pPr algn="just">
              <a:lnSpc>
                <a:spcPct val="150000"/>
              </a:lnSpc>
            </a:pPr>
            <a:r>
              <a:rPr lang="es-MX" sz="1600" b="0" i="0" u="none" strike="noStrike" baseline="0" dirty="0">
                <a:latin typeface="Calibri" panose="020F0502020204030204" pitchFamily="34" charset="0"/>
                <a:cs typeface="Calibri" panose="020F0502020204030204" pitchFamily="34" charset="0"/>
              </a:rPr>
              <a:t>	A pesar de que las terapias conductuales y farmacológicas pueden ser efectivas para reducir la urgencia urinaria, no siempre resulta así. En este reporte se estudia una modalidad de castigo condicionado para reducir la frecuencia de las visitas al baño para orinar, de un niño en edad escolar.</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08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BB99A-5569-5B5A-C0DF-1D5F395B05BC}"/>
              </a:ext>
            </a:extLst>
          </p:cNvPr>
          <p:cNvSpPr>
            <a:spLocks noGrp="1"/>
          </p:cNvSpPr>
          <p:nvPr>
            <p:ph type="title"/>
          </p:nvPr>
        </p:nvSpPr>
        <p:spPr>
          <a:xfrm>
            <a:off x="913774" y="483210"/>
            <a:ext cx="10364451" cy="518074"/>
          </a:xfrm>
        </p:spPr>
        <p:txBody>
          <a:bodyPr>
            <a:normAutofit fontScale="90000"/>
          </a:bodyPr>
          <a:lstStyle/>
          <a:p>
            <a:r>
              <a:rPr lang="es-MX" dirty="0"/>
              <a:t>método</a:t>
            </a:r>
          </a:p>
        </p:txBody>
      </p:sp>
      <p:sp>
        <p:nvSpPr>
          <p:cNvPr id="3" name="CuadroTexto 2">
            <a:extLst>
              <a:ext uri="{FF2B5EF4-FFF2-40B4-BE49-F238E27FC236}">
                <a16:creationId xmlns:a16="http://schemas.microsoft.com/office/drawing/2014/main" id="{D2B462C3-38BF-05DE-6C84-C0DC25CAF64A}"/>
              </a:ext>
            </a:extLst>
          </p:cNvPr>
          <p:cNvSpPr txBox="1"/>
          <p:nvPr/>
        </p:nvSpPr>
        <p:spPr>
          <a:xfrm>
            <a:off x="1153682" y="1001284"/>
            <a:ext cx="10032763" cy="4855432"/>
          </a:xfrm>
          <a:prstGeom prst="rect">
            <a:avLst/>
          </a:prstGeom>
          <a:noFill/>
        </p:spPr>
        <p:txBody>
          <a:bodyPr wrap="square" rtlCol="0">
            <a:spAutoFit/>
          </a:bodyPr>
          <a:lstStyle/>
          <a:p>
            <a:pPr algn="l">
              <a:lnSpc>
                <a:spcPct val="150000"/>
              </a:lnSpc>
            </a:pPr>
            <a:r>
              <a:rPr lang="es-MX" sz="1600" b="1" i="0" u="none" strike="noStrike" baseline="0" dirty="0">
                <a:latin typeface="Calibri" panose="020F0502020204030204" pitchFamily="34" charset="0"/>
                <a:cs typeface="Calibri" panose="020F0502020204030204" pitchFamily="34" charset="0"/>
              </a:rPr>
              <a:t>Sujeto</a:t>
            </a:r>
            <a:endParaRPr lang="es-MX" sz="1600" b="0" i="0" u="none" strike="noStrike" baseline="0" dirty="0">
              <a:latin typeface="Calibri" panose="020F0502020204030204" pitchFamily="34" charset="0"/>
              <a:cs typeface="Calibri" panose="020F0502020204030204" pitchFamily="34" charset="0"/>
            </a:endParaRPr>
          </a:p>
          <a:p>
            <a:pPr algn="just">
              <a:lnSpc>
                <a:spcPct val="150000"/>
              </a:lnSpc>
            </a:pPr>
            <a:r>
              <a:rPr lang="es-MX" sz="1600" b="0" i="0" u="none" strike="noStrike" baseline="0" dirty="0">
                <a:latin typeface="Calibri" panose="020F0502020204030204" pitchFamily="34" charset="0"/>
                <a:cs typeface="Calibri" panose="020F0502020204030204" pitchFamily="34" charset="0"/>
              </a:rPr>
              <a:t>	Fue un niño varón de 9 años y 6 meses de edad, paciente beneficiario del Hospital General de Zona 1, del Instituto Mexicano del Seguro Social en la ciudad de Oaxaca, </a:t>
            </a:r>
            <a:r>
              <a:rPr lang="es-MX" sz="1600" b="0" i="0" u="none" strike="noStrike" baseline="0" dirty="0" err="1">
                <a:latin typeface="Calibri" panose="020F0502020204030204" pitchFamily="34" charset="0"/>
                <a:cs typeface="Calibri" panose="020F0502020204030204" pitchFamily="34" charset="0"/>
              </a:rPr>
              <a:t>Oax</a:t>
            </a:r>
            <a:r>
              <a:rPr lang="es-MX" sz="1600" b="0" i="0" u="none" strike="noStrike" baseline="0" dirty="0">
                <a:latin typeface="Calibri" panose="020F0502020204030204" pitchFamily="34" charset="0"/>
                <a:cs typeface="Calibri" panose="020F0502020204030204" pitchFamily="34" charset="0"/>
              </a:rPr>
              <a:t>. (México), con 1.34 m de estatura y 42 k de peso corporal, que sufría obesidad exógena e hiperhidrosis palmar. Era el hijo mayor de una familia nuclear y tenía un hermano varón menor. Su padre era ingeniero y persona perfeccionista y exigente; la madre era a la vez secretaria y ama de casa.          El paciente fue llevado a consulta luego de una historia de dos años de presentar urgencia urinaria y una elevada frecuencia de visitas al baño, lo que le había supuesto diversas alteraciones en su vida familiar y escolar. Terminó el tercer año de la educación primaria y las autoridades escolares habían advertido darlo de baja si no corregía su problema urinario.</a:t>
            </a:r>
          </a:p>
          <a:p>
            <a:pPr algn="just">
              <a:lnSpc>
                <a:spcPct val="150000"/>
              </a:lnSpc>
            </a:pPr>
            <a:endParaRPr lang="es-MX" sz="1600" b="1" i="0" u="none" strike="noStrike" baseline="0" dirty="0">
              <a:latin typeface="Calibri" panose="020F0502020204030204" pitchFamily="34" charset="0"/>
              <a:cs typeface="Calibri" panose="020F0502020204030204" pitchFamily="34" charset="0"/>
            </a:endParaRPr>
          </a:p>
          <a:p>
            <a:pPr algn="just">
              <a:lnSpc>
                <a:spcPct val="150000"/>
              </a:lnSpc>
            </a:pPr>
            <a:r>
              <a:rPr lang="es-MX" sz="1600" b="1" i="0" u="none" strike="noStrike" baseline="0" dirty="0">
                <a:latin typeface="Calibri" panose="020F0502020204030204" pitchFamily="34" charset="0"/>
                <a:cs typeface="Calibri" panose="020F0502020204030204" pitchFamily="34" charset="0"/>
              </a:rPr>
              <a:t>Materiales</a:t>
            </a:r>
            <a:endParaRPr lang="es-MX" sz="1600" b="0" i="0" u="none" strike="noStrike" baseline="0" dirty="0">
              <a:latin typeface="Calibri" panose="020F0502020204030204" pitchFamily="34" charset="0"/>
              <a:cs typeface="Calibri" panose="020F0502020204030204" pitchFamily="34" charset="0"/>
            </a:endParaRPr>
          </a:p>
          <a:p>
            <a:pPr algn="just">
              <a:lnSpc>
                <a:spcPct val="150000"/>
              </a:lnSpc>
            </a:pPr>
            <a:r>
              <a:rPr lang="es-MX" sz="1600" b="0" i="0" u="none" strike="noStrike" baseline="0" dirty="0">
                <a:latin typeface="Calibri" panose="020F0502020204030204" pitchFamily="34" charset="0"/>
                <a:cs typeface="Calibri" panose="020F0502020204030204" pitchFamily="34" charset="0"/>
              </a:rPr>
              <a:t>	Se utilizó un registro de frecuencia diaria de visitas al baño para orinar en una hoja simple de papel, empleando un renglón para cada día consecutivo (Diario del Paciente).</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949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DD9A2D-1240-1A74-152E-9AA08D3D43B4}"/>
              </a:ext>
            </a:extLst>
          </p:cNvPr>
          <p:cNvSpPr txBox="1"/>
          <p:nvPr/>
        </p:nvSpPr>
        <p:spPr>
          <a:xfrm>
            <a:off x="1316052" y="521293"/>
            <a:ext cx="9742206" cy="5963427"/>
          </a:xfrm>
          <a:prstGeom prst="rect">
            <a:avLst/>
          </a:prstGeom>
          <a:noFill/>
        </p:spPr>
        <p:txBody>
          <a:bodyPr wrap="square" rtlCol="0">
            <a:spAutoFit/>
          </a:bodyPr>
          <a:lstStyle/>
          <a:p>
            <a:pPr algn="just">
              <a:lnSpc>
                <a:spcPct val="150000"/>
              </a:lnSpc>
            </a:pPr>
            <a:r>
              <a:rPr lang="es-MX" sz="1600" b="1" i="0" u="none" strike="noStrike" baseline="0" dirty="0">
                <a:latin typeface="Calibri" panose="020F0502020204030204" pitchFamily="34" charset="0"/>
                <a:cs typeface="Calibri" panose="020F0502020204030204" pitchFamily="34" charset="0"/>
              </a:rPr>
              <a:t>Procedimiento</a:t>
            </a:r>
          </a:p>
          <a:p>
            <a:pPr algn="just">
              <a:lnSpc>
                <a:spcPct val="150000"/>
              </a:lnSpc>
            </a:pPr>
            <a:r>
              <a:rPr lang="es-MX" sz="1600" b="0" i="1" u="sng" strike="noStrike" baseline="0" dirty="0">
                <a:latin typeface="Calibri" panose="020F0502020204030204" pitchFamily="34" charset="0"/>
                <a:cs typeface="Calibri" panose="020F0502020204030204" pitchFamily="34" charset="0"/>
              </a:rPr>
              <a:t>Manejo cognitivo</a:t>
            </a:r>
            <a:r>
              <a:rPr lang="es-MX" sz="1600" b="0" i="0" u="none" strike="noStrike" baseline="0" dirty="0">
                <a:latin typeface="Calibri" panose="020F0502020204030204" pitchFamily="34" charset="0"/>
                <a:cs typeface="Calibri" panose="020F0502020204030204" pitchFamily="34" charset="0"/>
              </a:rPr>
              <a:t>. Considerando la presencia de la hiperhidrosis palmar como un signo de estrés psicofisiológico, se dieron consejos a la madre para reducir la demanda emocional y evitar regañarlo o ridiculizarlo. Al paciente se le dieron instrucciones para hablar con él mismo y darse mensajes de calma, tales como “No me voy a orinar la ropa”, “Puedo aguantarme un poco más”, “Voy a poder controlar este problema”.</a:t>
            </a:r>
            <a:endParaRPr lang="es-MX" sz="1600" b="0" i="1" u="none" strike="noStrike" baseline="0" dirty="0">
              <a:latin typeface="Calibri" panose="020F0502020204030204" pitchFamily="34" charset="0"/>
              <a:cs typeface="Calibri" panose="020F0502020204030204" pitchFamily="34" charset="0"/>
            </a:endParaRPr>
          </a:p>
          <a:p>
            <a:pPr algn="just">
              <a:lnSpc>
                <a:spcPct val="150000"/>
              </a:lnSpc>
            </a:pPr>
            <a:r>
              <a:rPr lang="es-MX" sz="1600" b="0" i="1" u="sng" strike="noStrike" baseline="0" dirty="0">
                <a:latin typeface="Calibri" panose="020F0502020204030204" pitchFamily="34" charset="0"/>
                <a:cs typeface="Calibri" panose="020F0502020204030204" pitchFamily="34" charset="0"/>
              </a:rPr>
              <a:t>Manejo conductual</a:t>
            </a:r>
            <a:r>
              <a:rPr lang="es-MX" sz="1600" b="0" i="0" u="none" strike="noStrike" baseline="0" dirty="0">
                <a:latin typeface="Calibri" panose="020F0502020204030204" pitchFamily="34" charset="0"/>
                <a:cs typeface="Calibri" panose="020F0502020204030204" pitchFamily="34" charset="0"/>
              </a:rPr>
              <a:t>. Este constó de tres fases: </a:t>
            </a:r>
            <a:r>
              <a:rPr lang="es-MX" sz="1600" b="0" i="1" u="none" strike="noStrike" baseline="0" dirty="0">
                <a:latin typeface="Calibri" panose="020F0502020204030204" pitchFamily="34" charset="0"/>
                <a:cs typeface="Calibri" panose="020F0502020204030204" pitchFamily="34" charset="0"/>
              </a:rPr>
              <a:t>1) </a:t>
            </a:r>
            <a:r>
              <a:rPr lang="es-MX" sz="1600" b="0" i="0" u="none" strike="noStrike" baseline="0" dirty="0">
                <a:latin typeface="Calibri" panose="020F0502020204030204" pitchFamily="34" charset="0"/>
                <a:cs typeface="Calibri" panose="020F0502020204030204" pitchFamily="34" charset="0"/>
              </a:rPr>
              <a:t>Nivel operante, que fue el registro de tres días donde sólo se apuntó el número de veces que visitaba el baño para orinar; </a:t>
            </a:r>
            <a:r>
              <a:rPr lang="es-MX" sz="1600" b="0" i="1" u="none" strike="noStrike" baseline="0" dirty="0">
                <a:latin typeface="Calibri" panose="020F0502020204030204" pitchFamily="34" charset="0"/>
                <a:cs typeface="Calibri" panose="020F0502020204030204" pitchFamily="34" charset="0"/>
              </a:rPr>
              <a:t>2) </a:t>
            </a:r>
            <a:r>
              <a:rPr lang="es-MX" sz="1600" b="0" i="0" u="none" strike="noStrike" baseline="0" dirty="0">
                <a:latin typeface="Calibri" panose="020F0502020204030204" pitchFamily="34" charset="0"/>
                <a:cs typeface="Calibri" panose="020F0502020204030204" pitchFamily="34" charset="0"/>
              </a:rPr>
              <a:t>Demora sobre el cambio (COD) durante los tres siguientes días, que consistió en que cada vez que el sujeto quería ir al baño a orinar, éste permanecía cerrado hasta que transcurría un intervalo de diez minutos. Este procedimiento también podría describirse como entrenamiento</a:t>
            </a:r>
          </a:p>
          <a:p>
            <a:pPr algn="just">
              <a:lnSpc>
                <a:spcPct val="150000"/>
              </a:lnSpc>
            </a:pPr>
            <a:r>
              <a:rPr lang="es-MX" sz="1600" b="0" i="0" u="none" strike="noStrike" baseline="0" dirty="0">
                <a:latin typeface="Calibri" panose="020F0502020204030204" pitchFamily="34" charset="0"/>
                <a:cs typeface="Calibri" panose="020F0502020204030204" pitchFamily="34" charset="0"/>
              </a:rPr>
              <a:t>de la vejiga, y </a:t>
            </a:r>
            <a:r>
              <a:rPr lang="es-MX" sz="1600" b="0" i="1" u="none" strike="noStrike" baseline="0" dirty="0">
                <a:latin typeface="Calibri" panose="020F0502020204030204" pitchFamily="34" charset="0"/>
                <a:cs typeface="Calibri" panose="020F0502020204030204" pitchFamily="34" charset="0"/>
              </a:rPr>
              <a:t>3) </a:t>
            </a:r>
            <a:r>
              <a:rPr lang="es-MX" sz="1600" b="0" i="0" u="none" strike="noStrike" baseline="0" dirty="0">
                <a:latin typeface="Calibri" panose="020F0502020204030204" pitchFamily="34" charset="0"/>
                <a:cs typeface="Calibri" panose="020F0502020204030204" pitchFamily="34" charset="0"/>
              </a:rPr>
              <a:t>Costo de respuesta, consistente en un procedimiento de castigo condicionado durante los siguientes trece días, de manera que después de ir al baño a orinar, la madre le indicaba al paciente una tarea que debía de cumplir inmediatamente. Las tareas eran de diversa índole, tales como recoger y acomodar su ropa o sus</a:t>
            </a:r>
          </a:p>
          <a:p>
            <a:pPr algn="just">
              <a:lnSpc>
                <a:spcPct val="150000"/>
              </a:lnSpc>
            </a:pPr>
            <a:r>
              <a:rPr lang="es-MX" sz="1600" b="0" i="0" u="none" strike="noStrike" baseline="0" dirty="0">
                <a:latin typeface="Calibri" panose="020F0502020204030204" pitchFamily="34" charset="0"/>
                <a:cs typeface="Calibri" panose="020F0502020204030204" pitchFamily="34" charset="0"/>
              </a:rPr>
              <a:t>zapatos, arreglar sus útiles escolares, barrer o sacudir un área o los muebles de la casa, hacer algún mandado, cambiar algún objeto de lugar y otras semejantes. Las tareas las imponía la madre a su completo arbitrio.</a:t>
            </a:r>
          </a:p>
          <a:p>
            <a:pPr algn="just">
              <a:lnSpc>
                <a:spcPct val="150000"/>
              </a:lnSpc>
            </a:pPr>
            <a:r>
              <a:rPr lang="es-MX" sz="1600" b="0" i="0" u="none" strike="noStrike" baseline="0" dirty="0">
                <a:latin typeface="Calibri" panose="020F0502020204030204" pitchFamily="34" charset="0"/>
                <a:cs typeface="Calibri" panose="020F0502020204030204" pitchFamily="34" charset="0"/>
              </a:rPr>
              <a:t>	Todo el procedimiento se llevó a cabo en el ambiente del hogar familiar, pues el paciente no estaba asistiendo a la escuela durante el tratamiento.</a:t>
            </a: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450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6B658-6833-8918-59BA-86455A7AF3EB}"/>
              </a:ext>
            </a:extLst>
          </p:cNvPr>
          <p:cNvSpPr>
            <a:spLocks noGrp="1"/>
          </p:cNvSpPr>
          <p:nvPr>
            <p:ph type="title"/>
          </p:nvPr>
        </p:nvSpPr>
        <p:spPr>
          <a:xfrm>
            <a:off x="913774" y="242502"/>
            <a:ext cx="10364451" cy="526619"/>
          </a:xfrm>
        </p:spPr>
        <p:txBody>
          <a:bodyPr>
            <a:normAutofit fontScale="90000"/>
          </a:bodyPr>
          <a:lstStyle/>
          <a:p>
            <a:r>
              <a:rPr lang="es-MX" dirty="0"/>
              <a:t>resultados</a:t>
            </a:r>
          </a:p>
        </p:txBody>
      </p:sp>
      <p:sp>
        <p:nvSpPr>
          <p:cNvPr id="3" name="CuadroTexto 2">
            <a:extLst>
              <a:ext uri="{FF2B5EF4-FFF2-40B4-BE49-F238E27FC236}">
                <a16:creationId xmlns:a16="http://schemas.microsoft.com/office/drawing/2014/main" id="{DFA5EFE8-6EF8-C266-5BF0-5BAFE6ECF5A9}"/>
              </a:ext>
            </a:extLst>
          </p:cNvPr>
          <p:cNvSpPr txBox="1"/>
          <p:nvPr/>
        </p:nvSpPr>
        <p:spPr>
          <a:xfrm>
            <a:off x="1092436" y="769121"/>
            <a:ext cx="10007125" cy="2639441"/>
          </a:xfrm>
          <a:prstGeom prst="rect">
            <a:avLst/>
          </a:prstGeom>
          <a:noFill/>
        </p:spPr>
        <p:txBody>
          <a:bodyPr wrap="square" rtlCol="0">
            <a:spAutoFit/>
          </a:bodyPr>
          <a:lstStyle/>
          <a:p>
            <a:pPr algn="just">
              <a:lnSpc>
                <a:spcPct val="150000"/>
              </a:lnSpc>
            </a:pPr>
            <a:r>
              <a:rPr lang="es-MX" sz="1600" b="1" dirty="0">
                <a:latin typeface="Calibri" panose="020F0502020204030204" pitchFamily="34" charset="0"/>
                <a:cs typeface="Calibri" panose="020F0502020204030204" pitchFamily="34" charset="0"/>
              </a:rPr>
              <a:t>	</a:t>
            </a:r>
            <a:r>
              <a:rPr lang="es-MX" sz="1600" b="0" i="0" u="none" strike="noStrike" baseline="0" dirty="0">
                <a:latin typeface="Calibri" panose="020F0502020204030204" pitchFamily="34" charset="0"/>
                <a:cs typeface="Calibri" panose="020F0502020204030204" pitchFamily="34" charset="0"/>
              </a:rPr>
              <a:t>Como se observa en la Gráfica 1, durante el nivel operante el niño tenía una frecuencia de entre ocho y catorce veces diarias (promedio de once). Durante la fase de COD de 10 minutos, la frecuencia se mantuvo en ocho los dos primeros días y en el tercero subió a nueve (promedio de ocho); es decir, no hubo mejoría. Al ponerse en práctica la tercera fase del tratamiento mediante el costo de respuesta contingente, se notó una reducción sustancial luego del primer día, seguida de una recuperación en el tercer día y luego de una disminución paulatina de la conducta problema (promedio de siete) hasta reducirse a cuatro veces por día, momento en el cual se suspendió el tratamiento y se le dio de alta.</a:t>
            </a:r>
            <a:endParaRPr lang="es-MX" sz="1600" dirty="0">
              <a:latin typeface="Calibri" panose="020F0502020204030204" pitchFamily="34" charset="0"/>
              <a:cs typeface="Calibri" panose="020F0502020204030204" pitchFamily="34" charset="0"/>
            </a:endParaRPr>
          </a:p>
        </p:txBody>
      </p:sp>
      <p:pic>
        <p:nvPicPr>
          <p:cNvPr id="5" name="Imagen 4" descr="Gráfico&#10;&#10;El contenido generado por IA puede ser incorrecto.">
            <a:extLst>
              <a:ext uri="{FF2B5EF4-FFF2-40B4-BE49-F238E27FC236}">
                <a16:creationId xmlns:a16="http://schemas.microsoft.com/office/drawing/2014/main" id="{D092658E-606B-6F8D-BFC1-90D58953F7CF}"/>
              </a:ext>
            </a:extLst>
          </p:cNvPr>
          <p:cNvPicPr>
            <a:picLocks noChangeAspect="1"/>
          </p:cNvPicPr>
          <p:nvPr/>
        </p:nvPicPr>
        <p:blipFill>
          <a:blip r:embed="rId2"/>
          <a:stretch>
            <a:fillRect/>
          </a:stretch>
        </p:blipFill>
        <p:spPr>
          <a:xfrm>
            <a:off x="1350235" y="3525256"/>
            <a:ext cx="5419757" cy="3090242"/>
          </a:xfrm>
          <a:prstGeom prst="rect">
            <a:avLst/>
          </a:prstGeom>
        </p:spPr>
      </p:pic>
      <p:sp>
        <p:nvSpPr>
          <p:cNvPr id="6" name="CuadroTexto 5">
            <a:extLst>
              <a:ext uri="{FF2B5EF4-FFF2-40B4-BE49-F238E27FC236}">
                <a16:creationId xmlns:a16="http://schemas.microsoft.com/office/drawing/2014/main" id="{394FC438-1844-B768-635E-A8111B3D1F2E}"/>
              </a:ext>
            </a:extLst>
          </p:cNvPr>
          <p:cNvSpPr txBox="1"/>
          <p:nvPr/>
        </p:nvSpPr>
        <p:spPr>
          <a:xfrm>
            <a:off x="6896456" y="5383850"/>
            <a:ext cx="4203105" cy="584775"/>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Figura 1. Frecuencia de la conducta problema</a:t>
            </a:r>
          </a:p>
          <a:p>
            <a:r>
              <a:rPr lang="es-MX" sz="1600" dirty="0">
                <a:latin typeface="Calibri" panose="020F0502020204030204" pitchFamily="34" charset="0"/>
                <a:cs typeface="Calibri" panose="020F0502020204030204" pitchFamily="34" charset="0"/>
              </a:rPr>
              <a:t>	       durante el manejo conductual.</a:t>
            </a:r>
          </a:p>
        </p:txBody>
      </p:sp>
      <p:sp>
        <p:nvSpPr>
          <p:cNvPr id="4" name="Rectángulo 3">
            <a:extLst>
              <a:ext uri="{FF2B5EF4-FFF2-40B4-BE49-F238E27FC236}">
                <a16:creationId xmlns:a16="http://schemas.microsoft.com/office/drawing/2014/main" id="{21D0852E-107E-6277-F091-9D252288C1E4}"/>
              </a:ext>
            </a:extLst>
          </p:cNvPr>
          <p:cNvSpPr/>
          <p:nvPr/>
        </p:nvSpPr>
        <p:spPr>
          <a:xfrm>
            <a:off x="1350235" y="3525256"/>
            <a:ext cx="5419757" cy="234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3578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7B443-4202-D52B-FA5E-BFE15A732816}"/>
              </a:ext>
            </a:extLst>
          </p:cNvPr>
          <p:cNvSpPr>
            <a:spLocks noGrp="1"/>
          </p:cNvSpPr>
          <p:nvPr>
            <p:ph type="title"/>
          </p:nvPr>
        </p:nvSpPr>
        <p:spPr>
          <a:xfrm>
            <a:off x="913774" y="627063"/>
            <a:ext cx="10364451" cy="577894"/>
          </a:xfrm>
        </p:spPr>
        <p:txBody>
          <a:bodyPr>
            <a:normAutofit fontScale="90000"/>
          </a:bodyPr>
          <a:lstStyle/>
          <a:p>
            <a:r>
              <a:rPr lang="es-MX" dirty="0"/>
              <a:t>Discusión</a:t>
            </a:r>
          </a:p>
        </p:txBody>
      </p:sp>
      <p:sp>
        <p:nvSpPr>
          <p:cNvPr id="3" name="CuadroTexto 2">
            <a:extLst>
              <a:ext uri="{FF2B5EF4-FFF2-40B4-BE49-F238E27FC236}">
                <a16:creationId xmlns:a16="http://schemas.microsoft.com/office/drawing/2014/main" id="{09C6AD2D-3919-7020-0926-D8CDB05900A9}"/>
              </a:ext>
            </a:extLst>
          </p:cNvPr>
          <p:cNvSpPr txBox="1"/>
          <p:nvPr/>
        </p:nvSpPr>
        <p:spPr>
          <a:xfrm>
            <a:off x="979917" y="1786071"/>
            <a:ext cx="10298308" cy="3378104"/>
          </a:xfrm>
          <a:prstGeom prst="rect">
            <a:avLst/>
          </a:prstGeom>
          <a:noFill/>
        </p:spPr>
        <p:txBody>
          <a:bodyPr wrap="square" rtlCol="0">
            <a:spAutoFit/>
          </a:bodyPr>
          <a:lstStyle/>
          <a:p>
            <a:pPr algn="just">
              <a:lnSpc>
                <a:spcPct val="150000"/>
              </a:lnSpc>
            </a:pPr>
            <a:r>
              <a:rPr lang="es-MX" sz="1600" b="0" i="0" u="none" strike="noStrike" baseline="0" dirty="0">
                <a:latin typeface="Calibri" panose="020F0502020204030204" pitchFamily="34" charset="0"/>
                <a:cs typeface="Calibri" panose="020F0502020204030204" pitchFamily="34" charset="0"/>
              </a:rPr>
              <a:t>	Aun sin ser una frecuencia demasiado alta, el ir catorce veces al baño al día era un comportamiento problemático para el sujeto. Por ello, se intentó entrenarlo para que soportara esa exigencia al menos diez minutos cada vez, al tiempo que se utilizaba un procedimiento diseñado para reducir la conducta de cambio basado en los programas concurrentes (</a:t>
            </a:r>
            <a:r>
              <a:rPr lang="es-MX" sz="1600" b="0" i="0" u="none" strike="noStrike" baseline="0" dirty="0" err="1">
                <a:latin typeface="Calibri" panose="020F0502020204030204" pitchFamily="34" charset="0"/>
                <a:cs typeface="Calibri" panose="020F0502020204030204" pitchFamily="34" charset="0"/>
              </a:rPr>
              <a:t>Herrnstein</a:t>
            </a:r>
            <a:r>
              <a:rPr lang="es-MX" sz="1600" b="0" i="0" u="none" strike="noStrike" baseline="0" dirty="0">
                <a:latin typeface="Calibri" panose="020F0502020204030204" pitchFamily="34" charset="0"/>
                <a:cs typeface="Calibri" panose="020F0502020204030204" pitchFamily="34" charset="0"/>
              </a:rPr>
              <a:t>, 1966). No obstante, no se obtuvo una reducción importante y la conducta tendió a aumentar nuevamente. Por ello, se instrumentó una estrategia de castigo positivo contingente del tipo llamado “costo de respuesta”, misma que se ha visto que reduce la conducta indeseada, en particular en ambientes aplicados donde se ha establecido una economía de fichas (</a:t>
            </a:r>
            <a:r>
              <a:rPr lang="es-MX" sz="1600" b="0" i="0" u="none" strike="noStrike" baseline="0" dirty="0" err="1">
                <a:latin typeface="Calibri" panose="020F0502020204030204" pitchFamily="34" charset="0"/>
                <a:cs typeface="Calibri" panose="020F0502020204030204" pitchFamily="34" charset="0"/>
              </a:rPr>
              <a:t>Ayllon</a:t>
            </a:r>
            <a:r>
              <a:rPr lang="es-MX" sz="1600" b="0" i="0" u="none" strike="noStrike" baseline="0" dirty="0">
                <a:latin typeface="Calibri" panose="020F0502020204030204" pitchFamily="34" charset="0"/>
                <a:cs typeface="Calibri" panose="020F0502020204030204" pitchFamily="34" charset="0"/>
              </a:rPr>
              <a:t> y </a:t>
            </a:r>
            <a:r>
              <a:rPr lang="es-MX" sz="1600" b="0" i="0" u="none" strike="noStrike" baseline="0" dirty="0" err="1">
                <a:latin typeface="Calibri" panose="020F0502020204030204" pitchFamily="34" charset="0"/>
                <a:cs typeface="Calibri" panose="020F0502020204030204" pitchFamily="34" charset="0"/>
              </a:rPr>
              <a:t>Azrin</a:t>
            </a:r>
            <a:r>
              <a:rPr lang="es-MX" sz="1600" b="0" i="0" u="none" strike="noStrike" baseline="0" dirty="0">
                <a:latin typeface="Calibri" panose="020F0502020204030204" pitchFamily="34" charset="0"/>
                <a:cs typeface="Calibri" panose="020F0502020204030204" pitchFamily="34" charset="0"/>
              </a:rPr>
              <a:t>, 1968). Esta parte del procedimiento resultó más exitosa para reducir la conducta excesiva de ir al baño en el sujeto, aun con la variabilidad que se esperaría en este tipo de ambientes aplicados (</a:t>
            </a:r>
            <a:r>
              <a:rPr lang="es-MX" sz="1600" b="0" i="0" u="none" strike="noStrike" baseline="0" dirty="0" err="1">
                <a:latin typeface="Calibri" panose="020F0502020204030204" pitchFamily="34" charset="0"/>
                <a:cs typeface="Calibri" panose="020F0502020204030204" pitchFamily="34" charset="0"/>
              </a:rPr>
              <a:t>Sidman</a:t>
            </a:r>
            <a:r>
              <a:rPr lang="es-MX" sz="1600" b="0" i="0" u="none" strike="noStrike" baseline="0" dirty="0">
                <a:latin typeface="Calibri" panose="020F0502020204030204" pitchFamily="34" charset="0"/>
                <a:cs typeface="Calibri" panose="020F0502020204030204" pitchFamily="34" charset="0"/>
              </a:rPr>
              <a:t>, 1960).</a:t>
            </a:r>
          </a:p>
          <a:p>
            <a:pPr algn="just">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95046596"/>
      </p:ext>
    </p:extLst>
  </p:cSld>
  <p:clrMapOvr>
    <a:masterClrMapping/>
  </p:clrMapOvr>
</p:sld>
</file>

<file path=ppt/theme/theme1.xml><?xml version="1.0" encoding="utf-8"?>
<a:theme xmlns:a="http://schemas.openxmlformats.org/drawingml/2006/main" name="Gota">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110</TotalTime>
  <Words>2231</Words>
  <Application>Microsoft Office PowerPoint</Application>
  <PresentationFormat>Panorámica</PresentationFormat>
  <Paragraphs>62</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Tw Cen MT</vt:lpstr>
      <vt:lpstr>Gota</vt:lpstr>
      <vt:lpstr>Presentación de PowerPoint</vt:lpstr>
      <vt:lpstr>Presentación de PowerPoint</vt:lpstr>
      <vt:lpstr>Presentación de PowerPoint</vt:lpstr>
      <vt:lpstr>Presentación de PowerPoint</vt:lpstr>
      <vt:lpstr>Presentación de PowerPoint</vt:lpstr>
      <vt:lpstr>método</vt:lpstr>
      <vt:lpstr>Presentación de PowerPoint</vt:lpstr>
      <vt:lpstr>resultados</vt:lpstr>
      <vt:lpstr>Discusión</vt:lpstr>
      <vt:lpstr>Presentación de PowerPoint</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17</cp:revision>
  <dcterms:created xsi:type="dcterms:W3CDTF">2025-10-29T23:10:39Z</dcterms:created>
  <dcterms:modified xsi:type="dcterms:W3CDTF">2025-10-30T22:17:43Z</dcterms:modified>
</cp:coreProperties>
</file>