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10/11/2025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10/11/2025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10/11/2025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10/11/2025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10/11/2025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E245AF-C3A1-65D6-E0F5-A5C407768EF6}"/>
              </a:ext>
            </a:extLst>
          </p:cNvPr>
          <p:cNvSpPr>
            <a:spLocks noGrp="1"/>
          </p:cNvSpPr>
          <p:nvPr>
            <p:ph type="ctrTitle"/>
          </p:nvPr>
        </p:nvSpPr>
        <p:spPr>
          <a:xfrm>
            <a:off x="581188" y="811261"/>
            <a:ext cx="10993549" cy="1914847"/>
          </a:xfrm>
        </p:spPr>
        <p:txBody>
          <a:bodyPr>
            <a:noAutofit/>
          </a:bodyPr>
          <a:lstStyle/>
          <a:p>
            <a:pPr algn="ctr"/>
            <a:r>
              <a:rPr lang="es-MX" sz="5400" b="1" cap="none" dirty="0">
                <a:latin typeface="Calibri" panose="020F0502020204030204" pitchFamily="34" charset="0"/>
                <a:cs typeface="Calibri" panose="020F0502020204030204" pitchFamily="34" charset="0"/>
              </a:rPr>
              <a:t>La Terapia ABA de Largo Plazo </a:t>
            </a:r>
            <a:br>
              <a:rPr lang="es-MX" sz="5400" b="1" cap="none" dirty="0">
                <a:latin typeface="Calibri" panose="020F0502020204030204" pitchFamily="34" charset="0"/>
                <a:cs typeface="Calibri" panose="020F0502020204030204" pitchFamily="34" charset="0"/>
              </a:rPr>
            </a:br>
            <a:r>
              <a:rPr lang="es-MX" sz="5400" b="1" cap="none" dirty="0">
                <a:latin typeface="Calibri" panose="020F0502020204030204" pitchFamily="34" charset="0"/>
                <a:cs typeface="Calibri" panose="020F0502020204030204" pitchFamily="34" charset="0"/>
              </a:rPr>
              <a:t>es Abusiva</a:t>
            </a:r>
          </a:p>
        </p:txBody>
      </p:sp>
      <p:sp>
        <p:nvSpPr>
          <p:cNvPr id="3" name="Subtítulo 2">
            <a:extLst>
              <a:ext uri="{FF2B5EF4-FFF2-40B4-BE49-F238E27FC236}">
                <a16:creationId xmlns:a16="http://schemas.microsoft.com/office/drawing/2014/main" id="{B4FFDFF8-D8E5-7762-989A-39350418D506}"/>
              </a:ext>
            </a:extLst>
          </p:cNvPr>
          <p:cNvSpPr>
            <a:spLocks noGrp="1"/>
          </p:cNvSpPr>
          <p:nvPr>
            <p:ph type="subTitle" idx="1"/>
          </p:nvPr>
        </p:nvSpPr>
        <p:spPr>
          <a:xfrm>
            <a:off x="521291" y="5204647"/>
            <a:ext cx="5973513" cy="842092"/>
          </a:xfrm>
        </p:spPr>
        <p:txBody>
          <a:bodyPr>
            <a:noAutofit/>
          </a:bodyPr>
          <a:lstStyle/>
          <a:p>
            <a:r>
              <a:rPr lang="es-MX" sz="1800" cap="none" dirty="0">
                <a:solidFill>
                  <a:schemeClr val="bg1"/>
                </a:solidFill>
                <a:latin typeface="Calibri" panose="020F0502020204030204" pitchFamily="34" charset="0"/>
                <a:cs typeface="Calibri" panose="020F0502020204030204" pitchFamily="34" charset="0"/>
              </a:rPr>
              <a:t>Gary </a:t>
            </a:r>
            <a:r>
              <a:rPr lang="es-MX" sz="1800" cap="none" dirty="0" err="1">
                <a:solidFill>
                  <a:schemeClr val="bg1"/>
                </a:solidFill>
                <a:latin typeface="Calibri" panose="020F0502020204030204" pitchFamily="34" charset="0"/>
                <a:cs typeface="Calibri" panose="020F0502020204030204" pitchFamily="34" charset="0"/>
              </a:rPr>
              <a:t>Shkedy</a:t>
            </a:r>
            <a:r>
              <a:rPr lang="es-MX" sz="1800" cap="none" dirty="0">
                <a:solidFill>
                  <a:schemeClr val="bg1"/>
                </a:solidFill>
                <a:latin typeface="Calibri" panose="020F0502020204030204" pitchFamily="34" charset="0"/>
                <a:cs typeface="Calibri" panose="020F0502020204030204" pitchFamily="34" charset="0"/>
              </a:rPr>
              <a:t>, Dalia </a:t>
            </a:r>
            <a:r>
              <a:rPr lang="es-MX" sz="1800" cap="none" dirty="0" err="1">
                <a:solidFill>
                  <a:schemeClr val="bg1"/>
                </a:solidFill>
                <a:latin typeface="Calibri" panose="020F0502020204030204" pitchFamily="34" charset="0"/>
                <a:cs typeface="Calibri" panose="020F0502020204030204" pitchFamily="34" charset="0"/>
              </a:rPr>
              <a:t>Shkedy</a:t>
            </a:r>
            <a:r>
              <a:rPr lang="es-MX" sz="1800" cap="none" dirty="0">
                <a:solidFill>
                  <a:schemeClr val="bg1"/>
                </a:solidFill>
                <a:latin typeface="Calibri" panose="020F0502020204030204" pitchFamily="34" charset="0"/>
                <a:cs typeface="Calibri" panose="020F0502020204030204" pitchFamily="34" charset="0"/>
              </a:rPr>
              <a:t> &amp; Aileen H. Sandoval-Norton</a:t>
            </a:r>
          </a:p>
          <a:p>
            <a:r>
              <a:rPr lang="es-MX" sz="1800" cap="none" dirty="0">
                <a:solidFill>
                  <a:schemeClr val="bg1"/>
                </a:solidFill>
                <a:latin typeface="Calibri" panose="020F0502020204030204" pitchFamily="34" charset="0"/>
                <a:cs typeface="Calibri" panose="020F0502020204030204" pitchFamily="34" charset="0"/>
              </a:rPr>
              <a:t>Alternative </a:t>
            </a:r>
            <a:r>
              <a:rPr lang="es-MX" sz="1800" cap="none" dirty="0" err="1">
                <a:solidFill>
                  <a:schemeClr val="bg1"/>
                </a:solidFill>
                <a:latin typeface="Calibri" panose="020F0502020204030204" pitchFamily="34" charset="0"/>
                <a:cs typeface="Calibri" panose="020F0502020204030204" pitchFamily="34" charset="0"/>
              </a:rPr>
              <a:t>Teaching</a:t>
            </a:r>
            <a:r>
              <a:rPr lang="es-MX" sz="1800" cap="none" dirty="0">
                <a:solidFill>
                  <a:schemeClr val="bg1"/>
                </a:solidFill>
                <a:latin typeface="Calibri" panose="020F0502020204030204" pitchFamily="34" charset="0"/>
                <a:cs typeface="Calibri" panose="020F0502020204030204" pitchFamily="34" charset="0"/>
              </a:rPr>
              <a:t> </a:t>
            </a:r>
            <a:r>
              <a:rPr lang="es-MX" sz="1800" cap="none" dirty="0" err="1">
                <a:solidFill>
                  <a:schemeClr val="bg1"/>
                </a:solidFill>
                <a:latin typeface="Calibri" panose="020F0502020204030204" pitchFamily="34" charset="0"/>
                <a:cs typeface="Calibri" panose="020F0502020204030204" pitchFamily="34" charset="0"/>
              </a:rPr>
              <a:t>Strategy</a:t>
            </a:r>
            <a:r>
              <a:rPr lang="es-MX" sz="1800" cap="none" dirty="0">
                <a:solidFill>
                  <a:schemeClr val="bg1"/>
                </a:solidFill>
                <a:latin typeface="Calibri" panose="020F0502020204030204" pitchFamily="34" charset="0"/>
                <a:cs typeface="Calibri" panose="020F0502020204030204" pitchFamily="34" charset="0"/>
              </a:rPr>
              <a:t> Center, San Diego, CA</a:t>
            </a:r>
          </a:p>
        </p:txBody>
      </p:sp>
      <p:pic>
        <p:nvPicPr>
          <p:cNvPr id="6" name="Imagen 5">
            <a:extLst>
              <a:ext uri="{FF2B5EF4-FFF2-40B4-BE49-F238E27FC236}">
                <a16:creationId xmlns:a16="http://schemas.microsoft.com/office/drawing/2014/main" id="{CA7C8E57-1CB2-D939-611C-B67F48918D29}"/>
              </a:ext>
            </a:extLst>
          </p:cNvPr>
          <p:cNvPicPr>
            <a:picLocks noChangeAspect="1"/>
          </p:cNvPicPr>
          <p:nvPr/>
        </p:nvPicPr>
        <p:blipFill>
          <a:blip r:embed="rId2"/>
          <a:stretch>
            <a:fillRect/>
          </a:stretch>
        </p:blipFill>
        <p:spPr>
          <a:xfrm>
            <a:off x="581187" y="3376558"/>
            <a:ext cx="1483650" cy="1625969"/>
          </a:xfrm>
          <a:prstGeom prst="rect">
            <a:avLst/>
          </a:prstGeom>
        </p:spPr>
      </p:pic>
      <p:pic>
        <p:nvPicPr>
          <p:cNvPr id="9" name="Imagen 8">
            <a:extLst>
              <a:ext uri="{FF2B5EF4-FFF2-40B4-BE49-F238E27FC236}">
                <a16:creationId xmlns:a16="http://schemas.microsoft.com/office/drawing/2014/main" id="{9E601D50-17F2-14D7-16AB-4216D6781ECB}"/>
              </a:ext>
            </a:extLst>
          </p:cNvPr>
          <p:cNvPicPr>
            <a:picLocks noChangeAspect="1"/>
          </p:cNvPicPr>
          <p:nvPr/>
        </p:nvPicPr>
        <p:blipFill>
          <a:blip r:embed="rId3"/>
          <a:stretch>
            <a:fillRect/>
          </a:stretch>
        </p:blipFill>
        <p:spPr>
          <a:xfrm>
            <a:off x="3879717" y="3376557"/>
            <a:ext cx="1633358" cy="1646130"/>
          </a:xfrm>
          <a:prstGeom prst="rect">
            <a:avLst/>
          </a:prstGeom>
        </p:spPr>
      </p:pic>
      <p:sp>
        <p:nvSpPr>
          <p:cNvPr id="11" name="CuadroTexto 10">
            <a:extLst>
              <a:ext uri="{FF2B5EF4-FFF2-40B4-BE49-F238E27FC236}">
                <a16:creationId xmlns:a16="http://schemas.microsoft.com/office/drawing/2014/main" id="{078B117E-712D-958D-8F59-E88AB20680A4}"/>
              </a:ext>
            </a:extLst>
          </p:cNvPr>
          <p:cNvSpPr txBox="1"/>
          <p:nvPr/>
        </p:nvSpPr>
        <p:spPr>
          <a:xfrm>
            <a:off x="9263641" y="5302527"/>
            <a:ext cx="2311096" cy="646331"/>
          </a:xfrm>
          <a:prstGeom prst="rect">
            <a:avLst/>
          </a:prstGeom>
          <a:noFill/>
        </p:spPr>
        <p:txBody>
          <a:bodyPr wrap="square" rtlCol="0">
            <a:spAutoFit/>
          </a:bodyPr>
          <a:lstStyle/>
          <a:p>
            <a:pPr algn="ctr"/>
            <a:r>
              <a:rPr lang="es-MX" dirty="0" err="1">
                <a:solidFill>
                  <a:schemeClr val="bg1"/>
                </a:solidFill>
                <a:latin typeface="Calibri" panose="020F0502020204030204" pitchFamily="34" charset="0"/>
                <a:cs typeface="Calibri" panose="020F0502020204030204" pitchFamily="34" charset="0"/>
              </a:rPr>
              <a:t>Ps</a:t>
            </a:r>
            <a:r>
              <a:rPr lang="es-MX" dirty="0">
                <a:solidFill>
                  <a:schemeClr val="bg1"/>
                </a:solidFill>
                <a:latin typeface="Calibri" panose="020F0502020204030204" pitchFamily="34" charset="0"/>
                <a:cs typeface="Calibri" panose="020F0502020204030204" pitchFamily="34" charset="0"/>
              </a:rPr>
              <a:t> Jaime E Vargas M</a:t>
            </a:r>
          </a:p>
          <a:p>
            <a:pPr algn="ctr"/>
            <a:r>
              <a:rPr lang="es-MX" dirty="0">
                <a:solidFill>
                  <a:schemeClr val="bg1"/>
                </a:solidFill>
                <a:latin typeface="Calibri" panose="020F0502020204030204" pitchFamily="34" charset="0"/>
                <a:cs typeface="Calibri" panose="020F0502020204030204" pitchFamily="34" charset="0"/>
              </a:rPr>
              <a:t>A515TE</a:t>
            </a:r>
          </a:p>
        </p:txBody>
      </p:sp>
      <p:pic>
        <p:nvPicPr>
          <p:cNvPr id="4" name="Imagen 3">
            <a:extLst>
              <a:ext uri="{FF2B5EF4-FFF2-40B4-BE49-F238E27FC236}">
                <a16:creationId xmlns:a16="http://schemas.microsoft.com/office/drawing/2014/main" id="{F4CB9E0F-8D28-CCB2-B653-86AD9F3ED834}"/>
              </a:ext>
            </a:extLst>
          </p:cNvPr>
          <p:cNvPicPr>
            <a:picLocks noChangeAspect="1"/>
          </p:cNvPicPr>
          <p:nvPr/>
        </p:nvPicPr>
        <p:blipFill>
          <a:blip r:embed="rId4"/>
          <a:stretch>
            <a:fillRect/>
          </a:stretch>
        </p:blipFill>
        <p:spPr>
          <a:xfrm>
            <a:off x="2230452" y="3376557"/>
            <a:ext cx="1483650" cy="1625970"/>
          </a:xfrm>
          <a:prstGeom prst="rect">
            <a:avLst/>
          </a:prstGeom>
        </p:spPr>
      </p:pic>
    </p:spTree>
    <p:extLst>
      <p:ext uri="{BB962C8B-B14F-4D97-AF65-F5344CB8AC3E}">
        <p14:creationId xmlns:p14="http://schemas.microsoft.com/office/powerpoint/2010/main" val="24046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F2FEDF5-59E5-DE03-098C-1DB45C71EBD8}"/>
              </a:ext>
            </a:extLst>
          </p:cNvPr>
          <p:cNvSpPr txBox="1"/>
          <p:nvPr/>
        </p:nvSpPr>
        <p:spPr>
          <a:xfrm>
            <a:off x="470020" y="846034"/>
            <a:ext cx="11126624" cy="5924699"/>
          </a:xfrm>
          <a:prstGeom prst="rect">
            <a:avLst/>
          </a:prstGeom>
          <a:noFill/>
        </p:spPr>
        <p:txBody>
          <a:bodyPr wrap="square" rtlCol="0">
            <a:spAutoFit/>
          </a:bodyPr>
          <a:lstStyle/>
          <a:p>
            <a:pPr>
              <a:lnSpc>
                <a:spcPct val="150000"/>
              </a:lnSpc>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Además,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no abordaron las conductas autolesivas en el autismo y el fracaso de la Evaluación del comportamiento funcional (la piedra angular del ABA) para abordar estas conductas.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demostraron que las conductas autolesivas en niños no verbales con autismo son un grito de ayuda debido a su falta de habilidades de comunicación;    los terapeutas de ABA denotan abrumadoramente predominantemente estas conductas como evitación de tareas. Es precisamente debido a su falta de formación en psicología humana que llegan a estas conclusiones erróneas que inevitablemente causan daño a sus clientes con autismo. Además,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demostraron que existe una gran cantidad de investigaciones que muestran  la hipersensibilidad que tiene el cerebro autista a los estímulos externos y que algunos de ellos realmente causan dolor físico.              Un conocimiento básico de estas restricciones llevaría al terapeuta a evitar los estímulos que resultan tortuosos, en lugar de asumir erróneamente que el niño intenta escapar o evitar una tarea y luego continuar exponiéndolo a los estímulos ofensivos. Esto solo resulta en que el terapeuta obligue al niño no verbal a soportar más tortura.</a:t>
            </a:r>
          </a:p>
          <a:p>
            <a:pPr>
              <a:lnSpc>
                <a:spcPct val="150000"/>
              </a:lnSpc>
            </a:pPr>
            <a:r>
              <a:rPr lang="es-MX" sz="1600" kern="100" dirty="0">
                <a:effectLst/>
                <a:latin typeface="Calibri" panose="020F0502020204030204" pitchFamily="34" charset="0"/>
                <a:ea typeface="Aptos" panose="020B0004020202020204" pitchFamily="34" charset="0"/>
                <a:cs typeface="Calibri" panose="020F0502020204030204" pitchFamily="34" charset="0"/>
              </a:rPr>
              <a:t>	Debemos enfatizar que los terapeutas y asociaciones de ABA se presentan ante el gobierno y el público como expertos en autismo. De hecho, muchos estados de EE. UU. tienen estatutos que declaran que un terapeuta de ABA es un experto en autismo o un proveedor de servicios de autismo calificado. Presentarse como experto en un tema del que se desconoce, generalmente se considera fraude, al menos una vez revelado. En esencia, es el epítome de una acción poco ética.</a:t>
            </a:r>
          </a:p>
          <a:p>
            <a:pPr>
              <a:lnSpc>
                <a:spcPct val="150000"/>
              </a:lnSpc>
            </a:pP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87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8496083-3F83-63DE-1D57-38FAB992E4C4}"/>
              </a:ext>
            </a:extLst>
          </p:cNvPr>
          <p:cNvSpPr txBox="1"/>
          <p:nvPr/>
        </p:nvSpPr>
        <p:spPr>
          <a:xfrm>
            <a:off x="464321" y="854579"/>
            <a:ext cx="11263357" cy="5555367"/>
          </a:xfrm>
          <a:prstGeom prst="rect">
            <a:avLst/>
          </a:prstGeom>
          <a:noFill/>
        </p:spPr>
        <p:txBody>
          <a:bodyPr wrap="square" rtlCol="0">
            <a:spAutoFit/>
          </a:bodyPr>
          <a:lstStyle/>
          <a:p>
            <a:pPr>
              <a:lnSpc>
                <a:spcPct val="150000"/>
              </a:lnSpc>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El crecimiento del movimiento de neurodiversidad en el autismo es un resultado directo de la práctica de ABA en la población autista. Fue el intento de arreglar "lo que no se puede romper" lo que llevó a esta revuelta. Si bien no hay consenso en la comunidad científica sobre la validez del argumento de la neurodiversidad, nadie ha investigado previamente el catalizador de esta protesta: ABA. No somos los primeros autores en enfatizar la naturaleza abusiva de la terapia ABA, y varios otros continúan identificando este abuso y abogando por la terminación de este abuso o por tratamientos alternativos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Hungate</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McGill y Robinson,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Milton,</a:t>
            </a:r>
            <a:r>
              <a:rPr lang="es-MX" sz="1600" u="sng"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Robinson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Wilkenfeld</a:t>
            </a:r>
            <a:r>
              <a:rPr lang="es-MX" sz="1600" kern="100" dirty="0">
                <a:effectLst/>
                <a:latin typeface="Calibri" panose="020F0502020204030204" pitchFamily="34" charset="0"/>
                <a:ea typeface="Aptos" panose="020B0004020202020204" pitchFamily="34" charset="0"/>
                <a:cs typeface="Calibri" panose="020F0502020204030204" pitchFamily="34" charset="0"/>
              </a:rPr>
              <a:t> y McCarthy,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Wilkenfeld</a:t>
            </a:r>
            <a:r>
              <a:rPr lang="es-MX" sz="1600" kern="100" dirty="0">
                <a:effectLst/>
                <a:latin typeface="Calibri" panose="020F0502020204030204" pitchFamily="34" charset="0"/>
                <a:ea typeface="Aptos" panose="020B0004020202020204" pitchFamily="34" charset="0"/>
                <a:cs typeface="Calibri" panose="020F0502020204030204" pitchFamily="34" charset="0"/>
              </a:rPr>
              <a:t> y McCarthy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demostraron que ABA es poco ético desde una perspectiva bioética. ABA viola la autonomía en la medida en que cierra coercitivamente ciertos caminos de formación de la identidad. También viola la autonomía al modificar coercitivamente los patrones de conducta de los niños para que no se alineen con sus preferencias, pasiones y objetivos.</a:t>
            </a:r>
          </a:p>
          <a:p>
            <a:pPr>
              <a:lnSpc>
                <a:spcPct val="150000"/>
              </a:lnSpc>
            </a:pPr>
            <a:r>
              <a:rPr lang="es-MX" sz="1600" dirty="0">
                <a:effectLst/>
                <a:latin typeface="Calibri" panose="020F0502020204030204" pitchFamily="34" charset="0"/>
                <a:ea typeface="Aptos" panose="020B0004020202020204" pitchFamily="34" charset="0"/>
                <a:cs typeface="Calibri" panose="020F0502020204030204" pitchFamily="34" charset="0"/>
              </a:rPr>
              <a:t>	Finalmente, </a:t>
            </a:r>
            <a:r>
              <a:rPr lang="es-MX" sz="16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dirty="0">
                <a:effectLst/>
                <a:latin typeface="Calibri" panose="020F0502020204030204" pitchFamily="34" charset="0"/>
                <a:ea typeface="Aptos" panose="020B0004020202020204" pitchFamily="34" charset="0"/>
                <a:cs typeface="Calibri" panose="020F0502020204030204" pitchFamily="34" charset="0"/>
              </a:rPr>
              <a:t> et al. (</a:t>
            </a:r>
            <a:r>
              <a:rPr lang="es-MX" sz="1600" dirty="0">
                <a:latin typeface="Calibri" panose="020F0502020204030204" pitchFamily="34" charset="0"/>
                <a:ea typeface="Aptos" panose="020B0004020202020204" pitchFamily="34" charset="0"/>
                <a:cs typeface="Calibri" panose="020F0502020204030204" pitchFamily="34" charset="0"/>
              </a:rPr>
              <a:t>2020</a:t>
            </a:r>
            <a:r>
              <a:rPr lang="es-MX" sz="1600" dirty="0">
                <a:effectLst/>
                <a:latin typeface="Calibri" panose="020F0502020204030204" pitchFamily="34" charset="0"/>
                <a:ea typeface="Aptos" panose="020B0004020202020204" pitchFamily="34" charset="0"/>
                <a:cs typeface="Calibri" panose="020F0502020204030204" pitchFamily="34" charset="0"/>
              </a:rPr>
              <a:t>, p.4) afirmaron que “Sandoval-Norton y </a:t>
            </a:r>
            <a:r>
              <a:rPr lang="es-MX" sz="16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dirty="0">
                <a:effectLst/>
                <a:latin typeface="Calibri" panose="020F0502020204030204" pitchFamily="34" charset="0"/>
                <a:ea typeface="Aptos" panose="020B0004020202020204" pitchFamily="34" charset="0"/>
                <a:cs typeface="Calibri" panose="020F0502020204030204" pitchFamily="34" charset="0"/>
              </a:rPr>
              <a:t> (</a:t>
            </a:r>
            <a:r>
              <a:rPr lang="es-MX" sz="1600" dirty="0">
                <a:latin typeface="Calibri" panose="020F0502020204030204" pitchFamily="34" charset="0"/>
                <a:ea typeface="Aptos" panose="020B0004020202020204" pitchFamily="34" charset="0"/>
                <a:cs typeface="Calibri" panose="020F0502020204030204" pitchFamily="34" charset="0"/>
              </a:rPr>
              <a:t>2019</a:t>
            </a:r>
            <a:r>
              <a:rPr lang="es-MX" sz="1600" dirty="0">
                <a:effectLst/>
                <a:latin typeface="Calibri" panose="020F0502020204030204" pitchFamily="34" charset="0"/>
                <a:ea typeface="Aptos" panose="020B0004020202020204" pitchFamily="34" charset="0"/>
                <a:cs typeface="Calibri" panose="020F0502020204030204" pitchFamily="34" charset="0"/>
              </a:rPr>
              <a:t>) afirmaron que la práctica de ABA no es ética debido al uso exclusivo de procedimientos conductuales”. Luego citaron investigaciones para demostrar que “los estudiantes atendidos por ABA intensivo tienen resultados significativamente mejores (puntajes de CI, puntajes de lenguaje, etc.) que aquellos niños que son educados con varios enfoques no ABA”.</a:t>
            </a:r>
          </a:p>
          <a:p>
            <a:pPr>
              <a:lnSpc>
                <a:spcPct val="150000"/>
              </a:lnSpc>
            </a:pPr>
            <a:r>
              <a:rPr lang="es-MX" sz="1600" dirty="0">
                <a:latin typeface="Calibri" panose="020F0502020204030204" pitchFamily="34" charset="0"/>
                <a:ea typeface="Aptos" panose="020B0004020202020204" pitchFamily="34" charset="0"/>
                <a:cs typeface="Calibri" panose="020F0502020204030204" pitchFamily="34" charset="0"/>
              </a:rPr>
              <a:t>																					…..</a:t>
            </a:r>
            <a:r>
              <a:rPr lang="es-MX" sz="1600" dirty="0">
                <a:effectLst/>
                <a:latin typeface="Calibri" panose="020F0502020204030204" pitchFamily="34" charset="0"/>
                <a:ea typeface="Aptos" panose="020B0004020202020204" pitchFamily="34" charset="0"/>
                <a:cs typeface="Calibri" panose="020F0502020204030204" pitchFamily="34" charset="0"/>
              </a:rPr>
              <a:t>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064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66EA62-F175-429D-300C-B7980B7535A2}"/>
              </a:ext>
            </a:extLst>
          </p:cNvPr>
          <p:cNvSpPr txBox="1"/>
          <p:nvPr/>
        </p:nvSpPr>
        <p:spPr>
          <a:xfrm>
            <a:off x="3572141" y="835982"/>
            <a:ext cx="8161234" cy="5186035"/>
          </a:xfrm>
          <a:prstGeom prst="rect">
            <a:avLst/>
          </a:prstGeom>
          <a:noFill/>
        </p:spPr>
        <p:txBody>
          <a:bodyPr wrap="square" rtlCol="0">
            <a:spAutoFit/>
          </a:bodyPr>
          <a:lstStyle/>
          <a:p>
            <a:pPr>
              <a:lnSpc>
                <a:spcPct val="150000"/>
              </a:lnSpc>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En primer lugar, el uso exclusivo de procedimientos conductuales implica ignorar todos los procesos internos y, como se mostró anteriormente, es lo que conduce al tratamiento no ético. En segundo lugar, citar investigaciones sobre un grupo de población diferente no valida el argumento. Cualquier estudio que utilice el CI como medida de mejora, como se señaló numerosas veces en el artículo original, ha excluido a los niños no verbales con autismo, ya que notoriamente no tienen ningún CI medible. En la experiencia clínica con cientos de niños no verbales con autismo, ninguno tenía un CI medible reportado en ninguna evaluación psicológica previa. Además, todas las escuelas públicas de EE. UU. deben realizar un examen psicológico como parte del proceso del Plan Educativo Individualizado. En el caso de los niños con autismo no verbal, la mayoría indica que la prueba de CI se "intentó", "no se completó", etc. Esto genera resultados no medibles para esta población. Sandoval-Norton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p. 3) concluyeron que "los estudios con validación científica sobre el uso del análisis conductual aplicado (ABA) en niños con TEA no verbales son limitados, si es que existen".</a:t>
            </a:r>
          </a:p>
          <a:p>
            <a:endParaRPr lang="es-MX" sz="1600" dirty="0">
              <a:latin typeface="Calibri" panose="020F0502020204030204" pitchFamily="34" charset="0"/>
              <a:cs typeface="Calibri" panose="020F0502020204030204" pitchFamily="34" charset="0"/>
            </a:endParaRPr>
          </a:p>
        </p:txBody>
      </p:sp>
      <p:pic>
        <p:nvPicPr>
          <p:cNvPr id="5" name="Imagen 4">
            <a:extLst>
              <a:ext uri="{FF2B5EF4-FFF2-40B4-BE49-F238E27FC236}">
                <a16:creationId xmlns:a16="http://schemas.microsoft.com/office/drawing/2014/main" id="{A6FF83D5-9545-6E98-C94C-9E75CFDCB513}"/>
              </a:ext>
            </a:extLst>
          </p:cNvPr>
          <p:cNvPicPr>
            <a:picLocks noChangeAspect="1"/>
          </p:cNvPicPr>
          <p:nvPr/>
        </p:nvPicPr>
        <p:blipFill>
          <a:blip r:embed="rId2"/>
          <a:stretch>
            <a:fillRect/>
          </a:stretch>
        </p:blipFill>
        <p:spPr>
          <a:xfrm>
            <a:off x="0" y="1649339"/>
            <a:ext cx="3572141" cy="3074342"/>
          </a:xfrm>
          <a:prstGeom prst="rect">
            <a:avLst/>
          </a:prstGeom>
        </p:spPr>
      </p:pic>
    </p:spTree>
    <p:extLst>
      <p:ext uri="{BB962C8B-B14F-4D97-AF65-F5344CB8AC3E}">
        <p14:creationId xmlns:p14="http://schemas.microsoft.com/office/powerpoint/2010/main" val="2454846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52A073A-DFC9-ED45-9F25-5A0E4AA4740A}"/>
              </a:ext>
            </a:extLst>
          </p:cNvPr>
          <p:cNvSpPr txBox="1"/>
          <p:nvPr/>
        </p:nvSpPr>
        <p:spPr>
          <a:xfrm>
            <a:off x="481413" y="632389"/>
            <a:ext cx="11229174" cy="6294031"/>
          </a:xfrm>
          <a:prstGeom prst="rect">
            <a:avLst/>
          </a:prstGeom>
          <a:noFill/>
        </p:spPr>
        <p:txBody>
          <a:bodyPr wrap="square" rtlCol="0">
            <a:spAutoFit/>
          </a:bodyPr>
          <a:lstStyle/>
          <a:p>
            <a:pPr>
              <a:lnSpc>
                <a:spcPct val="150000"/>
              </a:lnSpc>
            </a:pPr>
            <a:r>
              <a:rPr lang="es-MX" b="1" kern="100" dirty="0">
                <a:latin typeface="Calibri" panose="020F0502020204030204" pitchFamily="34" charset="0"/>
                <a:ea typeface="Aptos" panose="020B0004020202020204" pitchFamily="34" charset="0"/>
                <a:cs typeface="Times New Roman" panose="02020603050405020304" pitchFamily="18" charset="0"/>
              </a:rPr>
              <a:t>ABA promueve la dependencia inmediata</a:t>
            </a:r>
            <a:endParaRPr lang="es-MX" sz="1800" b="1"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50000"/>
              </a:lnSpc>
            </a:pPr>
            <a:r>
              <a:rPr lang="es-MX" kern="100" dirty="0">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En primer lugar, es importante definir las indicaciones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prompts</a:t>
            </a:r>
            <a:r>
              <a:rPr lang="es-MX" sz="1600" kern="100" dirty="0">
                <a:effectLst/>
                <a:latin typeface="Calibri" panose="020F0502020204030204" pitchFamily="34" charset="0"/>
                <a:ea typeface="Aptos" panose="020B0004020202020204" pitchFamily="34" charset="0"/>
                <a:cs typeface="Calibri" panose="020F0502020204030204" pitchFamily="34" charset="0"/>
              </a:rPr>
              <a:t>). Las indicaciones pueden ser físicas, verbales, visuales e incluso la presencia de un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paraprofesional</a:t>
            </a:r>
            <a:r>
              <a:rPr lang="es-MX" sz="1600" kern="100" dirty="0">
                <a:effectLst/>
                <a:latin typeface="Calibri" panose="020F0502020204030204" pitchFamily="34" charset="0"/>
                <a:ea typeface="Aptos" panose="020B0004020202020204" pitchFamily="34" charset="0"/>
                <a:cs typeface="Calibri" panose="020F0502020204030204" pitchFamily="34" charset="0"/>
              </a:rPr>
              <a:t> puede servir como indicación. Las indicaciones se utilizan como técnica de enseñanza en varios campos. El objetivo es desvanecer esas indicaciones a medida que el alumno comienza a participar en la tarea de forma independiente. Se reconoce el objetivo a largo plazo declarado del ABA de disminuir las indicaciones y mejorar la independencia.     Sin embargo, los métodos utilizados en el ABA son fundamentalmente erróneos para tratar a la población con autismo grave.               A pesar de varias décadas como el enfoque más preeminente para tratar a las personas con autismo grave, no hay investigaciones que respalden que el desvanecimiento de las indicaciones realmente ocurra en esta población. La investigación citada por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que sugiere que la dependencia de las indicaciones es poco común tiene muchas fallas. Los estudios citados para respaldar esto, involucraron a niños verbales, intervenciones breves de ABA y no se aplican a la población ni a los tipos de intervenciones discutidos en la publicación original de estos autores (Sandoval-Norton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Esto probablemente se deba en parte a la escasa investigación sobre este subgrupo de autismo (el punto principal de la publicación original). Aun así, esta población se ve obligada a participar en estas mismas intervenciones, quizás con mayor frecuencia que la población con autismo leve, a pesar de que estos estudios se realizan sin su participación principal. A muchos de ellos se les impone el ABA durante casi toda su vida, a pesar de la escasez de estudios centrados en determinar la eficacia del ABA específicamente en la población con autismo grave.</a:t>
            </a:r>
          </a:p>
          <a:p>
            <a:pPr>
              <a:lnSpc>
                <a:spcPct val="150000"/>
              </a:lnSpc>
            </a:pPr>
            <a:r>
              <a:rPr lang="es-MX" sz="1600" kern="100" dirty="0">
                <a:latin typeface="Calibri" panose="020F0502020204030204" pitchFamily="34" charset="0"/>
                <a:ea typeface="Aptos" panose="020B0004020202020204" pitchFamily="34" charset="0"/>
                <a:cs typeface="Calibri" panose="020F0502020204030204" pitchFamily="34" charset="0"/>
              </a:rPr>
              <a:t>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683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E487EA-A792-268D-B15F-D0F5A80A3C6C}"/>
              </a:ext>
            </a:extLst>
          </p:cNvPr>
          <p:cNvSpPr txBox="1"/>
          <p:nvPr/>
        </p:nvSpPr>
        <p:spPr>
          <a:xfrm>
            <a:off x="495657" y="948583"/>
            <a:ext cx="6076060" cy="6294031"/>
          </a:xfrm>
          <a:prstGeom prst="rect">
            <a:avLst/>
          </a:prstGeom>
          <a:noFill/>
        </p:spPr>
        <p:txBody>
          <a:bodyPr wrap="square" rtlCol="0">
            <a:spAutoFit/>
          </a:bodyPr>
          <a:lstStyle/>
          <a:p>
            <a:pPr>
              <a:lnSpc>
                <a:spcPct val="150000"/>
              </a:lnSpc>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Además, las investigaciones indican que la dependencia de los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prompts</a:t>
            </a:r>
            <a:r>
              <a:rPr lang="es-MX" sz="1600" kern="100" dirty="0">
                <a:effectLst/>
                <a:latin typeface="Calibri" panose="020F0502020204030204" pitchFamily="34" charset="0"/>
                <a:ea typeface="Aptos" panose="020B0004020202020204" pitchFamily="34" charset="0"/>
                <a:cs typeface="Calibri" panose="020F0502020204030204" pitchFamily="34" charset="0"/>
              </a:rPr>
              <a:t> es un problema muy frecuente, incluso en individuos de  "alto funcionamiento" (Wilson et al., </a:t>
            </a:r>
            <a:r>
              <a:rPr lang="es-MX" sz="1600" kern="100" dirty="0">
                <a:latin typeface="Calibri" panose="020F0502020204030204" pitchFamily="34" charset="0"/>
                <a:ea typeface="Aptos" panose="020B0004020202020204" pitchFamily="34" charset="0"/>
                <a:cs typeface="Calibri" panose="020F0502020204030204" pitchFamily="34" charset="0"/>
              </a:rPr>
              <a:t>2014</a:t>
            </a:r>
            <a:r>
              <a:rPr lang="es-MX" sz="1600" kern="100" dirty="0">
                <a:effectLst/>
                <a:latin typeface="Calibri" panose="020F0502020204030204" pitchFamily="34" charset="0"/>
                <a:ea typeface="Aptos" panose="020B0004020202020204" pitchFamily="34" charset="0"/>
                <a:cs typeface="Calibri" panose="020F0502020204030204" pitchFamily="34" charset="0"/>
              </a:rPr>
              <a:t>). La Tabla </a:t>
            </a:r>
            <a:r>
              <a:rPr lang="es-MX" sz="1600" kern="100" dirty="0">
                <a:latin typeface="Calibri" panose="020F0502020204030204" pitchFamily="34" charset="0"/>
                <a:ea typeface="Aptos" panose="020B0004020202020204" pitchFamily="34" charset="0"/>
                <a:cs typeface="Calibri" panose="020F0502020204030204" pitchFamily="34" charset="0"/>
              </a:rPr>
              <a:t>1</a:t>
            </a:r>
            <a:r>
              <a:rPr lang="es-MX" sz="1600" kern="100" dirty="0">
                <a:effectLst/>
                <a:latin typeface="Calibri" panose="020F0502020204030204" pitchFamily="34" charset="0"/>
                <a:ea typeface="Aptos" panose="020B0004020202020204" pitchFamily="34" charset="0"/>
                <a:cs typeface="Calibri" panose="020F0502020204030204" pitchFamily="34" charset="0"/>
              </a:rPr>
              <a:t> presenta una muestra de investigaciones sobre la dependencia de los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prompts</a:t>
            </a:r>
            <a:r>
              <a:rPr lang="es-MX" sz="1600" kern="100" dirty="0">
                <a:effectLst/>
                <a:latin typeface="Calibri" panose="020F0502020204030204" pitchFamily="34" charset="0"/>
                <a:ea typeface="Aptos" panose="020B0004020202020204" pitchFamily="34" charset="0"/>
                <a:cs typeface="Calibri" panose="020F0502020204030204" pitchFamily="34" charset="0"/>
              </a:rPr>
              <a:t> y los intentos de reducirla en lo que respecta a las intervenciones comúnmente implementadas en ABA. Si la dependencia de los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prompts</a:t>
            </a:r>
            <a:r>
              <a:rPr lang="es-MX" sz="1600" kern="100" dirty="0">
                <a:effectLst/>
                <a:latin typeface="Calibri" panose="020F0502020204030204" pitchFamily="34" charset="0"/>
                <a:ea typeface="Aptos" panose="020B0004020202020204" pitchFamily="34" charset="0"/>
                <a:cs typeface="Calibri" panose="020F0502020204030204" pitchFamily="34" charset="0"/>
              </a:rPr>
              <a:t> solo fuera causada por "malos" terapeutas, no se esperaría una plétora de investigaciones publicadas sobre la remediación/reducción de la dependencia de ellos. El hecho de que exista esta investigación implica que hay un problema. Nuevamente, la mayoría de las investigaciones utilizan individuos verbales o predominantemente verbales, ya que hay una escasez de investigaciones sobre la población enfatizada por Sandoval-Norton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a:t>
            </a:r>
          </a:p>
          <a:p>
            <a:pPr>
              <a:lnSpc>
                <a:spcPct val="150000"/>
              </a:lnSpc>
            </a:pPr>
            <a:endParaRPr lang="es-MX" sz="1600" kern="100" dirty="0">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58772FE0-94B6-955D-1DDD-3D2A55005B5F}"/>
              </a:ext>
            </a:extLst>
          </p:cNvPr>
          <p:cNvPicPr>
            <a:picLocks noChangeAspect="1"/>
          </p:cNvPicPr>
          <p:nvPr/>
        </p:nvPicPr>
        <p:blipFill>
          <a:blip r:embed="rId2"/>
          <a:stretch>
            <a:fillRect/>
          </a:stretch>
        </p:blipFill>
        <p:spPr>
          <a:xfrm>
            <a:off x="7221907" y="1794615"/>
            <a:ext cx="3680033" cy="3680033"/>
          </a:xfrm>
          <a:prstGeom prst="rect">
            <a:avLst/>
          </a:prstGeom>
        </p:spPr>
      </p:pic>
    </p:spTree>
    <p:extLst>
      <p:ext uri="{BB962C8B-B14F-4D97-AF65-F5344CB8AC3E}">
        <p14:creationId xmlns:p14="http://schemas.microsoft.com/office/powerpoint/2010/main" val="341012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8F289D-0B8A-B155-779E-06905A86CA50}"/>
              </a:ext>
            </a:extLst>
          </p:cNvPr>
          <p:cNvSpPr txBox="1"/>
          <p:nvPr/>
        </p:nvSpPr>
        <p:spPr>
          <a:xfrm>
            <a:off x="468594" y="982176"/>
            <a:ext cx="11254811" cy="4893647"/>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ABA solo funciona con niños características particulares del autismo </a:t>
            </a:r>
          </a:p>
          <a:p>
            <a:endParaRPr lang="es-MX" sz="1600" dirty="0">
              <a:latin typeface="Calibri" panose="020F0502020204030204" pitchFamily="34" charset="0"/>
              <a:cs typeface="Calibri" panose="020F0502020204030204" pitchFamily="34" charset="0"/>
            </a:endParaRPr>
          </a:p>
          <a:p>
            <a:pPr>
              <a:lnSpc>
                <a:spcPct val="150000"/>
              </a:lnSpc>
            </a:pPr>
            <a:r>
              <a:rPr lang="es-MX" sz="1600" kern="100" dirty="0">
                <a:effectLst/>
                <a:latin typeface="Calibri" panose="020F0502020204030204" pitchFamily="34" charset="0"/>
                <a:ea typeface="Aptos" panose="020B0004020202020204" pitchFamily="34" charset="0"/>
                <a:cs typeface="Calibri" panose="020F0502020204030204" pitchFamily="34" charset="0"/>
              </a:rPr>
              <a:t>	Sandoval-Norton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nunca afirmaron que el ABA funciona para niños con características particulares, pero afirmaron que no hay investigaciones que indiquen que el ABA funciona para niños no verbales con autismo. Los profesionales de ABA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señalan dos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metaestudios</a:t>
            </a:r>
            <a:r>
              <a:rPr lang="es-MX" sz="1600" kern="100" dirty="0">
                <a:effectLst/>
                <a:latin typeface="Calibri" panose="020F0502020204030204" pitchFamily="34" charset="0"/>
                <a:ea typeface="Aptos" panose="020B0004020202020204" pitchFamily="34" charset="0"/>
                <a:cs typeface="Calibri" panose="020F0502020204030204" pitchFamily="34" charset="0"/>
              </a:rPr>
              <a:t> como prueba de que el ABA es eficaz para tratar el autismo (p. ej., Peters-Scheffer et al., </a:t>
            </a:r>
            <a:r>
              <a:rPr lang="es-MX" sz="1600" kern="100" dirty="0">
                <a:latin typeface="Calibri" panose="020F0502020204030204" pitchFamily="34" charset="0"/>
                <a:ea typeface="Aptos" panose="020B0004020202020204" pitchFamily="34" charset="0"/>
                <a:cs typeface="Calibri" panose="020F0502020204030204" pitchFamily="34" charset="0"/>
              </a:rPr>
              <a:t>2011</a:t>
            </a:r>
            <a:r>
              <a:rPr lang="es-MX" sz="1600" kern="100" dirty="0">
                <a:effectLst/>
                <a:latin typeface="Calibri" panose="020F0502020204030204" pitchFamily="34" charset="0"/>
                <a:ea typeface="Aptos" panose="020B0004020202020204" pitchFamily="34" charset="0"/>
                <a:cs typeface="Calibri" panose="020F0502020204030204" pitchFamily="34" charset="0"/>
              </a:rPr>
              <a:t>; Virués-Ortega, </a:t>
            </a:r>
            <a:r>
              <a:rPr lang="es-MX" sz="1600" kern="100" dirty="0">
                <a:latin typeface="Calibri" panose="020F0502020204030204" pitchFamily="34" charset="0"/>
                <a:ea typeface="Aptos" panose="020B0004020202020204" pitchFamily="34" charset="0"/>
                <a:cs typeface="Calibri" panose="020F0502020204030204" pitchFamily="34" charset="0"/>
              </a:rPr>
              <a:t>2010</a:t>
            </a:r>
            <a:r>
              <a:rPr lang="es-MX" sz="1600" kern="100" dirty="0">
                <a:effectLst/>
                <a:latin typeface="Calibri" panose="020F0502020204030204" pitchFamily="34" charset="0"/>
                <a:ea typeface="Aptos" panose="020B0004020202020204" pitchFamily="34" charset="0"/>
                <a:cs typeface="Calibri" panose="020F0502020204030204" pitchFamily="34" charset="0"/>
              </a:rPr>
              <a:t>). La mayoría de los estudios en ambos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metaestudios</a:t>
            </a:r>
            <a:r>
              <a:rPr lang="es-MX" sz="1600" kern="100" dirty="0">
                <a:effectLst/>
                <a:latin typeface="Calibri" panose="020F0502020204030204" pitchFamily="34" charset="0"/>
                <a:ea typeface="Aptos" panose="020B0004020202020204" pitchFamily="34" charset="0"/>
                <a:cs typeface="Calibri" panose="020F0502020204030204" pitchFamily="34" charset="0"/>
              </a:rPr>
              <a:t> fueron en realidad entrenamiento de ensayo discreto (DTT) y la versión de DTT que utiliza estímulos aversivos (p. ej., descargas eléctricas) para castigar comportamientos, llamada modelo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Lovaas</a:t>
            </a:r>
            <a:r>
              <a:rPr lang="es-MX" sz="1600" kern="100" dirty="0">
                <a:effectLst/>
                <a:latin typeface="Calibri" panose="020F0502020204030204" pitchFamily="34" charset="0"/>
                <a:ea typeface="Aptos" panose="020B0004020202020204" pitchFamily="34" charset="0"/>
                <a:cs typeface="Calibri" panose="020F0502020204030204" pitchFamily="34" charset="0"/>
              </a:rPr>
              <a:t>/UCLA. Si bien existen cuestiones éticas relacionadas con ambas metodologías, excluirlas de los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metaestudios</a:t>
            </a:r>
            <a:r>
              <a:rPr lang="es-MX" sz="1600" kern="100" dirty="0">
                <a:effectLst/>
                <a:latin typeface="Calibri" panose="020F0502020204030204" pitchFamily="34" charset="0"/>
                <a:ea typeface="Aptos" panose="020B0004020202020204" pitchFamily="34" charset="0"/>
                <a:cs typeface="Calibri" panose="020F0502020204030204" pitchFamily="34" charset="0"/>
              </a:rPr>
              <a:t> plantea la cuestión de la eficacia de la terapia ABA sin DTT como tratamiento para el autismo. Una de las consecuencias del movimiento de la neurodiversidad fue la nueva ola de un enfoque más amable y delicado para el ABA, que excluyó el uso de la TDT y el inicio del uso de la Enseñanza del Entorno Natural. Sin embargo, estos nuevos enfoques carecen de respaldo científico en los metaanálisis ampliamente citados, independientemente de las implicaciones éticas del ABA a largo plazo, como se ha comentado.</a:t>
            </a:r>
          </a:p>
          <a:p>
            <a:pPr>
              <a:lnSpc>
                <a:spcPct val="150000"/>
              </a:lnSpc>
            </a:pPr>
            <a:r>
              <a:rPr lang="es-MX" sz="1600" kern="100" dirty="0">
                <a:latin typeface="Calibri" panose="020F0502020204030204" pitchFamily="34" charset="0"/>
                <a:ea typeface="Aptos" panose="020B0004020202020204" pitchFamily="34" charset="0"/>
                <a:cs typeface="Calibri" panose="020F0502020204030204" pitchFamily="34" charset="0"/>
              </a:rPr>
              <a:t>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2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FEAEC2-9D7A-487B-2B9F-E275F676FE06}"/>
              </a:ext>
            </a:extLst>
          </p:cNvPr>
          <p:cNvSpPr txBox="1"/>
          <p:nvPr/>
        </p:nvSpPr>
        <p:spPr>
          <a:xfrm>
            <a:off x="444381" y="769121"/>
            <a:ext cx="11288995" cy="5924699"/>
          </a:xfrm>
          <a:prstGeom prst="rect">
            <a:avLst/>
          </a:prstGeom>
          <a:noFill/>
        </p:spPr>
        <p:txBody>
          <a:bodyPr wrap="square" rtlCol="0">
            <a:spAutoFit/>
          </a:bodyPr>
          <a:lstStyle/>
          <a:p>
            <a:pPr>
              <a:lnSpc>
                <a:spcPct val="150000"/>
              </a:lnSpc>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Además, dos estudios importantes realizados por el Departamento de Defensa de los EE. UU. sobre una muestra nacional en los últimos dos años cuestionan masivamente la eficacia del ABA para tratar el autismo. Estos estudios se basaron en la experiencia del mundo real y no en resultados de laboratorio. Además, el tamaño de la muestra para ambos fue de más de 6000, lo que los convierte en los estudios más grandes que estos autores conocen relacionados con los servicios de autismo. El primer estudio, presentado al Congreso en 2019, informó que el 76% de los beneficiarios tuvieron poco o ningún cambio durante 12 meses de ABA, y el 9% tuvo síntomas empeorados, según lo medido por los terapeutas de ABA (Stewart,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El segundo estudio de seguimiento no encontró una correlación estadísticamente significativa entre el número de horas de ABA prestadas y las medidas de resultados (Donovan,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Donovan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también realizó análisis de población por edad y gravedad que encontraron que, en niños mayores, los síntomas empeoraron con el tiempo. Por lo tanto, como señalaron Sandoval-Norton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cuanto más tiempo recibe un niño servicios de ABA, peor le va. En resumen, el estudio más grande jamás realizado sobre autismo encontró que cualquier cambio positivo observado fue "pequeño y puede no ser clínicamente significativo", y la gran mayoría de los que recibieron servicios no tuvieron cambios en lo único que ABA pretende tratar, o peor aún, retrocedieron (Donovan,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pág. 23). Sin embargo, el gasto del programa ABA por parte del Departamento de Defensa aumentó un 129%, de $161.5 millones en 2015 a $370.4 millones en 2019 (Donovan,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Es evidente qué impulsa el reciente crecimiento del gasto en ABA en los últimos años, pero ni la eficacia en el mundo real ni la supuesta capacidad de ABA para ayudar a las personas con autismo pueden demostrarse como razones legítimas.</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219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6F0671-533E-6FFC-066E-4FA0CDA5E398}"/>
              </a:ext>
            </a:extLst>
          </p:cNvPr>
          <p:cNvSpPr txBox="1"/>
          <p:nvPr/>
        </p:nvSpPr>
        <p:spPr>
          <a:xfrm>
            <a:off x="452927" y="820396"/>
            <a:ext cx="11297540" cy="5924699"/>
          </a:xfrm>
          <a:prstGeom prst="rect">
            <a:avLst/>
          </a:prstGeom>
          <a:noFill/>
        </p:spPr>
        <p:txBody>
          <a:bodyPr wrap="square" rtlCol="0">
            <a:spAutoFit/>
          </a:bodyPr>
          <a:lstStyle/>
          <a:p>
            <a:pPr>
              <a:lnSpc>
                <a:spcPct val="150000"/>
              </a:lnSpc>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Si bien los datos del Departamento de Defensa de los EE. UU. incluyeron a niños no verbales con autismo, la investigación presentada por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y casi todas las investigaciones sobre ABA no pertenecen a este subconjunto del autismo, que, nuevamente, es el punto principal enfatizado por Sandoval-Norton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Como se mencionó anteriormente, esto se debe a que una característica común de esta población es la incapacidad de los profesionales para medir su cociente intelectual (CI).         Como resultado, cualquier estudio que haga referencia al CI como una medida no puede referirse a estos niños, ya que actualmente  no existen mediciones de CI estadísticamente válidas que se puedan utilizar en toda la población.</a:t>
            </a:r>
          </a:p>
          <a:p>
            <a:pPr>
              <a:lnSpc>
                <a:spcPct val="150000"/>
              </a:lnSpc>
            </a:pP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p. 6) también citaron que “los profesionales en análisis de conducta emplean numerosos métodos de comunicación alternativos para aquellas personas con déficits verbales”. Continúan afirmando que “al decidir qué método es mejor,  los analistas de conducta determinan qué tipo de comunicación es probable que proporcione el impacto más influyente en el menor tiempo posible”. Si bien existe consenso en que los niños no verbales necesitan medios de comunicación alternativos, estos comentarios son solo una prueba más de que se practica fuera del ámbito propio. Es casi imposible para un profesional que no esté capacitado en nada más que la intervención conductual tomar tales decisiones de manera ética, y a pesar de que esas decisiones las toman actualmente los terapeutas de ABA, ya sea fuera del ámbito o no,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no presentaron evidencia de que haya habido resultados positivos como resultado; esta es una expectativa de referencia para un método ampliamente practicado que supuestamente es eficaz.</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09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2434140-A121-9A1D-B96E-517EF4B610FC}"/>
              </a:ext>
            </a:extLst>
          </p:cNvPr>
          <p:cNvSpPr txBox="1"/>
          <p:nvPr/>
        </p:nvSpPr>
        <p:spPr>
          <a:xfrm>
            <a:off x="461473" y="948583"/>
            <a:ext cx="10733518" cy="4757969"/>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ABA incluye metodologías consideradas “obsoletas” e inefectivas </a:t>
            </a:r>
          </a:p>
          <a:p>
            <a:endParaRPr lang="es-MX" sz="1600" dirty="0">
              <a:latin typeface="Calibri" panose="020F0502020204030204" pitchFamily="34" charset="0"/>
              <a:cs typeface="Calibri" panose="020F0502020204030204" pitchFamily="34" charset="0"/>
            </a:endParaRPr>
          </a:p>
          <a:p>
            <a:pPr algn="just">
              <a:lnSpc>
                <a:spcPct val="150000"/>
              </a:lnSpc>
              <a:spcAft>
                <a:spcPts val="800"/>
              </a:spcAft>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La Asociación Internacional para el Análisis de la Conducta (AAC) afirma que el ABA es una ciencia natural comparable a la física y la biología (Asociación Internacional para el Análisis de la Conducta,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Según el diccionario Merriam-Webster.com (</a:t>
            </a:r>
            <a:r>
              <a:rPr lang="es-MX" sz="1600" kern="100" dirty="0">
                <a:latin typeface="Calibri" panose="020F0502020204030204" pitchFamily="34" charset="0"/>
                <a:ea typeface="Aptos" panose="020B0004020202020204" pitchFamily="34" charset="0"/>
                <a:cs typeface="Calibri" panose="020F0502020204030204" pitchFamily="34" charset="0"/>
              </a:rPr>
              <a:t>2021</a:t>
            </a:r>
            <a:r>
              <a:rPr lang="es-MX" sz="1600" kern="100" dirty="0">
                <a:effectLst/>
                <a:latin typeface="Calibri" panose="020F0502020204030204" pitchFamily="34" charset="0"/>
                <a:ea typeface="Aptos" panose="020B0004020202020204" pitchFamily="34" charset="0"/>
                <a:cs typeface="Calibri" panose="020F0502020204030204" pitchFamily="34" charset="0"/>
              </a:rPr>
              <a:t>), una ciencia natural es aquella que estudia fenómenos objetivamente mensurables. Si bien esto puede ser cierto para algunos comportamientos, muchos de ellos son resultado de procesos internos que no son objetivamente mensurables.           Un ejemplo simple es que no existe una medida objetiva y fiable del grado de depresión o enojo de una persona, lo que genera un conflicto entre la psicología humana y el ABA.</a:t>
            </a:r>
          </a:p>
          <a:p>
            <a:pPr>
              <a:lnSpc>
                <a:spcPct val="150000"/>
              </a:lnSpc>
            </a:pPr>
            <a:r>
              <a:rPr lang="es-MX" sz="1600" dirty="0">
                <a:effectLst/>
                <a:latin typeface="Calibri" panose="020F0502020204030204" pitchFamily="34" charset="0"/>
                <a:ea typeface="Aptos" panose="020B0004020202020204" pitchFamily="34" charset="0"/>
                <a:cs typeface="Calibri" panose="020F0502020204030204" pitchFamily="34" charset="0"/>
              </a:rPr>
              <a:t>	Es esta falta de comprensión de la psicología humana y la falta de rigor científico lo que conduce a la mala práctica del ABA.        La piedra angular del ABA es la Evaluación Funcional del Comportamiento (FBA), que se utiliza para hipotetizar la función de un comportamiento y así tratarlo. Los conductistas creen que todos los comportamientos demostrados por todas las personas cumplen una función y tienen un propósito. </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9457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AC0C78-99BE-B298-2C09-C1754C39453E}"/>
              </a:ext>
            </a:extLst>
          </p:cNvPr>
          <p:cNvSpPr txBox="1"/>
          <p:nvPr/>
        </p:nvSpPr>
        <p:spPr>
          <a:xfrm>
            <a:off x="3076486" y="914400"/>
            <a:ext cx="8673981" cy="5760551"/>
          </a:xfrm>
          <a:prstGeom prst="rect">
            <a:avLst/>
          </a:prstGeom>
          <a:noFill/>
        </p:spPr>
        <p:txBody>
          <a:bodyPr wrap="square" rtlCol="0">
            <a:spAutoFit/>
          </a:bodyPr>
          <a:lstStyle/>
          <a:p>
            <a:pPr algn="just">
              <a:lnSpc>
                <a:spcPct val="150000"/>
              </a:lnSpc>
              <a:spcAft>
                <a:spcPts val="800"/>
              </a:spcAft>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Los comportamientos están destinados a obtener algo deseable (p. ej., atención, dinero) o a evitar o escapar de algo desagradable o un castigo. Como resultado, las "funciones" más comunes utilizadas en un FBA son la atención positiva/negativa, la evitación de tareas y el escape. Sin embargo, para demostrar científicamente que una función causa un comportamiento, ambas variables deben ser medibles. Para demostrar que un niño está efectivamente utilizando un comportamiento para obtener atención negativa, tanto el comportamiento como la atención negativa deben ser medibles. Intentar hacer lo contrario es una conjetura y viola los requisitos de una ciencia natural. Estos autores desconocen cualquier medición científicamente objetiva de la mayoría de las funciones atribuidas en un FBA típico, especialmente la atención negativa.</a:t>
            </a:r>
          </a:p>
          <a:p>
            <a:pPr algn="just">
              <a:lnSpc>
                <a:spcPct val="150000"/>
              </a:lnSpc>
              <a:spcAft>
                <a:spcPts val="800"/>
              </a:spcAft>
            </a:pPr>
            <a:r>
              <a:rPr lang="es-MX" sz="1600" kern="100" dirty="0">
                <a:effectLst/>
                <a:latin typeface="Calibri" panose="020F0502020204030204" pitchFamily="34" charset="0"/>
                <a:ea typeface="Aptos" panose="020B0004020202020204" pitchFamily="34" charset="0"/>
                <a:cs typeface="Calibri" panose="020F0502020204030204" pitchFamily="34" charset="0"/>
              </a:rPr>
              <a:t>	Además, un tratamiento que el ABA utiliza para la atención negativa se denomina extinción, en el que se interrumpe el refuerzo de la conducta para intentar disminuir su incidencia. La literatura sobre ABA enumera los posibles efectos secundarios de la extinción, uno de los cuales es la depresión (Powell et al., </a:t>
            </a:r>
            <a:r>
              <a:rPr lang="es-MX" sz="1600" kern="100" dirty="0">
                <a:latin typeface="Calibri" panose="020F0502020204030204" pitchFamily="34" charset="0"/>
                <a:ea typeface="Aptos" panose="020B0004020202020204" pitchFamily="34" charset="0"/>
                <a:cs typeface="Calibri" panose="020F0502020204030204" pitchFamily="34" charset="0"/>
              </a:rPr>
              <a:t>2016</a:t>
            </a:r>
            <a:r>
              <a:rPr lang="es-MX" sz="1600" kern="100" dirty="0">
                <a:effectLst/>
                <a:latin typeface="Calibri" panose="020F0502020204030204" pitchFamily="34" charset="0"/>
                <a:ea typeface="Aptos" panose="020B0004020202020204" pitchFamily="34" charset="0"/>
                <a:cs typeface="Calibri" panose="020F0502020204030204" pitchFamily="34" charset="0"/>
              </a:rPr>
              <a:t>). Los terapeutas de ABA no están capacitados para reconocer la depresión y, por lo tanto, continuarán este tratamiento mientras, sin saberlo, causan daño psicológico.</a:t>
            </a:r>
          </a:p>
          <a:p>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36CFC625-042D-E985-0244-C6671F07E789}"/>
              </a:ext>
            </a:extLst>
          </p:cNvPr>
          <p:cNvPicPr>
            <a:picLocks noChangeAspect="1"/>
          </p:cNvPicPr>
          <p:nvPr/>
        </p:nvPicPr>
        <p:blipFill>
          <a:blip r:embed="rId2"/>
          <a:stretch>
            <a:fillRect/>
          </a:stretch>
        </p:blipFill>
        <p:spPr>
          <a:xfrm>
            <a:off x="441533" y="1731421"/>
            <a:ext cx="2497851" cy="3395158"/>
          </a:xfrm>
          <a:prstGeom prst="rect">
            <a:avLst/>
          </a:prstGeom>
        </p:spPr>
      </p:pic>
    </p:spTree>
    <p:extLst>
      <p:ext uri="{BB962C8B-B14F-4D97-AF65-F5344CB8AC3E}">
        <p14:creationId xmlns:p14="http://schemas.microsoft.com/office/powerpoint/2010/main" val="3192919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C6984BF-BEE9-B05F-8F11-8A544C7CCDBE}"/>
              </a:ext>
            </a:extLst>
          </p:cNvPr>
          <p:cNvSpPr txBox="1"/>
          <p:nvPr/>
        </p:nvSpPr>
        <p:spPr>
          <a:xfrm>
            <a:off x="581114" y="1187865"/>
            <a:ext cx="11212082" cy="522476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En su actualización bienal mas reciente, Los Centros para el control de enfermedades (CDC) indicaron que aproximadamente 31% de niños con Desorden del Espectro Autista (ASD) fueron clasificados como intelectualmente incapaces. Adicionalmente, aproximadamente del 25 al 50% de niños con ASD no desarrollan comunicación verbal funcional (</a:t>
            </a:r>
            <a:r>
              <a:rPr lang="es-MX" sz="1600" dirty="0" err="1">
                <a:latin typeface="Calibri" panose="020F0502020204030204" pitchFamily="34" charset="0"/>
                <a:cs typeface="Calibri" panose="020F0502020204030204" pitchFamily="34" charset="0"/>
              </a:rPr>
              <a:t>Patten</a:t>
            </a:r>
            <a:r>
              <a:rPr lang="es-MX" sz="1600" dirty="0">
                <a:latin typeface="Calibri" panose="020F0502020204030204" pitchFamily="34" charset="0"/>
                <a:cs typeface="Calibri" panose="020F0502020204030204" pitchFamily="34" charset="0"/>
              </a:rPr>
              <a:t> et al, 2013). Este sub grupo de niños no verbales con autismo, clasificados como intelectualmente incapaces fueron los sujetos de la revisión efectuada por </a:t>
            </a:r>
            <a:r>
              <a:rPr lang="es-MX" sz="1600" dirty="0" err="1">
                <a:latin typeface="Calibri" panose="020F0502020204030204" pitchFamily="34" charset="0"/>
                <a:cs typeface="Calibri" panose="020F0502020204030204" pitchFamily="34" charset="0"/>
              </a:rPr>
              <a:t>Sandval</a:t>
            </a:r>
            <a:r>
              <a:rPr lang="es-MX" sz="1600" dirty="0">
                <a:latin typeface="Calibri" panose="020F0502020204030204" pitchFamily="34" charset="0"/>
                <a:cs typeface="Calibri" panose="020F0502020204030204" pitchFamily="34" charset="0"/>
              </a:rPr>
              <a:t>-Norton y </a:t>
            </a:r>
            <a:r>
              <a:rPr lang="es-MX" sz="1600" dirty="0" err="1">
                <a:latin typeface="Calibri" panose="020F0502020204030204" pitchFamily="34" charset="0"/>
                <a:cs typeface="Calibri" panose="020F0502020204030204" pitchFamily="34" charset="0"/>
              </a:rPr>
              <a:t>Shkedy</a:t>
            </a:r>
            <a:r>
              <a:rPr lang="es-MX" sz="1600" dirty="0">
                <a:latin typeface="Calibri" panose="020F0502020204030204" pitchFamily="34" charset="0"/>
                <a:cs typeface="Calibri" panose="020F0502020204030204" pitchFamily="34" charset="0"/>
              </a:rPr>
              <a:t> (2019) donde discuten el uso del Análisis Conductual Aplicado (ABA) con esta población.</a:t>
            </a:r>
          </a:p>
          <a:p>
            <a:pPr>
              <a:lnSpc>
                <a:spcPct val="150000"/>
              </a:lnSpc>
            </a:pPr>
            <a:r>
              <a:rPr lang="es-MX" sz="1600" dirty="0">
                <a:latin typeface="Calibri" panose="020F0502020204030204" pitchFamily="34" charset="0"/>
                <a:cs typeface="Calibri" panose="020F0502020204030204" pitchFamily="34" charset="0"/>
              </a:rPr>
              <a:t>	Como describieron Sandoval-Norton y </a:t>
            </a:r>
            <a:r>
              <a:rPr lang="es-MX" sz="1600" dirty="0" err="1">
                <a:latin typeface="Calibri" panose="020F0502020204030204" pitchFamily="34" charset="0"/>
                <a:cs typeface="Calibri" panose="020F0502020204030204" pitchFamily="34" charset="0"/>
              </a:rPr>
              <a:t>Shkedy</a:t>
            </a:r>
            <a:r>
              <a:rPr lang="es-MX" sz="1600" dirty="0">
                <a:latin typeface="Calibri" panose="020F0502020204030204" pitchFamily="34" charset="0"/>
                <a:cs typeface="Calibri" panose="020F0502020204030204" pitchFamily="34" charset="0"/>
              </a:rPr>
              <a:t> (2019, p. 1) “ABA es una forma de modificación de conducta que se basa principalmente en el reforzamiento externo, tanto positivo como negativo (condicionamiento operante). El ABA intenta modificar o disminuir conductas, así como incrementar el lenguaje, la comunicación, las habilidades sociales, la atención, etc., en niños con ASD. Los principales argumentos del ABA siguen las teorías conductuales que sugieren que la conducta es causada por estímulos externos en el ambiente, que es la razón por la que una recompensa (externa) reforzará una conducta y el castigo (externo) disminuirá la conducta”. Siendo que ABA se enfoca solo en la conducta por sí misma, en oposición a constructos internos (pensamientos, emociones, dolor)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Analyst</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Certification</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Board</a:t>
            </a:r>
            <a:r>
              <a:rPr lang="es-MX" sz="1600" dirty="0">
                <a:latin typeface="Calibri" panose="020F0502020204030204" pitchFamily="34" charset="0"/>
                <a:cs typeface="Calibri" panose="020F0502020204030204" pitchFamily="34" charset="0"/>
              </a:rPr>
              <a:t>, 2021a, 2021b), Sandoval-Norton y </a:t>
            </a:r>
            <a:r>
              <a:rPr lang="es-MX" sz="1600" dirty="0" err="1">
                <a:latin typeface="Calibri" panose="020F0502020204030204" pitchFamily="34" charset="0"/>
                <a:cs typeface="Calibri" panose="020F0502020204030204" pitchFamily="34" charset="0"/>
              </a:rPr>
              <a:t>Shkedy</a:t>
            </a:r>
            <a:r>
              <a:rPr lang="es-MX" sz="1600" dirty="0">
                <a:latin typeface="Calibri" panose="020F0502020204030204" pitchFamily="34" charset="0"/>
                <a:cs typeface="Calibri" panose="020F0502020204030204" pitchFamily="34" charset="0"/>
              </a:rPr>
              <a:t> (2019) ilustraron y citaron investigaciones que demostraban como esto puede conducir al abuso psicológico y físico, violando la obligación ética de “no hacer daño”.																				…..</a:t>
            </a:r>
          </a:p>
        </p:txBody>
      </p:sp>
    </p:spTree>
    <p:extLst>
      <p:ext uri="{BB962C8B-B14F-4D97-AF65-F5344CB8AC3E}">
        <p14:creationId xmlns:p14="http://schemas.microsoft.com/office/powerpoint/2010/main" val="249159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402239D0-33FE-CE02-DA57-472BB1CF61E6}"/>
              </a:ext>
            </a:extLst>
          </p:cNvPr>
          <p:cNvSpPr txBox="1"/>
          <p:nvPr/>
        </p:nvSpPr>
        <p:spPr>
          <a:xfrm>
            <a:off x="487109" y="1427148"/>
            <a:ext cx="11194991" cy="4770537"/>
          </a:xfrm>
          <a:prstGeom prst="rect">
            <a:avLst/>
          </a:prstGeom>
          <a:noFill/>
        </p:spPr>
        <p:txBody>
          <a:bodyPr wrap="square" rtlCol="0">
            <a:spAutoFit/>
          </a:bodyPr>
          <a:lstStyle/>
          <a:p>
            <a:pPr>
              <a:lnSpc>
                <a:spcPct val="150000"/>
              </a:lnSpc>
            </a:pP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objetaron la crítica de que el refuerzo externo no funciona a largo plazo y genera malestar psicológico. Citaron a Cameron y Pierce (</a:t>
            </a:r>
            <a:r>
              <a:rPr lang="es-MX" sz="1600" kern="100" dirty="0">
                <a:latin typeface="Calibri" panose="020F0502020204030204" pitchFamily="34" charset="0"/>
                <a:ea typeface="Aptos" panose="020B0004020202020204" pitchFamily="34" charset="0"/>
                <a:cs typeface="Calibri" panose="020F0502020204030204" pitchFamily="34" charset="0"/>
              </a:rPr>
              <a:t>1994</a:t>
            </a:r>
            <a:r>
              <a:rPr lang="es-MX" sz="1600" kern="100" dirty="0">
                <a:effectLst/>
                <a:latin typeface="Calibri" panose="020F0502020204030204" pitchFamily="34" charset="0"/>
                <a:ea typeface="Aptos" panose="020B0004020202020204" pitchFamily="34" charset="0"/>
                <a:cs typeface="Calibri" panose="020F0502020204030204" pitchFamily="34" charset="0"/>
              </a:rPr>
              <a:t>) para afirmar que las recompensas externas no afectan la motivación intrínseca. Sin embargo, Kohn (</a:t>
            </a:r>
            <a:r>
              <a:rPr lang="es-MX" sz="1600" kern="100" dirty="0">
                <a:latin typeface="Calibri" panose="020F0502020204030204" pitchFamily="34" charset="0"/>
                <a:ea typeface="Aptos" panose="020B0004020202020204" pitchFamily="34" charset="0"/>
                <a:cs typeface="Calibri" panose="020F0502020204030204" pitchFamily="34" charset="0"/>
              </a:rPr>
              <a:t>1996</a:t>
            </a:r>
            <a:r>
              <a:rPr lang="es-MX" sz="1600" kern="100" dirty="0">
                <a:effectLst/>
                <a:latin typeface="Calibri" panose="020F0502020204030204" pitchFamily="34" charset="0"/>
                <a:ea typeface="Aptos" panose="020B0004020202020204" pitchFamily="34" charset="0"/>
                <a:cs typeface="Calibri" panose="020F0502020204030204" pitchFamily="34" charset="0"/>
              </a:rPr>
              <a:t>) ilustró que hubo fallas en la metodología y la inclusión de evidencia que llevaron a estos resultados erróneos. Cameron et al. (</a:t>
            </a:r>
            <a:r>
              <a:rPr lang="es-MX" sz="1600" kern="100" dirty="0">
                <a:latin typeface="Calibri" panose="020F0502020204030204" pitchFamily="34" charset="0"/>
                <a:ea typeface="Aptos" panose="020B0004020202020204" pitchFamily="34" charset="0"/>
                <a:cs typeface="Calibri" panose="020F0502020204030204" pitchFamily="34" charset="0"/>
              </a:rPr>
              <a:t>2001</a:t>
            </a:r>
            <a:r>
              <a:rPr lang="es-MX" sz="1600" kern="100" dirty="0">
                <a:effectLst/>
                <a:latin typeface="Calibri" panose="020F0502020204030204" pitchFamily="34" charset="0"/>
                <a:ea typeface="Aptos" panose="020B0004020202020204" pitchFamily="34" charset="0"/>
                <a:cs typeface="Calibri" panose="020F0502020204030204" pitchFamily="34" charset="0"/>
              </a:rPr>
              <a:t>) cometieron los mismos errores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Deci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2001</a:t>
            </a:r>
            <a:r>
              <a:rPr lang="es-MX" sz="1600" kern="100" dirty="0">
                <a:effectLst/>
                <a:latin typeface="Calibri" panose="020F0502020204030204" pitchFamily="34" charset="0"/>
                <a:ea typeface="Aptos" panose="020B0004020202020204" pitchFamily="34" charset="0"/>
                <a:cs typeface="Calibri" panose="020F0502020204030204" pitchFamily="34" charset="0"/>
              </a:rPr>
              <a:t>). Además, el desarrollo de la teoría del hacinamiento de la motivación, tanto desde la psicología como desde la microeconomía, ha generado más investigación sobre el tema. Varios meta-análisis han concluido que una vez que se controlan las variables moderadoras, el desplazamiento de la motivación para ciertas conductas tiene un efecto robusto para ciertos tipos de recompensas (Frey, </a:t>
            </a:r>
            <a:r>
              <a:rPr lang="es-MX" sz="1600" kern="100" dirty="0">
                <a:latin typeface="Calibri" panose="020F0502020204030204" pitchFamily="34" charset="0"/>
                <a:ea typeface="Aptos" panose="020B0004020202020204" pitchFamily="34" charset="0"/>
                <a:cs typeface="Calibri" panose="020F0502020204030204" pitchFamily="34" charset="0"/>
              </a:rPr>
              <a:t>1997</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Gneezy</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2011</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Hossain</a:t>
            </a:r>
            <a:r>
              <a:rPr lang="es-MX" sz="1600" kern="100" dirty="0">
                <a:effectLst/>
                <a:latin typeface="Calibri" panose="020F0502020204030204" pitchFamily="34" charset="0"/>
                <a:ea typeface="Aptos" panose="020B0004020202020204" pitchFamily="34" charset="0"/>
                <a:cs typeface="Calibri" panose="020F0502020204030204" pitchFamily="34" charset="0"/>
              </a:rPr>
              <a:t> y Li, </a:t>
            </a:r>
            <a:r>
              <a:rPr lang="es-MX" sz="1600" kern="100" dirty="0">
                <a:latin typeface="Calibri" panose="020F0502020204030204" pitchFamily="34" charset="0"/>
                <a:ea typeface="Aptos" panose="020B0004020202020204" pitchFamily="34" charset="0"/>
                <a:cs typeface="Calibri" panose="020F0502020204030204" pitchFamily="34" charset="0"/>
              </a:rPr>
              <a:t>2014</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Mellström</a:t>
            </a:r>
            <a:r>
              <a:rPr lang="es-MX" sz="1600" kern="100" dirty="0">
                <a:effectLst/>
                <a:latin typeface="Calibri" panose="020F0502020204030204" pitchFamily="34" charset="0"/>
                <a:ea typeface="Aptos" panose="020B0004020202020204" pitchFamily="34" charset="0"/>
                <a:cs typeface="Calibri" panose="020F0502020204030204" pitchFamily="34" charset="0"/>
              </a:rPr>
              <a:t>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Johannesson</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2008</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Rummel</a:t>
            </a:r>
            <a:r>
              <a:rPr lang="es-MX" sz="1600" kern="100" dirty="0">
                <a:effectLst/>
                <a:latin typeface="Calibri" panose="020F0502020204030204" pitchFamily="34" charset="0"/>
                <a:ea typeface="Aptos" panose="020B0004020202020204" pitchFamily="34" charset="0"/>
                <a:cs typeface="Calibri" panose="020F0502020204030204" pitchFamily="34" charset="0"/>
              </a:rPr>
              <a:t>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Feinberg</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1988</a:t>
            </a:r>
            <a:r>
              <a:rPr lang="es-MX" sz="1600" kern="100" dirty="0">
                <a:effectLst/>
                <a:latin typeface="Calibri" panose="020F0502020204030204" pitchFamily="34" charset="0"/>
                <a:ea typeface="Aptos" panose="020B0004020202020204" pitchFamily="34" charset="0"/>
                <a:cs typeface="Calibri" panose="020F0502020204030204" pitchFamily="34" charset="0"/>
              </a:rPr>
              <a:t>; Tang y Hall, </a:t>
            </a:r>
            <a:r>
              <a:rPr lang="es-MX" sz="1600" kern="100" dirty="0">
                <a:latin typeface="Calibri" panose="020F0502020204030204" pitchFamily="34" charset="0"/>
                <a:ea typeface="Aptos" panose="020B0004020202020204" pitchFamily="34" charset="0"/>
                <a:cs typeface="Calibri" panose="020F0502020204030204" pitchFamily="34" charset="0"/>
              </a:rPr>
              <a:t>1995</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Wiersma</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1992</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p>
          <a:p>
            <a:pPr>
              <a:lnSpc>
                <a:spcPct val="150000"/>
              </a:lnSpc>
            </a:pPr>
            <a:r>
              <a:rPr lang="es-MX" sz="1600" kern="100" dirty="0">
                <a:latin typeface="Calibri" panose="020F0502020204030204" pitchFamily="34" charset="0"/>
                <a:ea typeface="Aptos" panose="020B0004020202020204" pitchFamily="34" charset="0"/>
                <a:cs typeface="Calibri" panose="020F0502020204030204" pitchFamily="34"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El consenso es que el desplazamiento ocurre confiablemente bajo las siguientes condiciones: (1) las recompensas se ofrecen en el contexto de una motivación intrínseca preexistente (para tareas interesantes o entornos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pro-sociales</a:t>
            </a:r>
            <a:r>
              <a:rPr lang="es-MX" sz="1600" kern="100" dirty="0">
                <a:effectLst/>
                <a:latin typeface="Calibri" panose="020F0502020204030204" pitchFamily="34" charset="0"/>
                <a:ea typeface="Aptos" panose="020B0004020202020204" pitchFamily="34" charset="0"/>
                <a:cs typeface="Calibri" panose="020F0502020204030204" pitchFamily="34" charset="0"/>
              </a:rPr>
              <a:t>), (2) las recompensas se conocen de antemano y se esperan, y (3) las recompensas son tangibles.</a:t>
            </a:r>
          </a:p>
          <a:p>
            <a:pPr>
              <a:lnSpc>
                <a:spcPct val="150000"/>
              </a:lnSpc>
            </a:pPr>
            <a:r>
              <a:rPr lang="es-MX" sz="1600" kern="100" dirty="0">
                <a:latin typeface="Calibri" panose="020F0502020204030204" pitchFamily="34" charset="0"/>
                <a:ea typeface="Aptos" panose="020B0004020202020204" pitchFamily="34" charset="0"/>
                <a:cs typeface="Calibri" panose="020F0502020204030204" pitchFamily="34" charset="0"/>
              </a:rPr>
              <a:t>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0604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8C6584E-F049-6D2A-CFAE-99F70CAA3862}"/>
              </a:ext>
            </a:extLst>
          </p:cNvPr>
          <p:cNvSpPr txBox="1"/>
          <p:nvPr/>
        </p:nvSpPr>
        <p:spPr>
          <a:xfrm>
            <a:off x="635237" y="1102722"/>
            <a:ext cx="10921525" cy="4652556"/>
          </a:xfrm>
          <a:prstGeom prst="rect">
            <a:avLst/>
          </a:prstGeom>
          <a:noFill/>
        </p:spPr>
        <p:txBody>
          <a:bodyPr wrap="square" rtlCol="0">
            <a:spAutoFit/>
          </a:bodyPr>
          <a:lstStyle/>
          <a:p>
            <a:pPr algn="just">
              <a:lnSpc>
                <a:spcPct val="150000"/>
              </a:lnSpc>
              <a:spcAft>
                <a:spcPts val="800"/>
              </a:spcAft>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Además del efecto de desplazamiento, se ha demostrado que las recompensas también tienen un efecto negativo en el rendimiento. La ley de Yerkes-Dodson (Yerkes y John, </a:t>
            </a:r>
            <a:r>
              <a:rPr lang="es-MX" sz="1600" kern="100" dirty="0">
                <a:latin typeface="Calibri" panose="020F0502020204030204" pitchFamily="34" charset="0"/>
                <a:ea typeface="Aptos" panose="020B0004020202020204" pitchFamily="34" charset="0"/>
                <a:cs typeface="Calibri" panose="020F0502020204030204" pitchFamily="34" charset="0"/>
              </a:rPr>
              <a:t>1908</a:t>
            </a:r>
            <a:r>
              <a:rPr lang="es-MX" sz="1600" kern="100" dirty="0">
                <a:effectLst/>
                <a:latin typeface="Calibri" panose="020F0502020204030204" pitchFamily="34" charset="0"/>
                <a:ea typeface="Aptos" panose="020B0004020202020204" pitchFamily="34" charset="0"/>
                <a:cs typeface="Calibri" panose="020F0502020204030204" pitchFamily="34" charset="0"/>
              </a:rPr>
              <a:t>) establece que existe un nivel óptimo de activación para la ejecución de tareas y que las desviaciones de este nivel conducirán a una disminución del rendimiento. De hecho, McGraw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McCullers</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1979</a:t>
            </a:r>
            <a:r>
              <a:rPr lang="es-MX" sz="1600" kern="100" dirty="0">
                <a:effectLst/>
                <a:latin typeface="Calibri" panose="020F0502020204030204" pitchFamily="34" charset="0"/>
                <a:ea typeface="Aptos" panose="020B0004020202020204" pitchFamily="34" charset="0"/>
                <a:cs typeface="Calibri" panose="020F0502020204030204" pitchFamily="34" charset="0"/>
              </a:rPr>
              <a:t>) demostraron que la introducción de recompensas para tareas que implicaban la resolución de problemas tuvo efectos perjudiciales en el rendimiento.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Ariely</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2005</a:t>
            </a:r>
            <a:r>
              <a:rPr lang="es-MX" sz="1600" kern="100" dirty="0">
                <a:effectLst/>
                <a:latin typeface="Calibri" panose="020F0502020204030204" pitchFamily="34" charset="0"/>
                <a:ea typeface="Aptos" panose="020B0004020202020204" pitchFamily="34" charset="0"/>
                <a:cs typeface="Calibri" panose="020F0502020204030204" pitchFamily="34" charset="0"/>
              </a:rPr>
              <a:t>) descubrieron que el aumento de incentivos para tareas que involucran creatividad, resolución de problemas y concentración condujo a un peor rendimiento.</a:t>
            </a:r>
          </a:p>
          <a:p>
            <a:pPr algn="just">
              <a:lnSpc>
                <a:spcPct val="150000"/>
              </a:lnSpc>
              <a:spcAft>
                <a:spcPts val="800"/>
              </a:spcAft>
            </a:pPr>
            <a:r>
              <a:rPr lang="es-MX" sz="1600" kern="100" dirty="0">
                <a:effectLst/>
                <a:latin typeface="Calibri" panose="020F0502020204030204" pitchFamily="34" charset="0"/>
                <a:ea typeface="Aptos" panose="020B0004020202020204" pitchFamily="34" charset="0"/>
                <a:cs typeface="Calibri" panose="020F0502020204030204" pitchFamily="34" charset="0"/>
              </a:rPr>
              <a:t>	Para mejorar cualquiera de los síntomas asociados con el autismo (comunicación, habilidades sociales y conductas repetitivas), el niño debería realizar tareas que requieren creatividad, resolución de problemas y concentración. Según investigaciones, esto se ve suprimido por incentivos externos, por lo que no hay razón para creer que se produzca esta mejora. Además, no se ofrece ninguna prueba fiable que demuestre una disminución de los síntomas asociados con el ABA en personas con autismo grave.</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26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AE01AF4-6A75-B73B-9A47-7F94656EDFC9}"/>
              </a:ext>
            </a:extLst>
          </p:cNvPr>
          <p:cNvSpPr txBox="1"/>
          <p:nvPr/>
        </p:nvSpPr>
        <p:spPr>
          <a:xfrm>
            <a:off x="470019" y="820396"/>
            <a:ext cx="7084463" cy="5742854"/>
          </a:xfrm>
          <a:prstGeom prst="rect">
            <a:avLst/>
          </a:prstGeom>
          <a:noFill/>
        </p:spPr>
        <p:txBody>
          <a:bodyPr wrap="square" rtlCol="0">
            <a:spAutoFit/>
          </a:bodyPr>
          <a:lstStyle/>
          <a:p>
            <a:pPr algn="just">
              <a:lnSpc>
                <a:spcPct val="150000"/>
              </a:lnSpc>
              <a:spcAft>
                <a:spcPts val="800"/>
              </a:spcAft>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Una vez más,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eligieron una investigación que no pertenece a la población discutida por Sandoval-Norton y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Shkedy</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2019</a:t>
            </a:r>
            <a:r>
              <a:rPr lang="es-MX" sz="1600" kern="100" dirty="0">
                <a:effectLst/>
                <a:latin typeface="Calibri" panose="020F0502020204030204" pitchFamily="34" charset="0"/>
                <a:ea typeface="Aptos" panose="020B0004020202020204" pitchFamily="34" charset="0"/>
                <a:cs typeface="Calibri" panose="020F0502020204030204" pitchFamily="34" charset="0"/>
              </a:rPr>
              <a:t>); además, incluso la investigación elegida no analiza el uso a largo plazo de ABA. Parecen haber confundido el seguimiento a largo plazo con el uso a largo plazo de ABA.      No presentan ningún estudio longitudinal que muestre lo que ocurre cuando alguien recibe ABA día tras día durante 5, 10 o 20 años. Los niños no verbales con autismo suelen recibir servicios intensivos de ABA en el hogar durante años, y luego algunos, si no la mayoría, hacen la transición a un programa escolar basado en ABA durante el resto de sus años escolares. La investigación sobre los efectos del uso prolongado y a largo plazo de ABA es muy escasa.</a:t>
            </a:r>
          </a:p>
          <a:p>
            <a:pPr>
              <a:lnSpc>
                <a:spcPct val="150000"/>
              </a:lnSpc>
            </a:pPr>
            <a:r>
              <a:rPr lang="es-MX" sz="1600" dirty="0">
                <a:effectLst/>
                <a:latin typeface="Calibri" panose="020F0502020204030204" pitchFamily="34" charset="0"/>
                <a:ea typeface="Aptos" panose="020B0004020202020204" pitchFamily="34" charset="0"/>
                <a:cs typeface="Calibri" panose="020F0502020204030204" pitchFamily="34" charset="0"/>
              </a:rPr>
              <a:t>	Los defensores del ABA siguen argumentando que su enfoque arcaico del comportamiento humano es adecuado para la población autista más vulnerable, aunque ya no se utiliza en la población humana en general. A pesar de décadas de uso como el método principal para esta población en todo el mundo, el ABA nunca ha demostrado ser mínimamente eficaz para esta población. </a:t>
            </a:r>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BE2CDB67-A75D-332B-2562-EE85741CC727}"/>
              </a:ext>
            </a:extLst>
          </p:cNvPr>
          <p:cNvPicPr>
            <a:picLocks noChangeAspect="1"/>
          </p:cNvPicPr>
          <p:nvPr/>
        </p:nvPicPr>
        <p:blipFill>
          <a:blip r:embed="rId2"/>
          <a:stretch>
            <a:fillRect/>
          </a:stretch>
        </p:blipFill>
        <p:spPr>
          <a:xfrm>
            <a:off x="8198265" y="1902547"/>
            <a:ext cx="2914649" cy="3578551"/>
          </a:xfrm>
          <a:prstGeom prst="rect">
            <a:avLst/>
          </a:prstGeom>
        </p:spPr>
      </p:pic>
    </p:spTree>
    <p:extLst>
      <p:ext uri="{BB962C8B-B14F-4D97-AF65-F5344CB8AC3E}">
        <p14:creationId xmlns:p14="http://schemas.microsoft.com/office/powerpoint/2010/main" val="282211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B12E05-796D-B504-638F-987E90D140D8}"/>
              </a:ext>
            </a:extLst>
          </p:cNvPr>
          <p:cNvSpPr txBox="1"/>
          <p:nvPr/>
        </p:nvSpPr>
        <p:spPr>
          <a:xfrm>
            <a:off x="452927" y="922946"/>
            <a:ext cx="11306086" cy="5391219"/>
          </a:xfrm>
          <a:prstGeom prst="rect">
            <a:avLst/>
          </a:prstGeom>
          <a:noFill/>
        </p:spPr>
        <p:txBody>
          <a:bodyPr wrap="square" rtlCol="0">
            <a:spAutoFit/>
          </a:bodyPr>
          <a:lstStyle/>
          <a:p>
            <a:pPr algn="just">
              <a:lnSpc>
                <a:spcPct val="150000"/>
              </a:lnSpc>
              <a:spcAft>
                <a:spcPts val="800"/>
              </a:spcAft>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Además, ni un solo argumento, respuesta o refutación ha incluido investigación neurocientífica alguna. Esto es fundamental y el respaldo más claro al hecho de que los terapeutas de ABA ejercen fuera de su ámbito de competencia y ni siquiera intentan formarse sobre los fundamentos mismos del autismo y sus problemas asociados. Que un grupo de profesionales pueda afirmar que "el autismo es un trastorno neurológico" al principio de un artículo y luego citar cero investigación neurológica y cero fundamento neurológico para sus afirmaciones sobre un tratamiento supuestamente eficaz para el autismo podría ser considerado por algunos como la definición misma de "disonancia cognitiva".</a:t>
            </a:r>
          </a:p>
          <a:p>
            <a:pPr algn="just">
              <a:lnSpc>
                <a:spcPct val="150000"/>
              </a:lnSpc>
              <a:spcAft>
                <a:spcPts val="800"/>
              </a:spcAft>
            </a:pPr>
            <a:r>
              <a:rPr lang="es-MX" sz="1600" kern="100" dirty="0">
                <a:effectLst/>
                <a:latin typeface="Calibri" panose="020F0502020204030204" pitchFamily="34" charset="0"/>
                <a:ea typeface="Aptos" panose="020B0004020202020204" pitchFamily="34" charset="0"/>
                <a:cs typeface="Calibri" panose="020F0502020204030204" pitchFamily="34" charset="0"/>
              </a:rPr>
              <a:t>	La investigación en ABA continúa ignorando la estructura del cerebro autista, su sobreestimulación, la trayectoria del desarrollo infantil o la compleja naturaleza de la psicología humana, ya que todos estos factores fueron ignorados en la respuesta y se ignoran en la propia práctica de ABA. Proporcionar un tratamiento que causa dolor a cambio de ningún beneficio, incluso sin saberlo, equivale a tortura y viola el requisito más básico de cualquier terapia: no hacer daño. Por último, la respuesta tampoco aborda la motivación interna ni cómo las condiciones creadas por ABA fomentan el malestar psicológico. Si los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paraprofesionales</a:t>
            </a:r>
            <a:r>
              <a:rPr lang="es-MX" sz="1600" kern="100" dirty="0">
                <a:effectLst/>
                <a:latin typeface="Calibri" panose="020F0502020204030204" pitchFamily="34" charset="0"/>
                <a:ea typeface="Aptos" panose="020B0004020202020204" pitchFamily="34" charset="0"/>
                <a:cs typeface="Calibri" panose="020F0502020204030204" pitchFamily="34" charset="0"/>
              </a:rPr>
              <a:t> y los profesionales se niegan a pensar críticamente, se niegan a convertirse en expertos en lo que tratan, continúan ejerciendo fuera del ámbito de aplicación y continúan ignorando la investigación pertinente, el futuro del autismo y otras afecciones que ABA afirma tratar es muy sombrío.</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419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15F9DAF-C977-8144-5A9E-A9A6962C60E8}"/>
              </a:ext>
            </a:extLst>
          </p:cNvPr>
          <p:cNvSpPr txBox="1"/>
          <p:nvPr/>
        </p:nvSpPr>
        <p:spPr>
          <a:xfrm>
            <a:off x="3426864" y="2709017"/>
            <a:ext cx="4854011" cy="2270109"/>
          </a:xfrm>
          <a:prstGeom prst="rect">
            <a:avLst/>
          </a:prstGeom>
          <a:noFill/>
        </p:spPr>
        <p:txBody>
          <a:bodyPr wrap="square" rtlCol="0">
            <a:spAutoFit/>
          </a:bodyPr>
          <a:lstStyle/>
          <a:p>
            <a:pPr algn="ctr">
              <a:lnSpc>
                <a:spcPct val="150000"/>
              </a:lnSpc>
            </a:pPr>
            <a:r>
              <a:rPr lang="es-MX" sz="1600" dirty="0">
                <a:latin typeface="Calibri" panose="020F0502020204030204" pitchFamily="34" charset="0"/>
                <a:cs typeface="Calibri" panose="020F0502020204030204" pitchFamily="34" charset="0"/>
              </a:rPr>
              <a:t>Referencia</a:t>
            </a:r>
          </a:p>
          <a:p>
            <a:pPr>
              <a:lnSpc>
                <a:spcPct val="150000"/>
              </a:lnSpc>
            </a:pP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Shkedy</a:t>
            </a:r>
            <a:r>
              <a:rPr lang="es-MX" sz="1600" dirty="0">
                <a:latin typeface="Calibri" panose="020F0502020204030204" pitchFamily="34" charset="0"/>
                <a:cs typeface="Calibri" panose="020F0502020204030204" pitchFamily="34" charset="0"/>
              </a:rPr>
              <a:t> G, </a:t>
            </a:r>
            <a:r>
              <a:rPr lang="es-MX" sz="1600" dirty="0" err="1">
                <a:latin typeface="Calibri" panose="020F0502020204030204" pitchFamily="34" charset="0"/>
                <a:cs typeface="Calibri" panose="020F0502020204030204" pitchFamily="34" charset="0"/>
              </a:rPr>
              <a:t>Shkedy</a:t>
            </a:r>
            <a:r>
              <a:rPr lang="es-MX" sz="1600" dirty="0">
                <a:latin typeface="Calibri" panose="020F0502020204030204" pitchFamily="34" charset="0"/>
                <a:cs typeface="Calibri" panose="020F0502020204030204" pitchFamily="34" charset="0"/>
              </a:rPr>
              <a:t> D &amp; A H Sandoval-Norton (2021)</a:t>
            </a:r>
          </a:p>
          <a:p>
            <a:pPr>
              <a:lnSpc>
                <a:spcPct val="150000"/>
              </a:lnSpc>
            </a:pPr>
            <a:r>
              <a:rPr lang="es-MX" sz="1600" dirty="0">
                <a:latin typeface="Calibri" panose="020F0502020204030204" pitchFamily="34" charset="0"/>
                <a:cs typeface="Calibri" panose="020F0502020204030204" pitchFamily="34" charset="0"/>
              </a:rPr>
              <a:t>Long-</a:t>
            </a:r>
            <a:r>
              <a:rPr lang="es-MX" sz="1600" dirty="0" err="1">
                <a:latin typeface="Calibri" panose="020F0502020204030204" pitchFamily="34" charset="0"/>
                <a:cs typeface="Calibri" panose="020F0502020204030204" pitchFamily="34" charset="0"/>
              </a:rPr>
              <a:t>term</a:t>
            </a:r>
            <a:r>
              <a:rPr lang="es-MX" sz="1600" dirty="0">
                <a:latin typeface="Calibri" panose="020F0502020204030204" pitchFamily="34" charset="0"/>
                <a:cs typeface="Calibri" panose="020F0502020204030204" pitchFamily="34" charset="0"/>
              </a:rPr>
              <a:t> ABA </a:t>
            </a:r>
            <a:r>
              <a:rPr lang="es-MX" sz="1600" dirty="0" err="1">
                <a:latin typeface="Calibri" panose="020F0502020204030204" pitchFamily="34" charset="0"/>
                <a:cs typeface="Calibri" panose="020F0502020204030204" pitchFamily="34" charset="0"/>
              </a:rPr>
              <a:t>Therapy</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Is</a:t>
            </a:r>
            <a:r>
              <a:rPr lang="es-MX" sz="1600" dirty="0">
                <a:latin typeface="Calibri" panose="020F0502020204030204" pitchFamily="34" charset="0"/>
                <a:cs typeface="Calibri" panose="020F0502020204030204" pitchFamily="34" charset="0"/>
              </a:rPr>
              <a:t> Abusive:</a:t>
            </a:r>
          </a:p>
          <a:p>
            <a:pPr>
              <a:lnSpc>
                <a:spcPct val="150000"/>
              </a:lnSpc>
            </a:pPr>
            <a:r>
              <a:rPr lang="es-MX" sz="1600" dirty="0">
                <a:latin typeface="Calibri" panose="020F0502020204030204" pitchFamily="34" charset="0"/>
                <a:cs typeface="Calibri" panose="020F0502020204030204" pitchFamily="34" charset="0"/>
              </a:rPr>
              <a:t>A Response </a:t>
            </a:r>
            <a:r>
              <a:rPr lang="es-MX" sz="1600" dirty="0" err="1">
                <a:latin typeface="Calibri" panose="020F0502020204030204" pitchFamily="34" charset="0"/>
                <a:cs typeface="Calibri" panose="020F0502020204030204" pitchFamily="34" charset="0"/>
              </a:rPr>
              <a:t>to</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Gorycki</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Ruppel</a:t>
            </a:r>
            <a:r>
              <a:rPr lang="es-MX" sz="1600" dirty="0">
                <a:latin typeface="Calibri" panose="020F0502020204030204" pitchFamily="34" charset="0"/>
                <a:cs typeface="Calibri" panose="020F0502020204030204" pitchFamily="34" charset="0"/>
              </a:rPr>
              <a:t>, and Zane</a:t>
            </a:r>
          </a:p>
          <a:p>
            <a:pPr>
              <a:lnSpc>
                <a:spcPct val="150000"/>
              </a:lnSpc>
            </a:pPr>
            <a:r>
              <a:rPr lang="es-MX" sz="1600" dirty="0" err="1">
                <a:latin typeface="Calibri" panose="020F0502020204030204" pitchFamily="34" charset="0"/>
                <a:cs typeface="Calibri" panose="020F0502020204030204" pitchFamily="34" charset="0"/>
              </a:rPr>
              <a:t>Advances</a:t>
            </a:r>
            <a:r>
              <a:rPr lang="es-MX" sz="1600" dirty="0">
                <a:latin typeface="Calibri" panose="020F0502020204030204" pitchFamily="34" charset="0"/>
                <a:cs typeface="Calibri" panose="020F0502020204030204" pitchFamily="34" charset="0"/>
              </a:rPr>
              <a:t> in </a:t>
            </a:r>
            <a:r>
              <a:rPr lang="es-MX" sz="1600" dirty="0" err="1">
                <a:latin typeface="Calibri" panose="020F0502020204030204" pitchFamily="34" charset="0"/>
                <a:cs typeface="Calibri" panose="020F0502020204030204" pitchFamily="34" charset="0"/>
              </a:rPr>
              <a:t>Neurodevelopmental</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Disorders</a:t>
            </a:r>
            <a:r>
              <a:rPr lang="es-MX" sz="1600" dirty="0">
                <a:latin typeface="Calibri" panose="020F0502020204030204" pitchFamily="34" charset="0"/>
                <a:cs typeface="Calibri" panose="020F0502020204030204" pitchFamily="34" charset="0"/>
              </a:rPr>
              <a:t>, 5:126-134</a:t>
            </a:r>
          </a:p>
        </p:txBody>
      </p:sp>
    </p:spTree>
    <p:extLst>
      <p:ext uri="{BB962C8B-B14F-4D97-AF65-F5344CB8AC3E}">
        <p14:creationId xmlns:p14="http://schemas.microsoft.com/office/powerpoint/2010/main" val="263924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D543F3-5FD8-EA59-8DA0-418C1563F08F}"/>
              </a:ext>
            </a:extLst>
          </p:cNvPr>
          <p:cNvSpPr txBox="1"/>
          <p:nvPr/>
        </p:nvSpPr>
        <p:spPr>
          <a:xfrm>
            <a:off x="572568" y="1076770"/>
            <a:ext cx="11152262" cy="5714898"/>
          </a:xfrm>
          <a:prstGeom prst="rect">
            <a:avLst/>
          </a:prstGeom>
          <a:noFill/>
        </p:spPr>
        <p:txBody>
          <a:bodyPr wrap="square" rtlCol="0">
            <a:spAutoFit/>
          </a:bodyPr>
          <a:lstStyle/>
          <a:p>
            <a:pPr>
              <a:lnSpc>
                <a:spcPct val="150000"/>
              </a:lnSpc>
            </a:pPr>
            <a:r>
              <a:rPr lang="es-MX"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MX" sz="16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Gorycki</a:t>
            </a:r>
            <a:r>
              <a:rPr lang="es-MX"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al. (</a:t>
            </a:r>
            <a:r>
              <a:rPr lang="es-MX" sz="1600" kern="0" dirty="0">
                <a:latin typeface="Calibri" panose="020F0502020204030204" pitchFamily="34" charset="0"/>
                <a:ea typeface="Times New Roman" panose="02020603050405020304" pitchFamily="18" charset="0"/>
                <a:cs typeface="Times New Roman" panose="02020603050405020304" pitchFamily="18" charset="0"/>
              </a:rPr>
              <a:t>2020</a:t>
            </a:r>
            <a:r>
              <a:rPr lang="es-MX"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publicaron una respuesta a Sandoval-Norton y </a:t>
            </a:r>
            <a:r>
              <a:rPr lang="es-MX" sz="16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Shkedy</a:t>
            </a:r>
            <a:r>
              <a:rPr lang="es-MX"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al. </a:t>
            </a:r>
            <a:r>
              <a:rPr lang="es-MX" sz="1600" kern="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s-MX"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2019) en la que identificaron cinco críticas al artículo original y citaron investigaciones que, según afirmaron, contradecían la premisa del artículo original publicado. Sin embargo, la investigación citada no se aplica predominantemente a la población mencionada, ni aborda la crítica original al ABA. En lugar de resumir la revisión original, a continuación, se presenta una explicación detallada e investigación adicional para demostrar la validez de la investigación original.</a:t>
            </a:r>
          </a:p>
          <a:p>
            <a:pPr>
              <a:lnSpc>
                <a:spcPct val="150000"/>
              </a:lnSpc>
            </a:pPr>
            <a:endParaRPr lang="es-MX" sz="16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s-MX" sz="1800" b="1" kern="0" dirty="0">
                <a:effectLst/>
                <a:latin typeface="Calibri" panose="020F0502020204030204" pitchFamily="34" charset="0"/>
                <a:ea typeface="Times New Roman" panose="02020603050405020304" pitchFamily="18" charset="0"/>
                <a:cs typeface="Times New Roman" panose="02020603050405020304" pitchFamily="18" charset="0"/>
              </a:rPr>
              <a:t>ABA es poco ético y abusivo</a:t>
            </a:r>
            <a:endParaRPr lang="es-MX"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es-MX" sz="1600" kern="0" dirty="0">
                <a:effectLst/>
                <a:latin typeface="Calibri" panose="020F0502020204030204" pitchFamily="34" charset="0"/>
                <a:ea typeface="Times New Roman" panose="02020603050405020304" pitchFamily="18" charset="0"/>
                <a:cs typeface="Calibri" panose="020F0502020204030204" pitchFamily="34" charset="0"/>
              </a:rPr>
              <a:t>	</a:t>
            </a:r>
            <a:r>
              <a:rPr lang="es-MX" sz="1600" kern="0" dirty="0" err="1">
                <a:effectLst/>
                <a:latin typeface="Calibri" panose="020F0502020204030204" pitchFamily="34" charset="0"/>
                <a:ea typeface="Times New Roman" panose="02020603050405020304" pitchFamily="18" charset="0"/>
                <a:cs typeface="Calibri" panose="020F0502020204030204" pitchFamily="34" charset="0"/>
              </a:rPr>
              <a:t>Gorycki</a:t>
            </a:r>
            <a:r>
              <a:rPr lang="es-MX" sz="1600" kern="0" dirty="0">
                <a:effectLst/>
                <a:latin typeface="Calibri" panose="020F0502020204030204" pitchFamily="34" charset="0"/>
                <a:ea typeface="Times New Roman" panose="02020603050405020304" pitchFamily="18" charset="0"/>
                <a:cs typeface="Calibri" panose="020F0502020204030204" pitchFamily="34" charset="0"/>
              </a:rPr>
              <a:t> et al. (</a:t>
            </a:r>
            <a:r>
              <a:rPr lang="es-MX" sz="1600" kern="0" dirty="0">
                <a:latin typeface="Calibri" panose="020F0502020204030204" pitchFamily="34" charset="0"/>
                <a:ea typeface="Times New Roman" panose="02020603050405020304" pitchFamily="18" charset="0"/>
                <a:cs typeface="Calibri" panose="020F0502020204030204" pitchFamily="34" charset="0"/>
              </a:rPr>
              <a:t>2020</a:t>
            </a:r>
            <a:r>
              <a:rPr lang="es-MX" sz="1600" kern="0" dirty="0">
                <a:effectLst/>
                <a:latin typeface="Calibri" panose="020F0502020204030204" pitchFamily="34" charset="0"/>
                <a:ea typeface="Times New Roman" panose="02020603050405020304" pitchFamily="18" charset="0"/>
                <a:cs typeface="Calibri" panose="020F0502020204030204" pitchFamily="34" charset="0"/>
              </a:rPr>
              <a:t>) argumentaron en contra de este punto al analizar el Código de Cumplimiento Profesional y Ético para terapeutas ABA. Afirmaron que “el código ético exige comportarse de manera que se maximice el beneficio y se minimice el daño. Practicar fuera del propio alcance no es ético. Practicar de manera incompetente no es ético. En cambio, los analistas de conducta crean planes de tratamiento basados ​​en las necesidades del cliente, según lo dictado por el cliente y sus seres queridos” (</a:t>
            </a:r>
            <a:r>
              <a:rPr lang="es-MX" sz="1600" kern="0" dirty="0" err="1">
                <a:effectLst/>
                <a:latin typeface="Calibri" panose="020F0502020204030204" pitchFamily="34" charset="0"/>
                <a:ea typeface="Times New Roman" panose="02020603050405020304" pitchFamily="18" charset="0"/>
                <a:cs typeface="Calibri" panose="020F0502020204030204" pitchFamily="34" charset="0"/>
              </a:rPr>
              <a:t>Gorycki</a:t>
            </a:r>
            <a:r>
              <a:rPr lang="es-MX" sz="1600" kern="0" dirty="0">
                <a:effectLst/>
                <a:latin typeface="Calibri" panose="020F0502020204030204" pitchFamily="34" charset="0"/>
                <a:ea typeface="Times New Roman" panose="02020603050405020304" pitchFamily="18" charset="0"/>
                <a:cs typeface="Calibri" panose="020F0502020204030204" pitchFamily="34" charset="0"/>
              </a:rPr>
              <a:t> et al., </a:t>
            </a:r>
            <a:r>
              <a:rPr lang="es-MX" sz="1600" kern="0" dirty="0">
                <a:latin typeface="Calibri" panose="020F0502020204030204" pitchFamily="34" charset="0"/>
                <a:ea typeface="Times New Roman" panose="02020603050405020304" pitchFamily="18" charset="0"/>
                <a:cs typeface="Calibri" panose="020F0502020204030204" pitchFamily="34" charset="0"/>
              </a:rPr>
              <a:t>2020</a:t>
            </a:r>
            <a:r>
              <a:rPr lang="es-MX" sz="1600" kern="0" dirty="0">
                <a:effectLst/>
                <a:latin typeface="Calibri" panose="020F0502020204030204" pitchFamily="34" charset="0"/>
                <a:ea typeface="Times New Roman" panose="02020603050405020304" pitchFamily="18" charset="0"/>
                <a:cs typeface="Calibri" panose="020F0502020204030204" pitchFamily="34" charset="0"/>
              </a:rPr>
              <a:t>, p. 3). La cuestión no es si los terapeutas ABA siguen o no su propio código ético; la cuestión es el alcance ético de la práctica del ABA, dado que la práctica del ABA ignora inherentemente todos los constructos internos.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50000"/>
              </a:lnSpc>
            </a:pPr>
            <a:endParaRPr lang="es-MX"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439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37807EA-CE96-1EA7-8D72-E75CC415931C}"/>
              </a:ext>
            </a:extLst>
          </p:cNvPr>
          <p:cNvSpPr txBox="1"/>
          <p:nvPr/>
        </p:nvSpPr>
        <p:spPr>
          <a:xfrm>
            <a:off x="410198" y="598205"/>
            <a:ext cx="11160808" cy="6540252"/>
          </a:xfrm>
          <a:prstGeom prst="rect">
            <a:avLst/>
          </a:prstGeom>
          <a:noFill/>
        </p:spPr>
        <p:txBody>
          <a:bodyPr wrap="square" rtlCol="0">
            <a:spAutoFit/>
          </a:bodyPr>
          <a:lstStyle/>
          <a:p>
            <a:pPr>
              <a:lnSpc>
                <a:spcPct val="150000"/>
              </a:lnSpc>
            </a:pPr>
            <a:r>
              <a:rPr lang="es-MX"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Como el ABA solo se ocupa de los resultados observables y mensurables, uno solo puede comenzar a imaginar los daños psicológicos no observados causados ​​a los sujetos de estos experimentos fallidos. Claramente, los fines no justifican los medios;         y por lo tanto, éticamente, debe haber una comprensión previa de los procesos internos de un ser humano antes de aplicar cualquier técnica de comportamiento para modificar el comportamiento. Seguir las reglas de un código de ética incompleto no hace que el comportamiento de un grupo sea intrínsecamente ético.</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50000"/>
              </a:lnSpc>
            </a:pP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Por lo tanto, la cuestión en cuestión es triple: (1) qué comportamiento es inherente y apropiado, (2) qué experiencia se requiere para tomar tal determinación, y (3) qué experiencia se requiere para reconocer cuándo el tratamiento realmente está causando daño. Al tratar con seres humanos, es poco ético tomar una decisión arbitraria sobre qué es un comportamiento apropiado sin comprender las ramificaciones a largo plazo de intentar cambiar ese comportamiento. En esencia, existe un requisito inherente que exige que el terapeuta comprenda los procesos y capacidades internas del paciente antes de diseñar un plan de tratamiento,    así como la capacitación para reconocer cuándo el tratamiento es perjudicial. Los terapeutas de ABA no están obligados a tomar ni una sola clase sobre autismo, función cerebral o desarrollo infantil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Behavior</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Analyst</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Certification</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Board</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2021a, 2021b). Este simple hecho lleva necesariamente a que al menos la gran mayoría de los terapeutas de ABA ejerzan fuera de su ámbito de competencia. Desconocemos cualquier otra profesión o circunstancia en la que se considere ético no estudiar la manifestación o las circunstancias de una afección para luego intentar tratarla. Además, es negligente, peligroso y una mala praxis que cualquier profesional o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paraprofesional</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 atribuya su experiencia e implemente intervenciones para un grupo que no ha estudiado exhaustivamente.</a:t>
            </a:r>
          </a:p>
          <a:p>
            <a:r>
              <a:rPr lang="es-MX"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s-MX" sz="1600" dirty="0">
              <a:effectLst/>
              <a:latin typeface="Calibri" panose="020F0502020204030204" pitchFamily="34" charset="0"/>
              <a:ea typeface="Times New Roman" panose="02020603050405020304" pitchFamily="18" charset="0"/>
              <a:cs typeface="Calibri" panose="020F0502020204030204" pitchFamily="34" charset="0"/>
            </a:endParaRPr>
          </a:p>
          <a:p>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1565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2055E-5211-1E0D-7428-0A6AE594B8C6}"/>
              </a:ext>
            </a:extLst>
          </p:cNvPr>
          <p:cNvSpPr txBox="1"/>
          <p:nvPr/>
        </p:nvSpPr>
        <p:spPr>
          <a:xfrm>
            <a:off x="509899" y="651316"/>
            <a:ext cx="7565877" cy="5555367"/>
          </a:xfrm>
          <a:prstGeom prst="rect">
            <a:avLst/>
          </a:prstGeom>
          <a:noFill/>
        </p:spPr>
        <p:txBody>
          <a:bodyPr wrap="square" rtlCol="0">
            <a:spAutoFit/>
          </a:bodyPr>
          <a:lstStyle/>
          <a:p>
            <a:pPr>
              <a:lnSpc>
                <a:spcPct val="150000"/>
              </a:lnSpc>
            </a:pPr>
            <a:r>
              <a:rPr lang="es-MX" sz="1800" dirty="0">
                <a:solidFill>
                  <a:srgbClr val="000000"/>
                </a:solidFill>
                <a:effectLst/>
                <a:latin typeface="Calibri" panose="020F0502020204030204" pitchFamily="34" charset="0"/>
                <a:ea typeface="Times New Roman" panose="02020603050405020304" pitchFamily="18" charset="0"/>
              </a:rPr>
              <a:t>	</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Además, la introducción a los libros de texto académicos de psicología describe la evolución del campo y cómo se ha alejado de la comprensión primitiva de los seres humanos como un mero conjunto de comportamientos (Comer, </a:t>
            </a:r>
            <a:r>
              <a:rPr lang="es-MX" sz="1600" dirty="0">
                <a:latin typeface="Calibri" panose="020F0502020204030204" pitchFamily="34" charset="0"/>
                <a:ea typeface="Times New Roman" panose="02020603050405020304" pitchFamily="18" charset="0"/>
                <a:cs typeface="Calibri" panose="020F0502020204030204" pitchFamily="34" charset="0"/>
              </a:rPr>
              <a:t>2010</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Myers y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DeWall</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MX" sz="1600" dirty="0">
                <a:latin typeface="Calibri" panose="020F0502020204030204" pitchFamily="34" charset="0"/>
                <a:ea typeface="Times New Roman" panose="02020603050405020304" pitchFamily="18" charset="0"/>
                <a:cs typeface="Calibri" panose="020F0502020204030204" pitchFamily="34" charset="0"/>
              </a:rPr>
              <a:t>2018</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Esto también se ve en el florecimiento de modelos alternativos, más desarrollados y con mayor respaldo científico que incorporan cogniciones, procesos internos, neurociencia, predisposiciones genéticas, multiculturalismo, etc. (por ejemplo, Beck, </a:t>
            </a:r>
            <a:r>
              <a:rPr lang="es-MX" sz="1600" dirty="0">
                <a:latin typeface="Calibri" panose="020F0502020204030204" pitchFamily="34" charset="0"/>
                <a:ea typeface="Times New Roman" panose="02020603050405020304" pitchFamily="18" charset="0"/>
                <a:cs typeface="Calibri" panose="020F0502020204030204" pitchFamily="34" charset="0"/>
              </a:rPr>
              <a:t>1970</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Deblinger</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al., </a:t>
            </a:r>
            <a:r>
              <a:rPr lang="es-MX" sz="1600" dirty="0">
                <a:latin typeface="Calibri" panose="020F0502020204030204" pitchFamily="34" charset="0"/>
                <a:ea typeface="Times New Roman" panose="02020603050405020304" pitchFamily="18" charset="0"/>
                <a:cs typeface="Calibri" panose="020F0502020204030204" pitchFamily="34" charset="0"/>
              </a:rPr>
              <a:t>2011</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MX"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Dimeff</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 Linehan, </a:t>
            </a:r>
            <a:r>
              <a:rPr lang="es-MX" sz="1600" dirty="0">
                <a:latin typeface="Calibri" panose="020F0502020204030204" pitchFamily="34" charset="0"/>
                <a:ea typeface="Times New Roman" panose="02020603050405020304" pitchFamily="18" charset="0"/>
                <a:cs typeface="Calibri" panose="020F0502020204030204" pitchFamily="34" charset="0"/>
              </a:rPr>
              <a:t>2001</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Linehan, </a:t>
            </a:r>
            <a:r>
              <a:rPr lang="es-MX" sz="1600" dirty="0">
                <a:latin typeface="Calibri" panose="020F0502020204030204" pitchFamily="34" charset="0"/>
                <a:ea typeface="Times New Roman" panose="02020603050405020304" pitchFamily="18" charset="0"/>
                <a:cs typeface="Calibri" panose="020F0502020204030204" pitchFamily="34" charset="0"/>
              </a:rPr>
              <a:t>2014</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Schubert et al.,</a:t>
            </a:r>
            <a:r>
              <a:rPr lang="es-MX"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s-MX" sz="1600" dirty="0">
                <a:latin typeface="Calibri" panose="020F0502020204030204" pitchFamily="34" charset="0"/>
                <a:ea typeface="Times New Roman" panose="02020603050405020304" pitchFamily="18" charset="0"/>
                <a:cs typeface="Calibri" panose="020F0502020204030204" pitchFamily="34" charset="0"/>
              </a:rPr>
              <a:t>1968</a:t>
            </a:r>
            <a:r>
              <a:rPr lang="es-MX"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 habría necesidad de varias orientaciones psicológicas si todos los humanos fueran un mero conjunto de comportamientos que pudieran ser recompensados, castigados o condicionados para lograr cualquier cosa.</a:t>
            </a:r>
          </a:p>
          <a:p>
            <a:pPr>
              <a:lnSpc>
                <a:spcPct val="150000"/>
              </a:lnSpc>
            </a:pPr>
            <a:r>
              <a:rPr lang="es-MX" sz="1600" dirty="0">
                <a:effectLst/>
                <a:latin typeface="Calibri" panose="020F0502020204030204" pitchFamily="34" charset="0"/>
                <a:ea typeface="Aptos" panose="020B0004020202020204" pitchFamily="34" charset="0"/>
                <a:cs typeface="Calibri" panose="020F0502020204030204" pitchFamily="34" charset="0"/>
              </a:rPr>
              <a:t>	</a:t>
            </a:r>
            <a:r>
              <a:rPr lang="es-MX" sz="16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dirty="0">
                <a:effectLst/>
                <a:latin typeface="Calibri" panose="020F0502020204030204" pitchFamily="34" charset="0"/>
                <a:ea typeface="Aptos" panose="020B0004020202020204" pitchFamily="34" charset="0"/>
                <a:cs typeface="Calibri" panose="020F0502020204030204" pitchFamily="34" charset="0"/>
              </a:rPr>
              <a:t> et al. </a:t>
            </a:r>
            <a:r>
              <a:rPr lang="es-MX" sz="1600" dirty="0">
                <a:latin typeface="Calibri" panose="020F0502020204030204" pitchFamily="34" charset="0"/>
                <a:ea typeface="Aptos" panose="020B0004020202020204" pitchFamily="34" charset="0"/>
                <a:cs typeface="Calibri" panose="020F0502020204030204" pitchFamily="34" charset="0"/>
              </a:rPr>
              <a:t>(2020</a:t>
            </a:r>
            <a:r>
              <a:rPr lang="es-MX" sz="1600" dirty="0">
                <a:effectLst/>
                <a:latin typeface="Calibri" panose="020F0502020204030204" pitchFamily="34" charset="0"/>
                <a:ea typeface="Aptos" panose="020B0004020202020204" pitchFamily="34" charset="0"/>
                <a:cs typeface="Calibri" panose="020F0502020204030204" pitchFamily="34" charset="0"/>
              </a:rPr>
              <a:t>) afirmaron en su respuesta que “el autismo es un trastorno neurológico” (p.1). Esta afirmación es fáctica y no hay desacuerdo al respecto.                Sin embargo, nos vemos obligados a señalar que, si bien el reconocimiento es adecuado, en teoría y en la práctica, el ABA no trata el autismo como un trastorno neurológico. </a:t>
            </a:r>
            <a:endParaRPr lang="es-MX" sz="1600" dirty="0">
              <a:effectLst/>
              <a:latin typeface="Calibri" panose="020F0502020204030204" pitchFamily="34" charset="0"/>
              <a:ea typeface="Times New Roman" panose="02020603050405020304" pitchFamily="18"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48431E54-C12C-A431-0B56-3A799ACDFBBD}"/>
              </a:ext>
            </a:extLst>
          </p:cNvPr>
          <p:cNvPicPr>
            <a:picLocks noChangeAspect="1"/>
          </p:cNvPicPr>
          <p:nvPr/>
        </p:nvPicPr>
        <p:blipFill>
          <a:blip r:embed="rId2"/>
          <a:stretch>
            <a:fillRect/>
          </a:stretch>
        </p:blipFill>
        <p:spPr>
          <a:xfrm>
            <a:off x="8075776" y="1880074"/>
            <a:ext cx="3659527" cy="3575881"/>
          </a:xfrm>
          <a:prstGeom prst="rect">
            <a:avLst/>
          </a:prstGeom>
        </p:spPr>
      </p:pic>
    </p:spTree>
    <p:extLst>
      <p:ext uri="{BB962C8B-B14F-4D97-AF65-F5344CB8AC3E}">
        <p14:creationId xmlns:p14="http://schemas.microsoft.com/office/powerpoint/2010/main" val="80402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24C78BE-FC90-40A9-08E2-2136BCCA924B}"/>
              </a:ext>
            </a:extLst>
          </p:cNvPr>
          <p:cNvSpPr txBox="1"/>
          <p:nvPr/>
        </p:nvSpPr>
        <p:spPr>
          <a:xfrm>
            <a:off x="571144" y="1392964"/>
            <a:ext cx="11049712" cy="4770537"/>
          </a:xfrm>
          <a:prstGeom prst="rect">
            <a:avLst/>
          </a:prstGeom>
          <a:noFill/>
        </p:spPr>
        <p:txBody>
          <a:bodyPr wrap="square" rtlCol="0">
            <a:spAutoFit/>
          </a:bodyPr>
          <a:lstStyle/>
          <a:p>
            <a:pPr>
              <a:lnSpc>
                <a:spcPct val="150000"/>
              </a:lnSpc>
            </a:pPr>
            <a:r>
              <a:rPr lang="es-MX" sz="1600" kern="100" dirty="0">
                <a:effectLst/>
                <a:latin typeface="Calibri" panose="020F0502020204030204" pitchFamily="34" charset="0"/>
                <a:ea typeface="Aptos" panose="020B0004020202020204" pitchFamily="34" charset="0"/>
                <a:cs typeface="Calibri" panose="020F0502020204030204" pitchFamily="34" charset="0"/>
              </a:rPr>
              <a:t>	El ABA se preocupa mucho más por las manifestaciones externas del comportamiento y el tratamiento de dichas manifestaciones, lo cual está muy lejos de cualquier cosa que pueda considerarse neurocientífica. Incluso si alguien intentara refutar esto y afirmar que el ABA se ocupa de la neurociencia, es notable que en los cursos requeridos para convertirse en un  BCBA, no exista nada que pueda considerarse ni siquiera tangencial a la neurociencia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Behavior</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Analyst</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Certification</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Board</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2012</a:t>
            </a:r>
            <a:r>
              <a:rPr lang="es-MX" sz="1600" kern="100" dirty="0">
                <a:effectLst/>
                <a:latin typeface="Calibri" panose="020F0502020204030204" pitchFamily="34" charset="0"/>
                <a:ea typeface="Aptos" panose="020B0004020202020204" pitchFamily="34" charset="0"/>
                <a:cs typeface="Calibri" panose="020F0502020204030204" pitchFamily="34" charset="0"/>
              </a:rPr>
              <a:t>).                          Afirmar (correctamente) que el autismo es neurológico y luego proceder a ignorar una falla tan obvia y evidente dentro de la afirmación del ABA como tratamiento del autismo, es seriamente preocupante.</a:t>
            </a:r>
          </a:p>
          <a:p>
            <a:pPr>
              <a:lnSpc>
                <a:spcPct val="150000"/>
              </a:lnSpc>
            </a:pPr>
            <a:r>
              <a:rPr lang="es-MX" sz="1600" dirty="0">
                <a:effectLst/>
                <a:latin typeface="Calibri" panose="020F0502020204030204" pitchFamily="34" charset="0"/>
                <a:ea typeface="Aptos" panose="020B0004020202020204" pitchFamily="34" charset="0"/>
              </a:rPr>
              <a:t>	</a:t>
            </a:r>
            <a:r>
              <a:rPr lang="es-MX" sz="1600" dirty="0" err="1">
                <a:effectLst/>
                <a:latin typeface="Calibri" panose="020F0502020204030204" pitchFamily="34" charset="0"/>
                <a:ea typeface="Aptos" panose="020B0004020202020204" pitchFamily="34" charset="0"/>
              </a:rPr>
              <a:t>Gorycki</a:t>
            </a:r>
            <a:r>
              <a:rPr lang="es-MX" sz="1600" dirty="0">
                <a:effectLst/>
                <a:latin typeface="Calibri" panose="020F0502020204030204" pitchFamily="34" charset="0"/>
                <a:ea typeface="Aptos" panose="020B0004020202020204" pitchFamily="34" charset="0"/>
              </a:rPr>
              <a:t> et al. (</a:t>
            </a:r>
            <a:r>
              <a:rPr lang="es-MX" sz="1600" dirty="0">
                <a:latin typeface="Calibri" panose="020F0502020204030204" pitchFamily="34" charset="0"/>
                <a:ea typeface="Aptos" panose="020B0004020202020204" pitchFamily="34" charset="0"/>
                <a:cs typeface="Times New Roman" panose="02020603050405020304" pitchFamily="18" charset="0"/>
              </a:rPr>
              <a:t>2020</a:t>
            </a:r>
            <a:r>
              <a:rPr lang="es-MX" sz="1600" dirty="0">
                <a:effectLst/>
                <a:latin typeface="Calibri" panose="020F0502020204030204" pitchFamily="34" charset="0"/>
                <a:ea typeface="Aptos" panose="020B0004020202020204" pitchFamily="34" charset="0"/>
              </a:rPr>
              <a:t>) también defendieron el enfoque de ABA sobre lo que describen como "conductas autoestimulantes".                   No está claro si se refieren a verdaderas conductas autorreguladoras o a conductas desadaptativas o autolesivas. Esta es una distinción importante, ya que las investigaciones indican que ciertas conductas autorreguladoras sirven para regular y calmar,           y como tal es de vital importancia distinguir entre ambos tipos de conductas (</a:t>
            </a:r>
            <a:r>
              <a:rPr lang="es-MX" sz="1600" dirty="0" err="1">
                <a:effectLst/>
                <a:latin typeface="Calibri" panose="020F0502020204030204" pitchFamily="34" charset="0"/>
                <a:ea typeface="Aptos" panose="020B0004020202020204" pitchFamily="34" charset="0"/>
              </a:rPr>
              <a:t>Baron</a:t>
            </a:r>
            <a:r>
              <a:rPr lang="es-MX" sz="1600" dirty="0">
                <a:effectLst/>
                <a:latin typeface="Calibri" panose="020F0502020204030204" pitchFamily="34" charset="0"/>
                <a:ea typeface="Aptos" panose="020B0004020202020204" pitchFamily="34" charset="0"/>
              </a:rPr>
              <a:t> et al., </a:t>
            </a:r>
            <a:r>
              <a:rPr lang="es-MX" sz="1600" dirty="0">
                <a:latin typeface="Calibri" panose="020F0502020204030204" pitchFamily="34" charset="0"/>
                <a:ea typeface="Aptos" panose="020B0004020202020204" pitchFamily="34" charset="0"/>
                <a:cs typeface="Times New Roman" panose="02020603050405020304" pitchFamily="18" charset="0"/>
              </a:rPr>
              <a:t>2006</a:t>
            </a:r>
            <a:r>
              <a:rPr lang="es-MX" sz="1600" dirty="0">
                <a:effectLst/>
                <a:latin typeface="Calibri" panose="020F0502020204030204" pitchFamily="34" charset="0"/>
                <a:ea typeface="Aptos" panose="020B0004020202020204" pitchFamily="34" charset="0"/>
              </a:rPr>
              <a:t>; Brenner et al., </a:t>
            </a:r>
            <a:r>
              <a:rPr lang="es-MX" sz="1600" dirty="0">
                <a:latin typeface="Calibri" panose="020F0502020204030204" pitchFamily="34" charset="0"/>
                <a:ea typeface="Aptos" panose="020B0004020202020204" pitchFamily="34" charset="0"/>
                <a:cs typeface="Times New Roman" panose="02020603050405020304" pitchFamily="18" charset="0"/>
              </a:rPr>
              <a:t>1947</a:t>
            </a:r>
            <a:r>
              <a:rPr lang="es-MX" sz="1600" dirty="0">
                <a:effectLst/>
                <a:latin typeface="Calibri" panose="020F0502020204030204" pitchFamily="34" charset="0"/>
                <a:ea typeface="Aptos" panose="020B0004020202020204" pitchFamily="34" charset="0"/>
              </a:rPr>
              <a:t>; </a:t>
            </a:r>
            <a:r>
              <a:rPr lang="es-MX" sz="1600" dirty="0" err="1">
                <a:effectLst/>
                <a:latin typeface="Calibri" panose="020F0502020204030204" pitchFamily="34" charset="0"/>
                <a:ea typeface="Aptos" panose="020B0004020202020204" pitchFamily="34" charset="0"/>
              </a:rPr>
              <a:t>Tomchek</a:t>
            </a:r>
            <a:r>
              <a:rPr lang="es-MX" sz="1600" dirty="0">
                <a:effectLst/>
                <a:latin typeface="Calibri" panose="020F0502020204030204" pitchFamily="34" charset="0"/>
                <a:ea typeface="Aptos" panose="020B0004020202020204" pitchFamily="34" charset="0"/>
              </a:rPr>
              <a:t>         y Dunn, </a:t>
            </a:r>
            <a:r>
              <a:rPr lang="es-MX" sz="1600" dirty="0">
                <a:latin typeface="Calibri" panose="020F0502020204030204" pitchFamily="34" charset="0"/>
                <a:ea typeface="Aptos" panose="020B0004020202020204" pitchFamily="34" charset="0"/>
                <a:cs typeface="Times New Roman" panose="02020603050405020304" pitchFamily="18" charset="0"/>
              </a:rPr>
              <a:t>2007</a:t>
            </a:r>
            <a:r>
              <a:rPr lang="es-MX" sz="1600" dirty="0">
                <a:effectLst/>
                <a:latin typeface="Calibri" panose="020F0502020204030204" pitchFamily="34" charset="0"/>
                <a:ea typeface="Aptos" panose="020B0004020202020204" pitchFamily="34" charset="0"/>
              </a:rPr>
              <a:t>; </a:t>
            </a:r>
            <a:r>
              <a:rPr lang="es-MX" sz="1600" dirty="0" err="1">
                <a:effectLst/>
                <a:latin typeface="Calibri" panose="020F0502020204030204" pitchFamily="34" charset="0"/>
                <a:ea typeface="Aptos" panose="020B0004020202020204" pitchFamily="34" charset="0"/>
              </a:rPr>
              <a:t>Tomchek</a:t>
            </a:r>
            <a:r>
              <a:rPr lang="es-MX" sz="1600" dirty="0">
                <a:effectLst/>
                <a:latin typeface="Calibri" panose="020F0502020204030204" pitchFamily="34" charset="0"/>
                <a:ea typeface="Aptos" panose="020B0004020202020204" pitchFamily="34" charset="0"/>
              </a:rPr>
              <a:t> et al., </a:t>
            </a:r>
            <a:r>
              <a:rPr lang="es-MX" sz="1600" dirty="0">
                <a:latin typeface="Calibri" panose="020F0502020204030204" pitchFamily="34" charset="0"/>
                <a:ea typeface="Aptos" panose="020B0004020202020204" pitchFamily="34" charset="0"/>
                <a:cs typeface="Times New Roman" panose="02020603050405020304" pitchFamily="18" charset="0"/>
              </a:rPr>
              <a:t>2014</a:t>
            </a:r>
            <a:r>
              <a:rPr lang="es-MX" sz="1600" dirty="0">
                <a:effectLst/>
                <a:latin typeface="Calibri" panose="020F0502020204030204" pitchFamily="34" charset="0"/>
                <a:ea typeface="Aptos" panose="020B0004020202020204" pitchFamily="34" charset="0"/>
              </a:rPr>
              <a:t>; </a:t>
            </a:r>
            <a:r>
              <a:rPr lang="es-MX" sz="1600" dirty="0" err="1">
                <a:effectLst/>
                <a:latin typeface="Calibri" panose="020F0502020204030204" pitchFamily="34" charset="0"/>
                <a:ea typeface="Aptos" panose="020B0004020202020204" pitchFamily="34" charset="0"/>
              </a:rPr>
              <a:t>Shkedy</a:t>
            </a:r>
            <a:r>
              <a:rPr lang="es-MX" sz="1600" dirty="0">
                <a:effectLst/>
                <a:latin typeface="Calibri" panose="020F0502020204030204" pitchFamily="34" charset="0"/>
                <a:ea typeface="Aptos" panose="020B0004020202020204" pitchFamily="34" charset="0"/>
              </a:rPr>
              <a:t> et al., </a:t>
            </a:r>
            <a:r>
              <a:rPr lang="es-MX" sz="1600" dirty="0">
                <a:latin typeface="Calibri" panose="020F0502020204030204" pitchFamily="34" charset="0"/>
                <a:ea typeface="Aptos" panose="020B0004020202020204" pitchFamily="34" charset="0"/>
                <a:cs typeface="Times New Roman" panose="02020603050405020304" pitchFamily="18" charset="0"/>
              </a:rPr>
              <a:t>2019</a:t>
            </a:r>
            <a:r>
              <a:rPr lang="es-MX" sz="1600" dirty="0">
                <a:effectLst/>
                <a:latin typeface="Calibri" panose="020F0502020204030204" pitchFamily="34" charset="0"/>
                <a:ea typeface="Aptos" panose="020B0004020202020204" pitchFamily="34" charset="0"/>
              </a:rPr>
              <a:t>). </a:t>
            </a:r>
          </a:p>
          <a:p>
            <a:pPr>
              <a:lnSpc>
                <a:spcPct val="150000"/>
              </a:lnSpc>
            </a:pPr>
            <a:r>
              <a:rPr lang="es-MX" sz="1600" kern="100" dirty="0">
                <a:latin typeface="Calibri" panose="020F0502020204030204" pitchFamily="34" charset="0"/>
                <a:ea typeface="Aptos" panose="020B0004020202020204" pitchFamily="34" charset="0"/>
                <a:cs typeface="Calibri" panose="020F0502020204030204" pitchFamily="34" charset="0"/>
              </a:rPr>
              <a:t>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516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B5405F3-E194-BF21-2438-75074B323418}"/>
              </a:ext>
            </a:extLst>
          </p:cNvPr>
          <p:cNvSpPr txBox="1"/>
          <p:nvPr/>
        </p:nvSpPr>
        <p:spPr>
          <a:xfrm>
            <a:off x="444381" y="1109805"/>
            <a:ext cx="11357361" cy="4816703"/>
          </a:xfrm>
          <a:prstGeom prst="rect">
            <a:avLst/>
          </a:prstGeom>
          <a:noFill/>
        </p:spPr>
        <p:txBody>
          <a:bodyPr wrap="square" rtlCol="0">
            <a:spAutoFit/>
          </a:bodyPr>
          <a:lstStyle/>
          <a:p>
            <a:pPr>
              <a:lnSpc>
                <a:spcPct val="150000"/>
              </a:lnSpc>
            </a:pPr>
            <a:r>
              <a:rPr lang="es-MX" sz="1600" kern="100" dirty="0">
                <a:effectLst/>
                <a:latin typeface="Calibri" panose="020F0502020204030204" pitchFamily="34" charset="0"/>
                <a:ea typeface="Aptos" panose="020B0004020202020204" pitchFamily="34" charset="0"/>
                <a:cs typeface="Calibri" panose="020F0502020204030204" pitchFamily="34" charset="0"/>
              </a:rPr>
              <a:t>	Además, se concluye fácilmente que obligar a un niño a detener estas conductas tranquilizadoras es en gran medida perjudicial e inútil. Planteamos la hipótesis de que la única razón por la que ABA intenta "extinguir" dichas conductas es, en general, hacer que las personas neurotípicas se sientan más cómodas. Si bien estos comportamientos pueden considerarse anormales, ayudan a tranquilizar y calmar a la persona autista, siempre que no sean dañinos, por supuesto. Sin embargo, la práctica de eliminar a gran escala cualquier tipo de comportamiento indeseado, ya sea dañino o no, continúa y persiste en gran medida en los círculos de ABA. El hecho de que se afirme que existen cientos de estudios que reducen eficazmente los comportamientos autoestimulantes que los usuarios, padres y familias consideran problemáticos solo sirve como prueba adicional de abuso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p. 4).</a:t>
            </a:r>
          </a:p>
          <a:p>
            <a:pPr>
              <a:lnSpc>
                <a:spcPct val="150000"/>
              </a:lnSpc>
            </a:pPr>
            <a:r>
              <a:rPr lang="es-MX" sz="1800" dirty="0">
                <a:effectLst/>
                <a:latin typeface="Calibri" panose="020F0502020204030204" pitchFamily="34" charset="0"/>
                <a:ea typeface="Aptos" panose="020B0004020202020204" pitchFamily="34" charset="0"/>
              </a:rPr>
              <a:t>	</a:t>
            </a:r>
            <a:r>
              <a:rPr lang="es-MX" sz="1600" dirty="0">
                <a:effectLst/>
                <a:latin typeface="Calibri" panose="020F0502020204030204" pitchFamily="34" charset="0"/>
                <a:ea typeface="Aptos" panose="020B0004020202020204" pitchFamily="34" charset="0"/>
              </a:rPr>
              <a:t>Además, </a:t>
            </a:r>
            <a:r>
              <a:rPr lang="es-MX" sz="1600" dirty="0" err="1">
                <a:effectLst/>
                <a:latin typeface="Calibri" panose="020F0502020204030204" pitchFamily="34" charset="0"/>
                <a:ea typeface="Aptos" panose="020B0004020202020204" pitchFamily="34" charset="0"/>
              </a:rPr>
              <a:t>Gorycki</a:t>
            </a:r>
            <a:r>
              <a:rPr lang="es-MX" sz="1600" dirty="0">
                <a:effectLst/>
                <a:latin typeface="Calibri" panose="020F0502020204030204" pitchFamily="34" charset="0"/>
                <a:ea typeface="Aptos" panose="020B0004020202020204" pitchFamily="34" charset="0"/>
              </a:rPr>
              <a:t> et al. (</a:t>
            </a:r>
            <a:r>
              <a:rPr lang="es-MX" sz="1600" dirty="0">
                <a:latin typeface="Calibri" panose="020F0502020204030204" pitchFamily="34" charset="0"/>
                <a:ea typeface="Aptos" panose="020B0004020202020204" pitchFamily="34" charset="0"/>
                <a:cs typeface="Times New Roman" panose="02020603050405020304" pitchFamily="18" charset="0"/>
              </a:rPr>
              <a:t>2020</a:t>
            </a:r>
            <a:r>
              <a:rPr lang="es-MX" sz="1600" dirty="0">
                <a:effectLst/>
                <a:latin typeface="Calibri" panose="020F0502020204030204" pitchFamily="34" charset="0"/>
                <a:ea typeface="Aptos" panose="020B0004020202020204" pitchFamily="34" charset="0"/>
              </a:rPr>
              <a:t>) citaron que el código ético obliga a los analistas de conducta a derivar a un cliente que no está progresando a otro profesional que podría tener más éxito. En la superficie, esto es loable, pero ignora muchos problemas potenciales evidentemente obvios con dicha práctica. El cliente puede estar progresando en objetivos que en realidad lo perjudicarán a largo plazo. Es poco probable que ir y venir entre "profesionales" que no están capacitados para tratar el trastorno en cuestión ayude.</a:t>
            </a:r>
          </a:p>
          <a:p>
            <a:pPr>
              <a:lnSpc>
                <a:spcPct val="150000"/>
              </a:lnSpc>
            </a:pPr>
            <a:r>
              <a:rPr lang="es-MX" sz="1600" kern="100" dirty="0">
                <a:latin typeface="Calibri" panose="020F0502020204030204" pitchFamily="34" charset="0"/>
                <a:ea typeface="Aptos" panose="020B0004020202020204" pitchFamily="34" charset="0"/>
                <a:cs typeface="Calibri" panose="020F0502020204030204" pitchFamily="34" charset="0"/>
              </a:rPr>
              <a:t>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100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EA375CA-20F2-1166-F366-E924AA5FBE6E}"/>
              </a:ext>
            </a:extLst>
          </p:cNvPr>
          <p:cNvSpPr txBox="1"/>
          <p:nvPr/>
        </p:nvSpPr>
        <p:spPr>
          <a:xfrm>
            <a:off x="504202" y="974221"/>
            <a:ext cx="11237719" cy="5493812"/>
          </a:xfrm>
          <a:prstGeom prst="rect">
            <a:avLst/>
          </a:prstGeom>
          <a:noFill/>
        </p:spPr>
        <p:txBody>
          <a:bodyPr wrap="square" rtlCol="0">
            <a:spAutoFit/>
          </a:bodyPr>
          <a:lstStyle/>
          <a:p>
            <a:pPr algn="just">
              <a:lnSpc>
                <a:spcPct val="150000"/>
              </a:lnSpc>
              <a:spcAft>
                <a:spcPts val="800"/>
              </a:spcAft>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Esto refuerza el hecho de que el requisito ético más básico para la práctica, la competencia, falta en el Código de Cumplimiento Profesional y Ético para Terapeutas ABA. Para ser claros, los terapeutas ABA no tienen capacitación, conocimiento ni experiencia en estos comportamientos dentro del contexto del cerebro autista, mientras que al mismo tiempo pretenden ser los principales expertos con base científica en el tratamiento del autismo.</a:t>
            </a:r>
          </a:p>
          <a:p>
            <a:pPr algn="just">
              <a:lnSpc>
                <a:spcPct val="150000"/>
              </a:lnSpc>
              <a:spcAft>
                <a:spcPts val="800"/>
              </a:spcAft>
            </a:pPr>
            <a:r>
              <a:rPr lang="es-MX" sz="1600" kern="100" dirty="0">
                <a:effectLst/>
                <a:latin typeface="Calibri" panose="020F0502020204030204" pitchFamily="34" charset="0"/>
                <a:ea typeface="Aptos" panose="020B0004020202020204" pitchFamily="34" charset="0"/>
                <a:cs typeface="Calibri" panose="020F0502020204030204" pitchFamily="34" charset="0"/>
              </a:rPr>
              <a:t>	Independientemente de los tipos específicos de comportamientos a los que se refirieron los autores,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afirmaron esencialmente que el ABA tiene éxito en la reducción de cualquier comportamiento que el "consumidor" desee. El hecho de que el ABA se base en el consumidor en lugar de en la neurociencia o esté centrado en el cliente es muy problemático.                   No conocemos ninguna otra profesión sanitaria en la que el paciente o el padre dirija el tratamiento.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Gorycki</a:t>
            </a:r>
            <a:r>
              <a:rPr lang="es-MX" sz="1600" kern="100" dirty="0">
                <a:effectLst/>
                <a:latin typeface="Calibri" panose="020F0502020204030204" pitchFamily="34" charset="0"/>
                <a:ea typeface="Aptos" panose="020B0004020202020204" pitchFamily="34" charset="0"/>
                <a:cs typeface="Calibri" panose="020F0502020204030204" pitchFamily="34" charset="0"/>
              </a:rPr>
              <a:t> et al. (</a:t>
            </a:r>
            <a:r>
              <a:rPr lang="es-MX" sz="1600" kern="100" dirty="0">
                <a:latin typeface="Calibri" panose="020F0502020204030204" pitchFamily="34" charset="0"/>
                <a:ea typeface="Aptos" panose="020B0004020202020204" pitchFamily="34" charset="0"/>
                <a:cs typeface="Calibri" panose="020F0502020204030204" pitchFamily="34" charset="0"/>
              </a:rPr>
              <a:t>2020</a:t>
            </a:r>
            <a:r>
              <a:rPr lang="es-MX" sz="1600" kern="100" dirty="0">
                <a:effectLst/>
                <a:latin typeface="Calibri" panose="020F0502020204030204" pitchFamily="34" charset="0"/>
                <a:ea typeface="Aptos" panose="020B0004020202020204" pitchFamily="34" charset="0"/>
                <a:cs typeface="Calibri" panose="020F0502020204030204" pitchFamily="34" charset="0"/>
              </a:rPr>
              <a:t>, p. 4) afirmaron que "si este comportamiento no impide su aprendizaje ni supone ninguna amenaza para su salud, entonces el analista de conducta tiene la obligación ética de discutirlo con el cliente y el padre/tutor". En primer lugar, los terapeutas de ABA no tienen formación sobre qué comportamientos favorecen o inhiben el aprendizaje ni sobre qué comportamientos podrían suponer una amenaza para la salud de una persona autista.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Behavior</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Analyst</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Certification</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err="1">
                <a:effectLst/>
                <a:latin typeface="Calibri" panose="020F0502020204030204" pitchFamily="34" charset="0"/>
                <a:ea typeface="Aptos" panose="020B0004020202020204" pitchFamily="34" charset="0"/>
                <a:cs typeface="Calibri" panose="020F0502020204030204" pitchFamily="34" charset="0"/>
              </a:rPr>
              <a:t>Board</a:t>
            </a:r>
            <a:r>
              <a:rPr lang="es-MX" sz="1600" kern="100" dirty="0">
                <a:effectLst/>
                <a:latin typeface="Calibri" panose="020F0502020204030204" pitchFamily="34" charset="0"/>
                <a:ea typeface="Aptos" panose="020B0004020202020204" pitchFamily="34" charset="0"/>
                <a:cs typeface="Calibri" panose="020F0502020204030204" pitchFamily="34" charset="0"/>
              </a:rPr>
              <a:t>, </a:t>
            </a:r>
            <a:r>
              <a:rPr lang="es-MX" sz="1600" kern="100" dirty="0">
                <a:latin typeface="Calibri" panose="020F0502020204030204" pitchFamily="34" charset="0"/>
                <a:ea typeface="Aptos" panose="020B0004020202020204" pitchFamily="34" charset="0"/>
                <a:cs typeface="Calibri" panose="020F0502020204030204" pitchFamily="34" charset="0"/>
              </a:rPr>
              <a:t>2012</a:t>
            </a:r>
            <a:r>
              <a:rPr lang="es-MX" sz="1600" kern="100" dirty="0">
                <a:effectLst/>
                <a:latin typeface="Calibri" panose="020F0502020204030204" pitchFamily="34" charset="0"/>
                <a:ea typeface="Aptos" panose="020B0004020202020204" pitchFamily="34" charset="0"/>
                <a:cs typeface="Calibri" panose="020F0502020204030204" pitchFamily="34" charset="0"/>
              </a:rPr>
              <a:t>).</a:t>
            </a:r>
          </a:p>
          <a:p>
            <a:pPr algn="just">
              <a:lnSpc>
                <a:spcPct val="150000"/>
              </a:lnSpc>
              <a:spcAft>
                <a:spcPts val="800"/>
              </a:spcAft>
            </a:pPr>
            <a:r>
              <a:rPr lang="es-MX" sz="1600" kern="100" dirty="0">
                <a:latin typeface="Calibri" panose="020F0502020204030204" pitchFamily="34" charset="0"/>
                <a:ea typeface="Aptos" panose="020B0004020202020204" pitchFamily="34" charset="0"/>
                <a:cs typeface="Calibri" panose="020F0502020204030204" pitchFamily="34" charset="0"/>
              </a:rPr>
              <a:t>																					…..</a:t>
            </a:r>
            <a:endParaRPr lang="es-MX" sz="1600" kern="100" dirty="0">
              <a:effectLst/>
              <a:latin typeface="Calibri" panose="020F0502020204030204" pitchFamily="34" charset="0"/>
              <a:ea typeface="Aptos" panose="020B0004020202020204" pitchFamily="34" charset="0"/>
              <a:cs typeface="Calibri" panose="020F0502020204030204" pitchFamily="34" charset="0"/>
            </a:endParaRP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757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4A4B54-C895-4BF3-5391-E260386A1273}"/>
              </a:ext>
            </a:extLst>
          </p:cNvPr>
          <p:cNvSpPr txBox="1"/>
          <p:nvPr/>
        </p:nvSpPr>
        <p:spPr>
          <a:xfrm>
            <a:off x="512748" y="991312"/>
            <a:ext cx="11152261" cy="5186035"/>
          </a:xfrm>
          <a:prstGeom prst="rect">
            <a:avLst/>
          </a:prstGeom>
          <a:noFill/>
        </p:spPr>
        <p:txBody>
          <a:bodyPr wrap="square" rtlCol="0">
            <a:spAutoFit/>
          </a:bodyPr>
          <a:lstStyle/>
          <a:p>
            <a:pPr>
              <a:lnSpc>
                <a:spcPct val="150000"/>
              </a:lnSpc>
            </a:pPr>
            <a:r>
              <a:rPr lang="es-MX"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MX" sz="1600" kern="100" dirty="0">
                <a:effectLst/>
                <a:latin typeface="Calibri" panose="020F0502020204030204" pitchFamily="34" charset="0"/>
                <a:ea typeface="Aptos" panose="020B0004020202020204" pitchFamily="34" charset="0"/>
                <a:cs typeface="Calibri" panose="020F0502020204030204" pitchFamily="34" charset="0"/>
              </a:rPr>
              <a:t>En segundo lugar, este enfoque hace que el ABA parezca un servicio que se obtiene para entrenar a una persona a realizar o detener ciertas acciones, independientemente de las implicaciones clínicas. Hoy en día, todavía hay muchos padres que creen que los niños con "tendencias femeninas" necesitan tratamiento para "extinguir" el comportamiento que exhiben. Un terapeuta ABA, según toda la evidencia disponible, ciertamente no estaría capacitado para tener esa conversación ni con el cliente ni con los padres; sin embargo, la situación no es muy diferente de lo que ocurre en la práctica. Deseamos recordar a los lectores que intentamos destacar una población no verbal y altamente vulnerable que merece ser especialmente protegida por los profesionales que la atienden. Bajo el modelo de ABA, orientado al consumidor, la dignidad del niño no se tiene en cuenta.                                                   	Las necesidades, pensamientos, emociones, competencia y autonomía del niño se dejan notablemente de lado en el llamado modelo de ABA orientado al consumidor. Estos aspectos del niño se han descuidado probablemente porque las personas encargadas de ayudarlos específicamente carecen de la formación necesaria para estudiar, comprender y tratar a esta población, por lo que deben basarse completamente en las observaciones de los padres en lugar de en un modelo teórico y estructuralmente sólido.         El resultado es una mezcolanza de tratamientos y adaptaciones que probablemente resultaría en abuso, independientemente de la base estructural del tratamiento; esto a pesar de la escasa solidez del ABA.</a:t>
            </a:r>
          </a:p>
          <a:p>
            <a:endParaRPr lang="es-MX"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034433"/>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TM03457464[[fn=Dividendo]]</Template>
  <TotalTime>296</TotalTime>
  <Words>5940</Words>
  <Application>Microsoft Office PowerPoint</Application>
  <PresentationFormat>Panorámica</PresentationFormat>
  <Paragraphs>68</Paragraphs>
  <Slides>24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Aptos</vt:lpstr>
      <vt:lpstr>Arial</vt:lpstr>
      <vt:lpstr>Calibri</vt:lpstr>
      <vt:lpstr>Gill Sans MT</vt:lpstr>
      <vt:lpstr>Wingdings 2</vt:lpstr>
      <vt:lpstr>Dividendo</vt:lpstr>
      <vt:lpstr>La Terapia ABA de Largo Plazo  es Abusiva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22</cp:revision>
  <dcterms:created xsi:type="dcterms:W3CDTF">2025-10-08T17:01:09Z</dcterms:created>
  <dcterms:modified xsi:type="dcterms:W3CDTF">2025-10-11T14:41:06Z</dcterms:modified>
</cp:coreProperties>
</file>